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wmf" ContentType="image/x-w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 id="2147483660" r:id="rId2"/>
  </p:sldMasterIdLst>
  <p:notesMasterIdLst>
    <p:notesMasterId r:id="rId185"/>
  </p:notesMasterIdLst>
  <p:handoutMasterIdLst>
    <p:handoutMasterId r:id="rId186"/>
  </p:handoutMasterIdLst>
  <p:sldIdLst>
    <p:sldId id="497" r:id="rId3"/>
    <p:sldId id="307" r:id="rId4"/>
    <p:sldId id="308" r:id="rId5"/>
    <p:sldId id="309" r:id="rId6"/>
    <p:sldId id="310" r:id="rId7"/>
    <p:sldId id="311" r:id="rId8"/>
    <p:sldId id="312" r:id="rId9"/>
    <p:sldId id="313" r:id="rId10"/>
    <p:sldId id="314" r:id="rId11"/>
    <p:sldId id="496" r:id="rId12"/>
    <p:sldId id="316" r:id="rId13"/>
    <p:sldId id="317" r:id="rId14"/>
    <p:sldId id="318" r:id="rId15"/>
    <p:sldId id="319" r:id="rId16"/>
    <p:sldId id="320" r:id="rId17"/>
    <p:sldId id="321" r:id="rId18"/>
    <p:sldId id="322" r:id="rId19"/>
    <p:sldId id="323" r:id="rId20"/>
    <p:sldId id="324" r:id="rId21"/>
    <p:sldId id="325" r:id="rId22"/>
    <p:sldId id="326" r:id="rId23"/>
    <p:sldId id="327" r:id="rId24"/>
    <p:sldId id="328" r:id="rId25"/>
    <p:sldId id="329" r:id="rId26"/>
    <p:sldId id="330" r:id="rId27"/>
    <p:sldId id="331" r:id="rId28"/>
    <p:sldId id="332" r:id="rId29"/>
    <p:sldId id="333" r:id="rId30"/>
    <p:sldId id="334" r:id="rId31"/>
    <p:sldId id="335" r:id="rId32"/>
    <p:sldId id="336" r:id="rId33"/>
    <p:sldId id="338" r:id="rId34"/>
    <p:sldId id="339" r:id="rId35"/>
    <p:sldId id="340" r:id="rId36"/>
    <p:sldId id="341" r:id="rId37"/>
    <p:sldId id="342" r:id="rId38"/>
    <p:sldId id="343" r:id="rId39"/>
    <p:sldId id="344" r:id="rId40"/>
    <p:sldId id="345" r:id="rId41"/>
    <p:sldId id="346" r:id="rId42"/>
    <p:sldId id="347" r:id="rId43"/>
    <p:sldId id="348" r:id="rId44"/>
    <p:sldId id="349" r:id="rId45"/>
    <p:sldId id="350" r:id="rId46"/>
    <p:sldId id="351" r:id="rId47"/>
    <p:sldId id="352" r:id="rId48"/>
    <p:sldId id="353" r:id="rId49"/>
    <p:sldId id="354" r:id="rId50"/>
    <p:sldId id="355" r:id="rId51"/>
    <p:sldId id="356" r:id="rId52"/>
    <p:sldId id="357" r:id="rId53"/>
    <p:sldId id="358" r:id="rId54"/>
    <p:sldId id="359" r:id="rId55"/>
    <p:sldId id="360" r:id="rId56"/>
    <p:sldId id="361" r:id="rId57"/>
    <p:sldId id="362" r:id="rId58"/>
    <p:sldId id="363" r:id="rId59"/>
    <p:sldId id="365" r:id="rId60"/>
    <p:sldId id="366" r:id="rId61"/>
    <p:sldId id="367" r:id="rId62"/>
    <p:sldId id="368" r:id="rId63"/>
    <p:sldId id="369" r:id="rId64"/>
    <p:sldId id="370" r:id="rId65"/>
    <p:sldId id="371" r:id="rId66"/>
    <p:sldId id="372" r:id="rId67"/>
    <p:sldId id="373" r:id="rId68"/>
    <p:sldId id="374" r:id="rId69"/>
    <p:sldId id="375" r:id="rId70"/>
    <p:sldId id="376" r:id="rId71"/>
    <p:sldId id="377" r:id="rId72"/>
    <p:sldId id="378" r:id="rId73"/>
    <p:sldId id="379" r:id="rId74"/>
    <p:sldId id="380" r:id="rId75"/>
    <p:sldId id="381" r:id="rId76"/>
    <p:sldId id="382" r:id="rId77"/>
    <p:sldId id="383" r:id="rId78"/>
    <p:sldId id="384" r:id="rId79"/>
    <p:sldId id="385" r:id="rId80"/>
    <p:sldId id="386" r:id="rId81"/>
    <p:sldId id="387" r:id="rId82"/>
    <p:sldId id="388" r:id="rId83"/>
    <p:sldId id="389" r:id="rId84"/>
    <p:sldId id="390" r:id="rId85"/>
    <p:sldId id="391" r:id="rId86"/>
    <p:sldId id="392" r:id="rId87"/>
    <p:sldId id="393" r:id="rId88"/>
    <p:sldId id="394" r:id="rId89"/>
    <p:sldId id="395" r:id="rId90"/>
    <p:sldId id="396" r:id="rId91"/>
    <p:sldId id="397" r:id="rId92"/>
    <p:sldId id="398" r:id="rId93"/>
    <p:sldId id="399" r:id="rId94"/>
    <p:sldId id="400" r:id="rId95"/>
    <p:sldId id="401" r:id="rId96"/>
    <p:sldId id="402" r:id="rId97"/>
    <p:sldId id="403" r:id="rId98"/>
    <p:sldId id="404" r:id="rId99"/>
    <p:sldId id="419" r:id="rId100"/>
    <p:sldId id="420" r:id="rId101"/>
    <p:sldId id="421" r:id="rId102"/>
    <p:sldId id="422" r:id="rId103"/>
    <p:sldId id="423" r:id="rId104"/>
    <p:sldId id="424" r:id="rId105"/>
    <p:sldId id="425" r:id="rId106"/>
    <p:sldId id="426" r:id="rId107"/>
    <p:sldId id="428" r:id="rId108"/>
    <p:sldId id="429" r:id="rId109"/>
    <p:sldId id="430" r:id="rId110"/>
    <p:sldId id="431" r:id="rId111"/>
    <p:sldId id="432" r:id="rId112"/>
    <p:sldId id="433" r:id="rId113"/>
    <p:sldId id="434" r:id="rId114"/>
    <p:sldId id="435" r:id="rId115"/>
    <p:sldId id="436" r:id="rId116"/>
    <p:sldId id="437" r:id="rId117"/>
    <p:sldId id="438" r:id="rId118"/>
    <p:sldId id="405" r:id="rId119"/>
    <p:sldId id="406" r:id="rId120"/>
    <p:sldId id="407" r:id="rId121"/>
    <p:sldId id="408" r:id="rId122"/>
    <p:sldId id="409" r:id="rId123"/>
    <p:sldId id="410" r:id="rId124"/>
    <p:sldId id="411" r:id="rId125"/>
    <p:sldId id="412" r:id="rId126"/>
    <p:sldId id="413" r:id="rId127"/>
    <p:sldId id="414" r:id="rId128"/>
    <p:sldId id="415" r:id="rId129"/>
    <p:sldId id="416" r:id="rId130"/>
    <p:sldId id="417" r:id="rId131"/>
    <p:sldId id="440" r:id="rId132"/>
    <p:sldId id="441" r:id="rId133"/>
    <p:sldId id="442" r:id="rId134"/>
    <p:sldId id="443" r:id="rId135"/>
    <p:sldId id="444" r:id="rId136"/>
    <p:sldId id="445" r:id="rId137"/>
    <p:sldId id="446" r:id="rId138"/>
    <p:sldId id="447" r:id="rId139"/>
    <p:sldId id="448" r:id="rId140"/>
    <p:sldId id="449" r:id="rId141"/>
    <p:sldId id="450" r:id="rId142"/>
    <p:sldId id="451" r:id="rId143"/>
    <p:sldId id="452" r:id="rId144"/>
    <p:sldId id="453" r:id="rId145"/>
    <p:sldId id="454" r:id="rId146"/>
    <p:sldId id="455" r:id="rId147"/>
    <p:sldId id="456" r:id="rId148"/>
    <p:sldId id="457" r:id="rId149"/>
    <p:sldId id="458" r:id="rId150"/>
    <p:sldId id="459" r:id="rId151"/>
    <p:sldId id="460" r:id="rId152"/>
    <p:sldId id="461" r:id="rId153"/>
    <p:sldId id="462" r:id="rId154"/>
    <p:sldId id="463" r:id="rId155"/>
    <p:sldId id="464" r:id="rId156"/>
    <p:sldId id="465" r:id="rId157"/>
    <p:sldId id="466" r:id="rId158"/>
    <p:sldId id="494" r:id="rId159"/>
    <p:sldId id="495" r:id="rId160"/>
    <p:sldId id="467" r:id="rId161"/>
    <p:sldId id="468" r:id="rId162"/>
    <p:sldId id="469" r:id="rId163"/>
    <p:sldId id="470" r:id="rId164"/>
    <p:sldId id="471" r:id="rId165"/>
    <p:sldId id="472" r:id="rId166"/>
    <p:sldId id="473" r:id="rId167"/>
    <p:sldId id="474" r:id="rId168"/>
    <p:sldId id="475" r:id="rId169"/>
    <p:sldId id="476" r:id="rId170"/>
    <p:sldId id="477" r:id="rId171"/>
    <p:sldId id="478" r:id="rId172"/>
    <p:sldId id="479" r:id="rId173"/>
    <p:sldId id="480" r:id="rId174"/>
    <p:sldId id="481" r:id="rId175"/>
    <p:sldId id="482" r:id="rId176"/>
    <p:sldId id="483" r:id="rId177"/>
    <p:sldId id="484" r:id="rId178"/>
    <p:sldId id="485" r:id="rId179"/>
    <p:sldId id="486" r:id="rId180"/>
    <p:sldId id="487" r:id="rId181"/>
    <p:sldId id="488" r:id="rId182"/>
    <p:sldId id="489" r:id="rId183"/>
    <p:sldId id="305" r:id="rId184"/>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4176" userDrawn="1">
          <p15:clr>
            <a:srgbClr val="A4A3A4"/>
          </p15:clr>
        </p15:guide>
        <p15:guide id="2" pos="5568"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Jeffrey Holcomb" initials="" lastIdx="3" clrIdx="0"/>
  <p:cmAuthor id="1" name="Ruchi Sachdev" initials="" lastIdx="8" clrIdx="1"/>
  <p:cmAuthor id="2" name="Sarah Reusché" initials="" lastIdx="13" clrIdx="2"/>
  <p:cmAuthor id="3" name="Nitin Shankar" initials="" lastIdx="6" clrIdx="3"/>
  <p:cmAuthor id="4" name="Kristen Flathman" initials="" lastIdx="1" clrIdx="4"/>
  <p:cmAuthor id="5" name="Ben Schroeter" initials=""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0F9630F-82C1-40B7-BC3A-925EFCFF5E92}">
  <a:tblStyle styleId="{40F9630F-82C1-40B7-BC3A-925EFCFF5E92}" styleName="Table_0">
    <a:wholeTbl>
      <a:tcTxStyle b="off" i="off">
        <a:font>
          <a:latin typeface="Arial"/>
          <a:ea typeface="Arial"/>
          <a:cs typeface="Arial"/>
        </a:font>
        <a:schemeClr val="dk1"/>
      </a:tcTxStyle>
      <a:tcStyle>
        <a:tcBdr>
          <a:left>
            <a:ln w="9525" cap="flat" cmpd="sng">
              <a:solidFill>
                <a:srgbClr val="000000">
                  <a:alpha val="0"/>
                </a:srgbClr>
              </a:solidFill>
              <a:prstDash val="solid"/>
              <a:round/>
              <a:headEnd type="none" w="med" len="med"/>
              <a:tailEnd type="none" w="med" len="med"/>
            </a:ln>
          </a:left>
          <a:right>
            <a:ln w="9525" cap="flat" cmpd="sng">
              <a:solidFill>
                <a:srgbClr val="000000">
                  <a:alpha val="0"/>
                </a:srgbClr>
              </a:solidFill>
              <a:prstDash val="solid"/>
              <a:round/>
              <a:headEnd type="none" w="med" len="med"/>
              <a:tailEnd type="none" w="med" len="med"/>
            </a:ln>
          </a:right>
          <a:top>
            <a:ln w="12700" cap="flat" cmpd="sng">
              <a:solidFill>
                <a:schemeClr val="accent1"/>
              </a:solidFill>
              <a:prstDash val="solid"/>
              <a:round/>
              <a:headEnd type="none" w="med" len="med"/>
              <a:tailEnd type="none" w="med" len="med"/>
            </a:ln>
          </a:top>
          <a:bottom>
            <a:ln w="12700" cap="flat" cmpd="sng">
              <a:solidFill>
                <a:schemeClr val="accent1"/>
              </a:solidFill>
              <a:prstDash val="solid"/>
              <a:round/>
              <a:headEnd type="none" w="med" len="med"/>
              <a:tailEnd type="none" w="med" len="med"/>
            </a:ln>
          </a:bottom>
          <a:insideH>
            <a:ln w="9525" cap="flat" cmpd="sng">
              <a:solidFill>
                <a:srgbClr val="000000">
                  <a:alpha val="0"/>
                </a:srgbClr>
              </a:solidFill>
              <a:prstDash val="solid"/>
              <a:round/>
              <a:headEnd type="none" w="med" len="med"/>
              <a:tailEnd type="none" w="med" len="med"/>
            </a:ln>
          </a:insideH>
          <a:insideV>
            <a:ln w="9525" cap="flat" cmpd="sng">
              <a:solidFill>
                <a:srgbClr val="000000">
                  <a:alpha val="0"/>
                </a:srgbClr>
              </a:solidFill>
              <a:prstDash val="solid"/>
              <a:round/>
              <a:headEnd type="none" w="med" len="med"/>
              <a:tailEnd type="none" w="med" len="med"/>
            </a:ln>
          </a:insideV>
        </a:tcBdr>
        <a:fill>
          <a:solidFill>
            <a:srgbClr val="FFFFFF">
              <a:alpha val="0"/>
            </a:srgbClr>
          </a:solid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i="off"/>
      <a:tcStyle>
        <a:tcBdr/>
      </a:tcStyle>
    </a:lastCol>
    <a:firstCol>
      <a:tcTxStyle b="on" i="off"/>
      <a:tcStyle>
        <a:tcBdr/>
      </a:tcStyle>
    </a:firstCol>
    <a:lastRow>
      <a:tcTxStyle b="on" i="off"/>
      <a:tcStyle>
        <a:tcBdr>
          <a:top>
            <a:ln w="12700" cap="flat" cmpd="sng">
              <a:solidFill>
                <a:schemeClr val="accent1"/>
              </a:solidFill>
              <a:prstDash val="solid"/>
              <a:round/>
              <a:headEnd type="none" w="med" len="med"/>
              <a:tailEnd type="none" w="med" len="med"/>
            </a:ln>
          </a:top>
        </a:tcBdr>
        <a:fill>
          <a:solidFill>
            <a:srgbClr val="FFFFFF">
              <a:alpha val="0"/>
            </a:srgbClr>
          </a:solidFill>
        </a:fill>
      </a:tcStyle>
    </a:lastRow>
    <a:firstRow>
      <a:tcTxStyle b="on" i="off"/>
      <a:tcStyle>
        <a:tcBdr>
          <a:bottom>
            <a:ln w="12700" cap="flat" cmpd="sng">
              <a:solidFill>
                <a:schemeClr val="accent1"/>
              </a:solidFill>
              <a:prstDash val="solid"/>
              <a:round/>
              <a:headEnd type="none" w="med" len="med"/>
              <a:tailEnd type="none" w="med" len="med"/>
            </a:ln>
          </a:bottom>
        </a:tcBdr>
        <a:fill>
          <a:solidFill>
            <a:srgbClr val="FFFFFF">
              <a:alpha val="0"/>
            </a:srgb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913" autoAdjust="0"/>
    <p:restoredTop sz="91084" autoAdjust="0"/>
  </p:normalViewPr>
  <p:slideViewPr>
    <p:cSldViewPr snapToGrid="0" snapToObjects="1">
      <p:cViewPr varScale="1">
        <p:scale>
          <a:sx n="63" d="100"/>
          <a:sy n="63" d="100"/>
        </p:scale>
        <p:origin x="1380" y="66"/>
      </p:cViewPr>
      <p:guideLst>
        <p:guide orient="horz" pos="4176"/>
        <p:guide pos="5568"/>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slide" Target="slides/slide136.xml"/><Relationship Id="rId159" Type="http://schemas.openxmlformats.org/officeDocument/2006/relationships/slide" Target="slides/slide157.xml"/><Relationship Id="rId170" Type="http://schemas.openxmlformats.org/officeDocument/2006/relationships/slide" Target="slides/slide168.xml"/><Relationship Id="rId191" Type="http://schemas.openxmlformats.org/officeDocument/2006/relationships/tableStyles" Target="tableStyles.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slide" Target="slides/slide126.xml"/><Relationship Id="rId149" Type="http://schemas.openxmlformats.org/officeDocument/2006/relationships/slide" Target="slides/slide147.xml"/><Relationship Id="rId5" Type="http://schemas.openxmlformats.org/officeDocument/2006/relationships/slide" Target="slides/slide3.xml"/><Relationship Id="rId95" Type="http://schemas.openxmlformats.org/officeDocument/2006/relationships/slide" Target="slides/slide93.xml"/><Relationship Id="rId160" Type="http://schemas.openxmlformats.org/officeDocument/2006/relationships/slide" Target="slides/slide158.xml"/><Relationship Id="rId181" Type="http://schemas.openxmlformats.org/officeDocument/2006/relationships/slide" Target="slides/slide179.xml"/><Relationship Id="rId22" Type="http://schemas.openxmlformats.org/officeDocument/2006/relationships/slide" Target="slides/slide20.xml"/><Relationship Id="rId43" Type="http://schemas.openxmlformats.org/officeDocument/2006/relationships/slide" Target="slides/slide41.xml"/><Relationship Id="rId64" Type="http://schemas.openxmlformats.org/officeDocument/2006/relationships/slide" Target="slides/slide62.xml"/><Relationship Id="rId118" Type="http://schemas.openxmlformats.org/officeDocument/2006/relationships/slide" Target="slides/slide116.xml"/><Relationship Id="rId139" Type="http://schemas.openxmlformats.org/officeDocument/2006/relationships/slide" Target="slides/slide137.xml"/><Relationship Id="rId85" Type="http://schemas.openxmlformats.org/officeDocument/2006/relationships/slide" Target="slides/slide83.xml"/><Relationship Id="rId150" Type="http://schemas.openxmlformats.org/officeDocument/2006/relationships/slide" Target="slides/slide148.xml"/><Relationship Id="rId171" Type="http://schemas.openxmlformats.org/officeDocument/2006/relationships/slide" Target="slides/slide169.xml"/><Relationship Id="rId12" Type="http://schemas.openxmlformats.org/officeDocument/2006/relationships/slide" Target="slides/slide10.xml"/><Relationship Id="rId33" Type="http://schemas.openxmlformats.org/officeDocument/2006/relationships/slide" Target="slides/slide31.xml"/><Relationship Id="rId108" Type="http://schemas.openxmlformats.org/officeDocument/2006/relationships/slide" Target="slides/slide106.xml"/><Relationship Id="rId129" Type="http://schemas.openxmlformats.org/officeDocument/2006/relationships/slide" Target="slides/slide127.xml"/><Relationship Id="rId54" Type="http://schemas.openxmlformats.org/officeDocument/2006/relationships/slide" Target="slides/slide52.xml"/><Relationship Id="rId75" Type="http://schemas.openxmlformats.org/officeDocument/2006/relationships/slide" Target="slides/slide73.xml"/><Relationship Id="rId96" Type="http://schemas.openxmlformats.org/officeDocument/2006/relationships/slide" Target="slides/slide94.xml"/><Relationship Id="rId140" Type="http://schemas.openxmlformats.org/officeDocument/2006/relationships/slide" Target="slides/slide138.xml"/><Relationship Id="rId161" Type="http://schemas.openxmlformats.org/officeDocument/2006/relationships/slide" Target="slides/slide159.xml"/><Relationship Id="rId182" Type="http://schemas.openxmlformats.org/officeDocument/2006/relationships/slide" Target="slides/slide180.xml"/><Relationship Id="rId6" Type="http://schemas.openxmlformats.org/officeDocument/2006/relationships/slide" Target="slides/slide4.xml"/><Relationship Id="rId23" Type="http://schemas.openxmlformats.org/officeDocument/2006/relationships/slide" Target="slides/slide21.xml"/><Relationship Id="rId119" Type="http://schemas.openxmlformats.org/officeDocument/2006/relationships/slide" Target="slides/slide117.xml"/><Relationship Id="rId44" Type="http://schemas.openxmlformats.org/officeDocument/2006/relationships/slide" Target="slides/slide42.xml"/><Relationship Id="rId65" Type="http://schemas.openxmlformats.org/officeDocument/2006/relationships/slide" Target="slides/slide63.xml"/><Relationship Id="rId86" Type="http://schemas.openxmlformats.org/officeDocument/2006/relationships/slide" Target="slides/slide84.xml"/><Relationship Id="rId130" Type="http://schemas.openxmlformats.org/officeDocument/2006/relationships/slide" Target="slides/slide128.xml"/><Relationship Id="rId151" Type="http://schemas.openxmlformats.org/officeDocument/2006/relationships/slide" Target="slides/slide149.xml"/><Relationship Id="rId172" Type="http://schemas.openxmlformats.org/officeDocument/2006/relationships/slide" Target="slides/slide170.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141" Type="http://schemas.openxmlformats.org/officeDocument/2006/relationships/slide" Target="slides/slide139.xml"/><Relationship Id="rId146" Type="http://schemas.openxmlformats.org/officeDocument/2006/relationships/slide" Target="slides/slide144.xml"/><Relationship Id="rId167" Type="http://schemas.openxmlformats.org/officeDocument/2006/relationships/slide" Target="slides/slide165.xml"/><Relationship Id="rId188" Type="http://schemas.openxmlformats.org/officeDocument/2006/relationships/presProps" Target="presProps.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162" Type="http://schemas.openxmlformats.org/officeDocument/2006/relationships/slide" Target="slides/slide160.xml"/><Relationship Id="rId183" Type="http://schemas.openxmlformats.org/officeDocument/2006/relationships/slide" Target="slides/slide181.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slide" Target="slides/slide134.xml"/><Relationship Id="rId157" Type="http://schemas.openxmlformats.org/officeDocument/2006/relationships/slide" Target="slides/slide155.xml"/><Relationship Id="rId178" Type="http://schemas.openxmlformats.org/officeDocument/2006/relationships/slide" Target="slides/slide176.xml"/><Relationship Id="rId61" Type="http://schemas.openxmlformats.org/officeDocument/2006/relationships/slide" Target="slides/slide59.xml"/><Relationship Id="rId82" Type="http://schemas.openxmlformats.org/officeDocument/2006/relationships/slide" Target="slides/slide80.xml"/><Relationship Id="rId152" Type="http://schemas.openxmlformats.org/officeDocument/2006/relationships/slide" Target="slides/slide150.xml"/><Relationship Id="rId173" Type="http://schemas.openxmlformats.org/officeDocument/2006/relationships/slide" Target="slides/slide171.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168" Type="http://schemas.openxmlformats.org/officeDocument/2006/relationships/slide" Target="slides/slide166.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163" Type="http://schemas.openxmlformats.org/officeDocument/2006/relationships/slide" Target="slides/slide161.xml"/><Relationship Id="rId184" Type="http://schemas.openxmlformats.org/officeDocument/2006/relationships/slide" Target="slides/slide182.xml"/><Relationship Id="rId189" Type="http://schemas.openxmlformats.org/officeDocument/2006/relationships/viewProps" Target="viewProps.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 Id="rId174" Type="http://schemas.openxmlformats.org/officeDocument/2006/relationships/slide" Target="slides/slide172.xml"/><Relationship Id="rId179" Type="http://schemas.openxmlformats.org/officeDocument/2006/relationships/slide" Target="slides/slide177.xml"/><Relationship Id="rId190" Type="http://schemas.openxmlformats.org/officeDocument/2006/relationships/theme" Target="theme/theme1.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48" Type="http://schemas.openxmlformats.org/officeDocument/2006/relationships/slide" Target="slides/slide146.xml"/><Relationship Id="rId164" Type="http://schemas.openxmlformats.org/officeDocument/2006/relationships/slide" Target="slides/slide162.xml"/><Relationship Id="rId169" Type="http://schemas.openxmlformats.org/officeDocument/2006/relationships/slide" Target="slides/slide167.xml"/><Relationship Id="rId185"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80" Type="http://schemas.openxmlformats.org/officeDocument/2006/relationships/slide" Target="slides/slide178.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slide" Target="slides/slide152.xml"/><Relationship Id="rId175" Type="http://schemas.openxmlformats.org/officeDocument/2006/relationships/slide" Target="slides/slide173.xml"/><Relationship Id="rId16" Type="http://schemas.openxmlformats.org/officeDocument/2006/relationships/slide" Target="slides/slide14.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90" Type="http://schemas.openxmlformats.org/officeDocument/2006/relationships/slide" Target="slides/slide88.xml"/><Relationship Id="rId165" Type="http://schemas.openxmlformats.org/officeDocument/2006/relationships/slide" Target="slides/slide163.xml"/><Relationship Id="rId186" Type="http://schemas.openxmlformats.org/officeDocument/2006/relationships/handoutMaster" Target="handoutMasters/handoutMaster1.xml"/><Relationship Id="rId27" Type="http://schemas.openxmlformats.org/officeDocument/2006/relationships/slide" Target="slides/slide25.xml"/><Relationship Id="rId48" Type="http://schemas.openxmlformats.org/officeDocument/2006/relationships/slide" Target="slides/slide46.xml"/><Relationship Id="rId69" Type="http://schemas.openxmlformats.org/officeDocument/2006/relationships/slide" Target="slides/slide67.xml"/><Relationship Id="rId113" Type="http://schemas.openxmlformats.org/officeDocument/2006/relationships/slide" Target="slides/slide111.xml"/><Relationship Id="rId134" Type="http://schemas.openxmlformats.org/officeDocument/2006/relationships/slide" Target="slides/slide132.xml"/><Relationship Id="rId80" Type="http://schemas.openxmlformats.org/officeDocument/2006/relationships/slide" Target="slides/slide78.xml"/><Relationship Id="rId155" Type="http://schemas.openxmlformats.org/officeDocument/2006/relationships/slide" Target="slides/slide153.xml"/><Relationship Id="rId176" Type="http://schemas.openxmlformats.org/officeDocument/2006/relationships/slide" Target="slides/slide174.xml"/><Relationship Id="rId17" Type="http://schemas.openxmlformats.org/officeDocument/2006/relationships/slide" Target="slides/slide15.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24" Type="http://schemas.openxmlformats.org/officeDocument/2006/relationships/slide" Target="slides/slide122.xml"/><Relationship Id="rId70" Type="http://schemas.openxmlformats.org/officeDocument/2006/relationships/slide" Target="slides/slide68.xml"/><Relationship Id="rId91" Type="http://schemas.openxmlformats.org/officeDocument/2006/relationships/slide" Target="slides/slide89.xml"/><Relationship Id="rId145" Type="http://schemas.openxmlformats.org/officeDocument/2006/relationships/slide" Target="slides/slide143.xml"/><Relationship Id="rId166" Type="http://schemas.openxmlformats.org/officeDocument/2006/relationships/slide" Target="slides/slide164.xml"/><Relationship Id="rId187" Type="http://schemas.openxmlformats.org/officeDocument/2006/relationships/commentAuthors" Target="commentAuthors.xml"/><Relationship Id="rId1" Type="http://schemas.openxmlformats.org/officeDocument/2006/relationships/slideMaster" Target="slideMasters/slideMaster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60" Type="http://schemas.openxmlformats.org/officeDocument/2006/relationships/slide" Target="slides/slide58.xml"/><Relationship Id="rId81" Type="http://schemas.openxmlformats.org/officeDocument/2006/relationships/slide" Target="slides/slide79.xml"/><Relationship Id="rId135" Type="http://schemas.openxmlformats.org/officeDocument/2006/relationships/slide" Target="slides/slide133.xml"/><Relationship Id="rId156" Type="http://schemas.openxmlformats.org/officeDocument/2006/relationships/slide" Target="slides/slide154.xml"/><Relationship Id="rId177" Type="http://schemas.openxmlformats.org/officeDocument/2006/relationships/slide" Target="slides/slide175.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7.wmf"/><Relationship Id="rId7" Type="http://schemas.openxmlformats.org/officeDocument/2006/relationships/image" Target="../media/image11.wmf"/><Relationship Id="rId2" Type="http://schemas.openxmlformats.org/officeDocument/2006/relationships/image" Target="../media/image6.wmf"/><Relationship Id="rId1" Type="http://schemas.openxmlformats.org/officeDocument/2006/relationships/image" Target="../media/image5.wmf"/><Relationship Id="rId6" Type="http://schemas.openxmlformats.org/officeDocument/2006/relationships/image" Target="../media/image10.wmf"/><Relationship Id="rId5" Type="http://schemas.openxmlformats.org/officeDocument/2006/relationships/image" Target="../media/image9.wmf"/><Relationship Id="rId4" Type="http://schemas.openxmlformats.org/officeDocument/2006/relationships/image" Target="../media/image8.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885CB01-6679-D646-ACB3-8B04B786C15F}" type="datetimeFigureOut">
              <a:rPr lang="en-US" smtClean="0"/>
              <a:t>4/17/2018</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2AC0F4D-8A6F-1C4A-B6BF-1558431E4F79}" type="slidenum">
              <a:rPr lang="en-US" smtClean="0"/>
              <a:t>‹#›</a:t>
            </a:fld>
            <a:endParaRPr lang="en-US"/>
          </a:p>
        </p:txBody>
      </p:sp>
    </p:spTree>
    <p:extLst>
      <p:ext uri="{BB962C8B-B14F-4D97-AF65-F5344CB8AC3E}">
        <p14:creationId xmlns:p14="http://schemas.microsoft.com/office/powerpoint/2010/main" val="35540630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799" cy="4572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4" name="Shape 4"/>
          <p:cNvSpPr txBox="1">
            <a:spLocks noGrp="1"/>
          </p:cNvSpPr>
          <p:nvPr>
            <p:ph type="dt" idx="10"/>
          </p:nvPr>
        </p:nvSpPr>
        <p:spPr>
          <a:xfrm>
            <a:off x="3884612" y="0"/>
            <a:ext cx="2971799" cy="457200"/>
          </a:xfrm>
          <a:prstGeom prst="rect">
            <a:avLst/>
          </a:prstGeom>
          <a:noFill/>
          <a:ln>
            <a:noFill/>
          </a:ln>
        </p:spPr>
        <p:txBody>
          <a:bodyPr lIns="91425" tIns="91425" rIns="91425" bIns="91425" anchor="t" anchorCtr="0"/>
          <a:lstStyle>
            <a:lvl1pPr marL="0" marR="0" lvl="0" indent="0" algn="r"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5" name="Shape 5"/>
          <p:cNvSpPr>
            <a:spLocks noGrp="1" noRot="1" noChangeAspect="1"/>
          </p:cNvSpPr>
          <p:nvPr>
            <p:ph type="sldImg" idx="3"/>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200" b="0" i="0" u="none" strike="noStrike" cap="none">
                <a:solidFill>
                  <a:schemeClr val="dk1"/>
                </a:solidFill>
                <a:latin typeface="Arial"/>
                <a:ea typeface="Arial"/>
                <a:cs typeface="Arial"/>
                <a:sym typeface="Arial"/>
              </a:defRPr>
            </a:lvl2pPr>
            <a:lvl3pPr marL="914400" marR="0" lvl="2" indent="0" algn="l" rtl="0">
              <a:spcBef>
                <a:spcPts val="0"/>
              </a:spcBef>
              <a:buNone/>
              <a:defRPr sz="1200" b="0" i="0" u="none" strike="noStrike" cap="none">
                <a:solidFill>
                  <a:schemeClr val="dk1"/>
                </a:solidFill>
                <a:latin typeface="Arial"/>
                <a:ea typeface="Arial"/>
                <a:cs typeface="Arial"/>
                <a:sym typeface="Arial"/>
              </a:defRPr>
            </a:lvl3pPr>
            <a:lvl4pPr marL="1371600" marR="0" lvl="3" indent="0" algn="l" rtl="0">
              <a:spcBef>
                <a:spcPts val="0"/>
              </a:spcBef>
              <a:buNone/>
              <a:defRPr sz="1200" b="0" i="0" u="none" strike="noStrike" cap="none">
                <a:solidFill>
                  <a:schemeClr val="dk1"/>
                </a:solidFill>
                <a:latin typeface="Arial"/>
                <a:ea typeface="Arial"/>
                <a:cs typeface="Arial"/>
                <a:sym typeface="Arial"/>
              </a:defRPr>
            </a:lvl4pPr>
            <a:lvl5pPr marL="1828800" marR="0" lvl="4" indent="0" algn="l" rtl="0">
              <a:spcBef>
                <a:spcPts val="0"/>
              </a:spcBef>
              <a:buNone/>
              <a:defRPr sz="1200" b="0" i="0" u="none" strike="noStrike" cap="none">
                <a:solidFill>
                  <a:schemeClr val="dk1"/>
                </a:solidFill>
                <a:latin typeface="Arial"/>
                <a:ea typeface="Arial"/>
                <a:cs typeface="Arial"/>
                <a:sym typeface="Arial"/>
              </a:defRPr>
            </a:lvl5pPr>
            <a:lvl6pPr marL="2286000" marR="0" lvl="5" indent="0" algn="l" rtl="0">
              <a:spcBef>
                <a:spcPts val="0"/>
              </a:spcBef>
              <a:buNone/>
              <a:defRPr sz="1200" b="0" i="0" u="none" strike="noStrike" cap="none">
                <a:solidFill>
                  <a:schemeClr val="dk1"/>
                </a:solidFill>
                <a:latin typeface="Arial"/>
                <a:ea typeface="Arial"/>
                <a:cs typeface="Arial"/>
                <a:sym typeface="Arial"/>
              </a:defRPr>
            </a:lvl6pPr>
            <a:lvl7pPr marL="2743200" marR="0" lvl="6" indent="0" algn="l" rtl="0">
              <a:spcBef>
                <a:spcPts val="0"/>
              </a:spcBef>
              <a:buNone/>
              <a:defRPr sz="1200" b="0" i="0" u="none" strike="noStrike" cap="none">
                <a:solidFill>
                  <a:schemeClr val="dk1"/>
                </a:solidFill>
                <a:latin typeface="Arial"/>
                <a:ea typeface="Arial"/>
                <a:cs typeface="Arial"/>
                <a:sym typeface="Arial"/>
              </a:defRPr>
            </a:lvl7pPr>
            <a:lvl8pPr marL="3200400" marR="0" lvl="7" indent="0" algn="l" rtl="0">
              <a:spcBef>
                <a:spcPts val="0"/>
              </a:spcBef>
              <a:buNone/>
              <a:defRPr sz="1200" b="0" i="0" u="none" strike="noStrike" cap="none">
                <a:solidFill>
                  <a:schemeClr val="dk1"/>
                </a:solidFill>
                <a:latin typeface="Arial"/>
                <a:ea typeface="Arial"/>
                <a:cs typeface="Arial"/>
                <a:sym typeface="Arial"/>
              </a:defRPr>
            </a:lvl8pPr>
            <a:lvl9pPr marL="3657600" marR="0" lvl="8" indent="0" algn="l" rtl="0">
              <a:spcBef>
                <a:spcPts val="0"/>
              </a:spcBef>
              <a:buNone/>
              <a:defRPr sz="1200" b="0" i="0" u="none" strike="noStrike" cap="none">
                <a:solidFill>
                  <a:schemeClr val="dk1"/>
                </a:solidFill>
                <a:latin typeface="Arial"/>
                <a:ea typeface="Arial"/>
                <a:cs typeface="Arial"/>
                <a:sym typeface="Arial"/>
              </a:defRPr>
            </a:lvl9pPr>
          </a:lstStyle>
          <a:p>
            <a:endParaRPr/>
          </a:p>
        </p:txBody>
      </p:sp>
      <p:sp>
        <p:nvSpPr>
          <p:cNvPr id="7" name="Shape 7"/>
          <p:cNvSpPr txBox="1">
            <a:spLocks noGrp="1"/>
          </p:cNvSpPr>
          <p:nvPr>
            <p:ph type="ftr" idx="11"/>
          </p:nvPr>
        </p:nvSpPr>
        <p:spPr>
          <a:xfrm>
            <a:off x="0" y="8685213"/>
            <a:ext cx="2971799" cy="457200"/>
          </a:xfrm>
          <a:prstGeom prst="rect">
            <a:avLst/>
          </a:prstGeom>
          <a:noFill/>
          <a:ln>
            <a:noFill/>
          </a:ln>
        </p:spPr>
        <p:txBody>
          <a:bodyPr lIns="91425" tIns="91425" rIns="91425" bIns="91425" anchor="b"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8" name="Shape 8"/>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Arial"/>
                <a:ea typeface="Arial"/>
                <a:cs typeface="Arial"/>
                <a:sym typeface="Arial"/>
              </a:rPr>
              <a:t>‹#›</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457102709"/>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dirty="0" smtClean="0">
                <a:solidFill>
                  <a:schemeClr val="dk1"/>
                </a:solidFill>
                <a:latin typeface="Arial"/>
                <a:ea typeface="Arial"/>
                <a:cs typeface="Arial"/>
                <a:sym typeface="Arial"/>
              </a:rPr>
              <a:t>If this PowerPoint presentation contains mathematical equations, you may need to check that your computer has the following installed:</a:t>
            </a:r>
          </a:p>
          <a:p>
            <a:r>
              <a:rPr lang="en-US" sz="1200" b="0" i="0" u="none" strike="noStrike" kern="1200" cap="none" dirty="0" smtClean="0">
                <a:solidFill>
                  <a:schemeClr val="dk1"/>
                </a:solidFill>
                <a:latin typeface="Arial"/>
                <a:ea typeface="Arial"/>
                <a:cs typeface="Arial"/>
                <a:sym typeface="Arial"/>
              </a:rPr>
              <a:t>1) MathType Plugin</a:t>
            </a:r>
          </a:p>
          <a:p>
            <a:r>
              <a:rPr lang="en-US" sz="1200" b="0" i="0" u="none" strike="noStrike" kern="1200" cap="none" dirty="0" smtClean="0">
                <a:solidFill>
                  <a:schemeClr val="dk1"/>
                </a:solidFill>
                <a:latin typeface="Arial"/>
                <a:ea typeface="Arial"/>
                <a:cs typeface="Arial"/>
                <a:sym typeface="Arial"/>
              </a:rPr>
              <a:t>2) Math Player (free versions available)</a:t>
            </a:r>
          </a:p>
          <a:p>
            <a:r>
              <a:rPr lang="en-US" sz="1200" b="0" i="0" u="none" strike="noStrike" kern="1200" cap="none" dirty="0" smtClean="0">
                <a:solidFill>
                  <a:schemeClr val="dk1"/>
                </a:solidFill>
                <a:latin typeface="Arial"/>
                <a:ea typeface="Arial"/>
                <a:cs typeface="Arial"/>
                <a:sym typeface="Arial"/>
              </a:rPr>
              <a:t>3) NVDA Reader (free versions available)</a:t>
            </a:r>
            <a:endParaRPr lang="en-US" dirty="0" smtClean="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546754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Shape 17"/>
        <p:cNvGrpSpPr/>
        <p:nvPr/>
      </p:nvGrpSpPr>
      <p:grpSpPr>
        <a:xfrm>
          <a:off x="0" y="0"/>
          <a:ext cx="0" cy="0"/>
          <a:chOff x="0" y="0"/>
          <a:chExt cx="0" cy="0"/>
        </a:xfrm>
      </p:grpSpPr>
      <p:sp>
        <p:nvSpPr>
          <p:cNvPr id="18" name="Shape 18"/>
          <p:cNvSpPr/>
          <p:nvPr/>
        </p:nvSpPr>
        <p:spPr>
          <a:xfrm>
            <a:off x="0" y="0"/>
            <a:ext cx="9144000" cy="3886200"/>
          </a:xfrm>
          <a:prstGeom prst="rect">
            <a:avLst/>
          </a:prstGeom>
          <a:solidFill>
            <a:srgbClr val="007FA3"/>
          </a:solidFill>
          <a:ln w="25400" cap="flat" cmpd="sng">
            <a:solidFill>
              <a:srgbClr val="007FA3"/>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19" name="Shape 19"/>
          <p:cNvSpPr txBox="1">
            <a:spLocks noGrp="1"/>
          </p:cNvSpPr>
          <p:nvPr>
            <p:ph type="ctrTitle"/>
          </p:nvPr>
        </p:nvSpPr>
        <p:spPr>
          <a:xfrm>
            <a:off x="685800" y="762000"/>
            <a:ext cx="7772400" cy="2838451"/>
          </a:xfrm>
          <a:prstGeom prst="rect">
            <a:avLst/>
          </a:prstGeom>
          <a:noFill/>
          <a:ln>
            <a:noFill/>
          </a:ln>
        </p:spPr>
        <p:txBody>
          <a:bodyPr lIns="91425" tIns="91425" rIns="91425" bIns="91425" anchor="b" anchorCtr="0"/>
          <a:lstStyle>
            <a:lvl1pPr marL="0" marR="0" lvl="0" indent="0" algn="l" rtl="0">
              <a:lnSpc>
                <a:spcPct val="100000"/>
              </a:lnSpc>
              <a:spcBef>
                <a:spcPts val="0"/>
              </a:spcBef>
              <a:buClr>
                <a:schemeClr val="lt1"/>
              </a:buClr>
              <a:buFont typeface="Times New Roman"/>
              <a:buNone/>
              <a:defRPr sz="3600" b="1" i="0" u="none" strike="noStrike" cap="none">
                <a:solidFill>
                  <a:schemeClr val="lt1"/>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20" name="Shape 20"/>
          <p:cNvSpPr txBox="1">
            <a:spLocks noGrp="1"/>
          </p:cNvSpPr>
          <p:nvPr>
            <p:ph type="subTitle" idx="1"/>
          </p:nvPr>
        </p:nvSpPr>
        <p:spPr>
          <a:xfrm>
            <a:off x="674687" y="3962400"/>
            <a:ext cx="7794625" cy="175260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1800" b="0" i="0" u="none" strike="noStrike" cap="none">
                <a:solidFill>
                  <a:schemeClr val="dk1"/>
                </a:solidFill>
                <a:latin typeface="Arial"/>
                <a:ea typeface="Arial"/>
                <a:cs typeface="Arial"/>
                <a:sym typeface="Arial"/>
              </a:defRPr>
            </a:lvl1pPr>
            <a:lvl2pPr marL="457200" marR="0" lvl="1"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2pPr>
            <a:lvl3pPr marL="914400" marR="0" lvl="2" indent="0" algn="ctr" rtl="0">
              <a:spcBef>
                <a:spcPts val="600"/>
              </a:spcBef>
              <a:buClr>
                <a:srgbClr val="007FA3"/>
              </a:buClr>
              <a:buFont typeface="Noto Sans Symbols"/>
              <a:buNone/>
              <a:defRPr sz="1600" b="0" i="0" u="none" strike="noStrike" cap="none">
                <a:solidFill>
                  <a:srgbClr val="888888"/>
                </a:solidFill>
                <a:latin typeface="Arial"/>
                <a:ea typeface="Arial"/>
                <a:cs typeface="Arial"/>
                <a:sym typeface="Arial"/>
              </a:defRPr>
            </a:lvl3pPr>
            <a:lvl4pPr marL="1371600" marR="0" lvl="3"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4pPr>
            <a:lvl5pPr marL="1828800" marR="0" lvl="4"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5pPr>
            <a:lvl6pPr marL="2286000" marR="0" lvl="5"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6pPr>
            <a:lvl7pPr marL="2743200" marR="0" lvl="6"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7pPr>
            <a:lvl8pPr marL="3200400" marR="0" lvl="7"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8pPr>
            <a:lvl9pPr marL="3657600" marR="0" lvl="8"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9pPr>
          </a:lstStyle>
          <a:p>
            <a:endParaRPr dirty="0"/>
          </a:p>
        </p:txBody>
      </p:sp>
      <p:sp>
        <p:nvSpPr>
          <p:cNvPr id="21" name="Shape 21"/>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22" name="Shape 22"/>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23" name="Shape 23"/>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3245734942"/>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Title Only">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76" name="Shape 76"/>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77" name="Shape 77"/>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78" name="Shape 78"/>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Two Content">
    <p:spTree>
      <p:nvGrpSpPr>
        <p:cNvPr id="1" name="Shape 30"/>
        <p:cNvGrpSpPr/>
        <p:nvPr/>
      </p:nvGrpSpPr>
      <p:grpSpPr>
        <a:xfrm>
          <a:off x="0" y="0"/>
          <a:ext cx="0" cy="0"/>
          <a:chOff x="0" y="0"/>
          <a:chExt cx="0" cy="0"/>
        </a:xfrm>
      </p:grpSpPr>
      <p:sp>
        <p:nvSpPr>
          <p:cNvPr id="31" name="Shape 31"/>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2" name="Shape 32"/>
          <p:cNvSpPr txBox="1">
            <a:spLocks noGrp="1"/>
          </p:cNvSpPr>
          <p:nvPr>
            <p:ph type="body" idx="1"/>
          </p:nvPr>
        </p:nvSpPr>
        <p:spPr>
          <a:xfrm>
            <a:off x="457200" y="1600200"/>
            <a:ext cx="8229600" cy="2163763"/>
          </a:xfrm>
          <a:prstGeom prst="rect">
            <a:avLst/>
          </a:prstGeom>
          <a:noFill/>
          <a:ln>
            <a:noFill/>
          </a:ln>
        </p:spPr>
        <p:txBody>
          <a:bodyPr lIns="91425" tIns="91425" rIns="91425" bIns="91425" anchor="t" anchorCtr="0"/>
          <a:lstStyle>
            <a:lvl1pPr marL="256032" marR="0" lvl="0" indent="-2560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283464"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2286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6pPr>
            <a:lvl7pPr marL="2971800" marR="0" lvl="6"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7pPr>
            <a:lvl8pPr marL="3429000" marR="0" lvl="7"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8pPr>
            <a:lvl9pPr marL="3886200" marR="0" lvl="8"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9pPr>
          </a:lstStyle>
          <a:p>
            <a:endParaRPr lang="en-US" dirty="0" smtClean="0"/>
          </a:p>
          <a:p>
            <a:pPr lvl="1"/>
            <a:endParaRPr lang="en-US" dirty="0" smtClean="0"/>
          </a:p>
          <a:p>
            <a:pPr lvl="2"/>
            <a:endParaRPr dirty="0"/>
          </a:p>
        </p:txBody>
      </p:sp>
      <p:sp>
        <p:nvSpPr>
          <p:cNvPr id="33" name="Shape 33"/>
          <p:cNvSpPr txBox="1">
            <a:spLocks noGrp="1"/>
          </p:cNvSpPr>
          <p:nvPr>
            <p:ph type="body" idx="2"/>
          </p:nvPr>
        </p:nvSpPr>
        <p:spPr>
          <a:xfrm>
            <a:off x="457200" y="3962400"/>
            <a:ext cx="8229600" cy="2163763"/>
          </a:xfrm>
          <a:prstGeom prst="rect">
            <a:avLst/>
          </a:prstGeom>
          <a:noFill/>
          <a:ln>
            <a:noFill/>
          </a:ln>
        </p:spPr>
        <p:txBody>
          <a:bodyPr lIns="91425" tIns="91425" rIns="91425" bIns="91425" anchor="t" anchorCtr="0"/>
          <a:lstStyle>
            <a:lvl1pPr marL="256032" marR="0" lvl="0" indent="-2560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283464"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2286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6pPr>
            <a:lvl7pPr marL="2971800" marR="0" lvl="6"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7pPr>
            <a:lvl8pPr marL="3429000" marR="0" lvl="7"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8pPr>
            <a:lvl9pPr marL="3886200" marR="0" lvl="8"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9pPr>
          </a:lstStyle>
          <a:p>
            <a:endParaRPr lang="en-US" dirty="0" smtClean="0"/>
          </a:p>
          <a:p>
            <a:pPr lvl="1"/>
            <a:endParaRPr lang="en-US" dirty="0" smtClean="0"/>
          </a:p>
          <a:p>
            <a:pPr lvl="2"/>
            <a:endParaRPr dirty="0"/>
          </a:p>
        </p:txBody>
      </p:sp>
      <p:sp>
        <p:nvSpPr>
          <p:cNvPr id="34" name="Shape 34"/>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146176256"/>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Blank">
    <p:spTree>
      <p:nvGrpSpPr>
        <p:cNvPr id="1" name="Shape 79"/>
        <p:cNvGrpSpPr/>
        <p:nvPr/>
      </p:nvGrpSpPr>
      <p:grpSpPr>
        <a:xfrm>
          <a:off x="0" y="0"/>
          <a:ext cx="0" cy="0"/>
          <a:chOff x="0" y="0"/>
          <a:chExt cx="0" cy="0"/>
        </a:xfrm>
      </p:grpSpPr>
      <p:sp>
        <p:nvSpPr>
          <p:cNvPr id="80" name="Shape 80"/>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81" name="Shape 81"/>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82" name="Shape 82"/>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dk1"/>
                </a:solidFill>
                <a:latin typeface="Arial"/>
                <a:ea typeface="Arial"/>
                <a:cs typeface="Arial"/>
                <a:sym typeface="Arial"/>
              </a:rPr>
              <a:t>‹#›</a:t>
            </a:fld>
            <a:endParaRPr lang="en-US" sz="9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itle" preserve="1">
  <p:cSld name="1_Title Slide">
    <p:spTree>
      <p:nvGrpSpPr>
        <p:cNvPr id="1" name=""/>
        <p:cNvGrpSpPr/>
        <p:nvPr/>
      </p:nvGrpSpPr>
      <p:grpSpPr>
        <a:xfrm>
          <a:off x="0" y="0"/>
          <a:ext cx="0" cy="0"/>
          <a:chOff x="0" y="0"/>
          <a:chExt cx="0" cy="0"/>
        </a:xfrm>
      </p:grpSpPr>
      <p:sp>
        <p:nvSpPr>
          <p:cNvPr id="10" name="Rectangle 9"/>
          <p:cNvSpPr/>
          <p:nvPr/>
        </p:nvSpPr>
        <p:spPr bwMode="white">
          <a:xfrm>
            <a:off x="0" y="0"/>
            <a:ext cx="9144000" cy="3886200"/>
          </a:xfrm>
          <a:prstGeom prst="rect">
            <a:avLst/>
          </a:prstGeom>
          <a:solidFill>
            <a:srgbClr val="007FA3"/>
          </a:solidFill>
          <a:ln>
            <a:solidFill>
              <a:srgbClr val="007F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p:nvPr>
        </p:nvSpPr>
        <p:spPr>
          <a:xfrm>
            <a:off x="685800" y="762000"/>
            <a:ext cx="7772400" cy="2838451"/>
          </a:xfrm>
        </p:spPr>
        <p:txBody>
          <a:bodyPr anchor="b">
            <a:noAutofit/>
          </a:bodyPr>
          <a:lstStyle>
            <a:lvl1pPr algn="l">
              <a:defRPr sz="3600">
                <a:solidFill>
                  <a:schemeClr val="bg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674687" y="3962400"/>
            <a:ext cx="7794626" cy="1752600"/>
          </a:xfrm>
        </p:spPr>
        <p:txBody>
          <a:bodyPr>
            <a:noAutofit/>
          </a:bodyPr>
          <a:lstStyle>
            <a:lvl1pPr marL="0" indent="0" algn="l">
              <a:spcBef>
                <a:spcPts val="0"/>
              </a:spcBef>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12"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4/17/2018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14" name="TextBox 13"/>
          <p:cNvSpPr txBox="1"/>
          <p:nvPr userDrawn="1"/>
        </p:nvSpPr>
        <p:spPr>
          <a:xfrm>
            <a:off x="1600200" y="6429345"/>
            <a:ext cx="7162800" cy="276999"/>
          </a:xfrm>
          <a:prstGeom prst="rect">
            <a:avLst/>
          </a:prstGeom>
          <a:noFill/>
        </p:spPr>
        <p:txBody>
          <a:bodyPr wrap="square" rtlCol="0">
            <a:spAutoFit/>
          </a:bodyPr>
          <a:lstStyle/>
          <a:p>
            <a:pPr algn="r">
              <a:buClrTx/>
              <a:defRPr/>
            </a:pPr>
            <a:r>
              <a:rPr lang="en-US" altLang="en-US" sz="1200" dirty="0" smtClean="0">
                <a:latin typeface="Verdana" panose="020B0604030504040204" pitchFamily="34" charset="0"/>
                <a:ea typeface="Verdana" panose="020B0604030504040204" pitchFamily="34" charset="0"/>
                <a:cs typeface="Verdana" panose="020B0604030504040204" pitchFamily="34" charset="0"/>
              </a:rPr>
              <a:t>Copyright © 2016, 2013, 2010 Pearson Education, Inc. All Rights Reserved</a:t>
            </a:r>
            <a:endParaRPr lang="en-US" altLang="en-US" sz="1200" dirty="0">
              <a:latin typeface="Verdana" panose="020B0604030504040204" pitchFamily="34" charset="0"/>
              <a:ea typeface="Verdana" panose="020B0604030504040204" pitchFamily="34" charset="0"/>
              <a:cs typeface="Verdana" panose="020B0604030504040204" pitchFamily="34" charset="0"/>
            </a:endParaRPr>
          </a:p>
        </p:txBody>
      </p:sp>
      <p:pic>
        <p:nvPicPr>
          <p:cNvPr id="15" name="Picture 14" descr="Pearson Logo"/>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0" y="6376789"/>
            <a:ext cx="918000" cy="279915"/>
          </a:xfrm>
          <a:prstGeom prst="rect">
            <a:avLst/>
          </a:prstGeom>
        </p:spPr>
      </p:pic>
    </p:spTree>
    <p:extLst>
      <p:ext uri="{BB962C8B-B14F-4D97-AF65-F5344CB8AC3E}">
        <p14:creationId xmlns:p14="http://schemas.microsoft.com/office/powerpoint/2010/main" val="32431551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1_Chapter Opener">
    <p:spTree>
      <p:nvGrpSpPr>
        <p:cNvPr id="1" name=""/>
        <p:cNvGrpSpPr/>
        <p:nvPr/>
      </p:nvGrpSpPr>
      <p:grpSpPr>
        <a:xfrm>
          <a:off x="0" y="0"/>
          <a:ext cx="0" cy="0"/>
          <a:chOff x="0" y="0"/>
          <a:chExt cx="0" cy="0"/>
        </a:xfrm>
      </p:grpSpPr>
      <p:sp>
        <p:nvSpPr>
          <p:cNvPr id="11" name="Title 10"/>
          <p:cNvSpPr>
            <a:spLocks noGrp="1"/>
          </p:cNvSpPr>
          <p:nvPr>
            <p:ph type="title"/>
          </p:nvPr>
        </p:nvSpPr>
        <p:spPr>
          <a:xfrm>
            <a:off x="457200" y="215372"/>
            <a:ext cx="8229600" cy="622828"/>
          </a:xfrm>
        </p:spPr>
        <p:txBody>
          <a:bodyPr anchor="t"/>
          <a:lstStyle/>
          <a:p>
            <a:r>
              <a:rPr lang="en-US" smtClean="0"/>
              <a:t>Click to edit Master title style</a:t>
            </a:r>
            <a:endParaRPr lang="en-US" dirty="0"/>
          </a:p>
        </p:txBody>
      </p:sp>
      <p:sp>
        <p:nvSpPr>
          <p:cNvPr id="7" name="Text Placeholder 6"/>
          <p:cNvSpPr>
            <a:spLocks noGrp="1"/>
          </p:cNvSpPr>
          <p:nvPr>
            <p:ph type="body" sz="quarter" idx="13" hasCustomPrompt="1"/>
          </p:nvPr>
        </p:nvSpPr>
        <p:spPr>
          <a:xfrm>
            <a:off x="457200" y="816430"/>
            <a:ext cx="8229600" cy="478970"/>
          </a:xfrm>
        </p:spPr>
        <p:txBody>
          <a:bodyPr>
            <a:noAutofit/>
          </a:bodyPr>
          <a:lstStyle>
            <a:lvl1pPr marL="0" indent="0">
              <a:spcBef>
                <a:spcPts val="0"/>
              </a:spcBef>
              <a:buNone/>
              <a:defRPr sz="2000">
                <a:solidFill>
                  <a:srgbClr val="007FA3"/>
                </a:solidFill>
              </a:defRPr>
            </a:lvl1pPr>
            <a:lvl2pPr marL="0" indent="0">
              <a:spcBef>
                <a:spcPts val="0"/>
              </a:spcBef>
              <a:buNone/>
              <a:defRPr sz="2400">
                <a:solidFill>
                  <a:schemeClr val="bg1"/>
                </a:solidFill>
              </a:defRPr>
            </a:lvl2pPr>
            <a:lvl3pPr marL="0" indent="0">
              <a:spcBef>
                <a:spcPts val="0"/>
              </a:spcBef>
              <a:buNone/>
              <a:defRPr sz="2400">
                <a:solidFill>
                  <a:schemeClr val="bg1"/>
                </a:solidFill>
              </a:defRPr>
            </a:lvl3pPr>
            <a:lvl4pPr marL="0" indent="0">
              <a:spcBef>
                <a:spcPts val="0"/>
              </a:spcBef>
              <a:buNone/>
              <a:defRPr sz="2400">
                <a:solidFill>
                  <a:schemeClr val="bg1"/>
                </a:solidFill>
              </a:defRPr>
            </a:lvl4pPr>
            <a:lvl5pPr marL="0" indent="0">
              <a:spcBef>
                <a:spcPts val="0"/>
              </a:spcBef>
              <a:buNone/>
              <a:defRPr sz="2400">
                <a:solidFill>
                  <a:schemeClr val="bg1"/>
                </a:solidFill>
              </a:defRPr>
            </a:lvl5pPr>
            <a:lvl6pPr marL="0" indent="0">
              <a:spcBef>
                <a:spcPts val="0"/>
              </a:spcBef>
              <a:buNone/>
              <a:defRPr sz="2400">
                <a:solidFill>
                  <a:schemeClr val="bg1"/>
                </a:solidFill>
              </a:defRPr>
            </a:lvl6pPr>
            <a:lvl7pPr marL="0" indent="0">
              <a:spcBef>
                <a:spcPts val="0"/>
              </a:spcBef>
              <a:buNone/>
              <a:defRPr sz="2400">
                <a:solidFill>
                  <a:schemeClr val="bg1"/>
                </a:solidFill>
              </a:defRPr>
            </a:lvl7pPr>
            <a:lvl8pPr marL="0" indent="0">
              <a:spcBef>
                <a:spcPts val="0"/>
              </a:spcBef>
              <a:buNone/>
              <a:defRPr sz="2400">
                <a:solidFill>
                  <a:schemeClr val="bg1"/>
                </a:solidFill>
              </a:defRPr>
            </a:lvl8pPr>
            <a:lvl9pPr marL="0" indent="0">
              <a:spcBef>
                <a:spcPts val="0"/>
              </a:spcBef>
              <a:buNone/>
              <a:defRPr sz="2400">
                <a:solidFill>
                  <a:schemeClr val="bg1"/>
                </a:solidFill>
              </a:defRPr>
            </a:lvl9pPr>
          </a:lstStyle>
          <a:p>
            <a:pPr lvl="0"/>
            <a:r>
              <a:rPr lang="en-US" dirty="0" smtClean="0"/>
              <a:t>Add edition here</a:t>
            </a:r>
            <a:endParaRPr lang="en-US" dirty="0"/>
          </a:p>
        </p:txBody>
      </p:sp>
      <p:sp>
        <p:nvSpPr>
          <p:cNvPr id="9" name="Text Placeholder 8"/>
          <p:cNvSpPr>
            <a:spLocks noGrp="1"/>
          </p:cNvSpPr>
          <p:nvPr>
            <p:ph type="body" sz="quarter" idx="14" hasCustomPrompt="1"/>
          </p:nvPr>
        </p:nvSpPr>
        <p:spPr>
          <a:xfrm>
            <a:off x="5029200" y="1600201"/>
            <a:ext cx="3657600" cy="1600199"/>
          </a:xfrm>
        </p:spPr>
        <p:txBody>
          <a:bodyPr anchor="b">
            <a:noAutofit/>
          </a:bodyPr>
          <a:lstStyle>
            <a:lvl1pPr marL="0" indent="0">
              <a:spcBef>
                <a:spcPts val="0"/>
              </a:spcBef>
              <a:buNone/>
              <a:defRPr sz="3000" baseline="0"/>
            </a:lvl1pPr>
            <a:lvl2pPr marL="0" indent="0">
              <a:spcBef>
                <a:spcPts val="0"/>
              </a:spcBef>
              <a:buNone/>
              <a:defRPr sz="4400"/>
            </a:lvl2pPr>
            <a:lvl3pPr marL="0" indent="0">
              <a:spcBef>
                <a:spcPts val="0"/>
              </a:spcBef>
              <a:buNone/>
              <a:defRPr sz="4400"/>
            </a:lvl3pPr>
            <a:lvl4pPr marL="0" indent="0">
              <a:spcBef>
                <a:spcPts val="0"/>
              </a:spcBef>
              <a:buNone/>
              <a:defRPr sz="4400"/>
            </a:lvl4pPr>
            <a:lvl5pPr marL="0" indent="0">
              <a:spcBef>
                <a:spcPts val="0"/>
              </a:spcBef>
              <a:buNone/>
              <a:defRPr sz="4400"/>
            </a:lvl5pPr>
            <a:lvl6pPr marL="0" indent="0">
              <a:spcBef>
                <a:spcPts val="0"/>
              </a:spcBef>
              <a:buNone/>
              <a:defRPr sz="4400"/>
            </a:lvl6pPr>
            <a:lvl7pPr marL="0" indent="0">
              <a:spcBef>
                <a:spcPts val="0"/>
              </a:spcBef>
              <a:buNone/>
              <a:defRPr sz="4400"/>
            </a:lvl7pPr>
            <a:lvl8pPr marL="0" indent="0">
              <a:spcBef>
                <a:spcPts val="0"/>
              </a:spcBef>
              <a:buNone/>
              <a:defRPr sz="4400"/>
            </a:lvl8pPr>
            <a:lvl9pPr marL="0" indent="0">
              <a:spcBef>
                <a:spcPts val="0"/>
              </a:spcBef>
              <a:buNone/>
              <a:defRPr sz="4400"/>
            </a:lvl9pPr>
          </a:lstStyle>
          <a:p>
            <a:pPr lvl="0"/>
            <a:r>
              <a:rPr lang="en-US" dirty="0" smtClean="0"/>
              <a:t>Chapter ##</a:t>
            </a:r>
            <a:endParaRPr lang="en-US" dirty="0"/>
          </a:p>
        </p:txBody>
      </p:sp>
      <p:sp>
        <p:nvSpPr>
          <p:cNvPr id="10" name="Text Placeholder 8"/>
          <p:cNvSpPr>
            <a:spLocks noGrp="1"/>
          </p:cNvSpPr>
          <p:nvPr>
            <p:ph type="body" sz="quarter" idx="15" hasCustomPrompt="1"/>
          </p:nvPr>
        </p:nvSpPr>
        <p:spPr>
          <a:xfrm>
            <a:off x="5029200" y="3200400"/>
            <a:ext cx="3657600" cy="2925763"/>
          </a:xfrm>
        </p:spPr>
        <p:txBody>
          <a:bodyPr>
            <a:noAutofit/>
          </a:bodyPr>
          <a:lstStyle>
            <a:lvl1pPr marL="0" indent="0">
              <a:spcBef>
                <a:spcPts val="0"/>
              </a:spcBef>
              <a:buNone/>
              <a:defRPr sz="2200"/>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vl6pPr marL="0" indent="0">
              <a:spcBef>
                <a:spcPts val="0"/>
              </a:spcBef>
              <a:buNone/>
              <a:defRPr/>
            </a:lvl6pPr>
            <a:lvl7pPr marL="0" indent="0">
              <a:spcBef>
                <a:spcPts val="0"/>
              </a:spcBef>
              <a:buNone/>
              <a:defRPr/>
            </a:lvl7pPr>
            <a:lvl8pPr marL="0" indent="0">
              <a:spcBef>
                <a:spcPts val="0"/>
              </a:spcBef>
              <a:buNone/>
              <a:defRPr/>
            </a:lvl8pPr>
            <a:lvl9pPr marL="0" indent="0">
              <a:spcBef>
                <a:spcPts val="0"/>
              </a:spcBef>
              <a:buNone/>
              <a:defRPr/>
            </a:lvl9pPr>
          </a:lstStyle>
          <a:p>
            <a:pPr lvl="0"/>
            <a:r>
              <a:rPr lang="en-US" dirty="0" smtClean="0"/>
              <a:t>Chapter title</a:t>
            </a:r>
            <a:endParaRPr lang="en-US" dirty="0"/>
          </a:p>
        </p:txBody>
      </p:sp>
      <p:sp>
        <p:nvSpPr>
          <p:cNvPr id="16" name="Footer Placeholder 2"/>
          <p:cNvSpPr>
            <a:spLocks noGrp="1"/>
          </p:cNvSpPr>
          <p:nvPr>
            <p:ph type="ftr" sz="quarter" idx="10"/>
          </p:nvPr>
        </p:nvSpPr>
        <p:spPr>
          <a:xfrm>
            <a:off x="93969" y="6165337"/>
            <a:ext cx="8595360" cy="235463"/>
          </a:xfrm>
        </p:spPr>
        <p:txBody>
          <a:bodyPr/>
          <a:lstStyle/>
          <a:p>
            <a:endParaRPr lang="en-US" dirty="0"/>
          </a:p>
        </p:txBody>
      </p:sp>
      <p:sp>
        <p:nvSpPr>
          <p:cNvPr id="4" name="Date Placeholder 3"/>
          <p:cNvSpPr>
            <a:spLocks noGrp="1"/>
          </p:cNvSpPr>
          <p:nvPr>
            <p:ph type="dt" sz="half" idx="11"/>
          </p:nvPr>
        </p:nvSpPr>
        <p:spPr/>
        <p:txBody>
          <a:bodyPr/>
          <a:lstStyle/>
          <a:p>
            <a:fld id="{A9DF6EFB-3F44-496C-A842-1E0B3D3B975A}" type="datetimeFigureOut">
              <a:rPr lang="en-US" smtClean="0"/>
              <a:pPr/>
              <a:t>4/17/2018</a:t>
            </a:fld>
            <a:endParaRPr lang="en-US" dirty="0"/>
          </a:p>
        </p:txBody>
      </p:sp>
      <p:sp>
        <p:nvSpPr>
          <p:cNvPr id="5" name="Slide Number Placeholder 4"/>
          <p:cNvSpPr>
            <a:spLocks noGrp="1"/>
          </p:cNvSpPr>
          <p:nvPr>
            <p:ph type="sldNum" sz="quarter" idx="12"/>
          </p:nvPr>
        </p:nvSpPr>
        <p:spPr/>
        <p:txBody>
          <a:bodyPr/>
          <a:lstStyle/>
          <a:p>
            <a:fld id="{200B2350-5261-4F5C-9DF5-EF0D264FC8D2}" type="slidenum">
              <a:rPr lang="en-US" smtClean="0"/>
              <a:pPr/>
              <a:t>‹#›</a:t>
            </a:fld>
            <a:endParaRPr lang="en-US" dirty="0"/>
          </a:p>
        </p:txBody>
      </p:sp>
      <p:sp>
        <p:nvSpPr>
          <p:cNvPr id="20" name="Text Placeholder 17"/>
          <p:cNvSpPr>
            <a:spLocks noGrp="1"/>
          </p:cNvSpPr>
          <p:nvPr>
            <p:ph type="body" sz="quarter" idx="16" hasCustomPrompt="1"/>
          </p:nvPr>
        </p:nvSpPr>
        <p:spPr>
          <a:xfrm>
            <a:off x="3048000" y="6529254"/>
            <a:ext cx="5867400" cy="187537"/>
          </a:xfrm>
        </p:spPr>
        <p:txBody>
          <a:bodyPr/>
          <a:lstStyle>
            <a:lvl1pPr marL="0" indent="0" algn="r">
              <a:buNone/>
              <a:defRPr sz="800" baseline="0"/>
            </a:lvl1pPr>
          </a:lstStyle>
          <a:p>
            <a:pPr lvl="0"/>
            <a:r>
              <a:rPr lang="en-US" dirty="0" smtClean="0"/>
              <a:t>Click to add copyright line</a:t>
            </a:r>
            <a:endParaRPr lang="en-IN" dirty="0"/>
          </a:p>
        </p:txBody>
      </p:sp>
      <p:pic>
        <p:nvPicPr>
          <p:cNvPr id="12" name="Picture 11" descr="Pearson Logo"/>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0" y="6376789"/>
            <a:ext cx="918000" cy="279915"/>
          </a:xfrm>
          <a:prstGeom prst="rect">
            <a:avLst/>
          </a:prstGeom>
        </p:spPr>
      </p:pic>
    </p:spTree>
    <p:extLst>
      <p:ext uri="{BB962C8B-B14F-4D97-AF65-F5344CB8AC3E}">
        <p14:creationId xmlns:p14="http://schemas.microsoft.com/office/powerpoint/2010/main" val="23050226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lvl1pPr>
              <a:defRPr baseline="0">
                <a:solidFill>
                  <a:schemeClr val="accent1"/>
                </a:solidFill>
                <a:latin typeface="+mj-lt"/>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a:buClr>
                <a:schemeClr val="accent1"/>
              </a:buClr>
              <a:buSzPct val="100000"/>
              <a:defRPr/>
            </a:lvl1pPr>
            <a:lvl2pPr>
              <a:buClr>
                <a:schemeClr val="accent1"/>
              </a:buClr>
              <a:defRPr/>
            </a:lvl2pPr>
            <a:lvl3pPr>
              <a:buClr>
                <a:schemeClr val="accent1"/>
              </a:buClr>
              <a:defRPr/>
            </a:lvl3pPr>
            <a:lvl4pPr>
              <a:buClr>
                <a:schemeClr val="accent1"/>
              </a:buClr>
              <a:defRPr/>
            </a:lvl4pPr>
            <a:lvl5pPr>
              <a:buClr>
                <a:schemeClr val="accent1"/>
              </a:buClr>
              <a:defRPr/>
            </a:lvl5pPr>
            <a:lvl6pPr>
              <a:buClr>
                <a:schemeClr val="accent1"/>
              </a:buClr>
              <a:defRPr/>
            </a:lvl6pPr>
            <a:lvl7pPr>
              <a:buClr>
                <a:schemeClr val="accent1"/>
              </a:buClr>
              <a:defRPr/>
            </a:lvl7pPr>
            <a:lvl8pPr>
              <a:buClr>
                <a:schemeClr val="accent1"/>
              </a:buClr>
              <a:defRPr/>
            </a:lvl8pPr>
            <a:lvl9pPr>
              <a:buClr>
                <a:schemeClr val="accent1"/>
              </a:buClr>
              <a:defRPr/>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a:t>
            </a:r>
          </a:p>
          <a:p>
            <a:pPr lvl="6"/>
            <a:r>
              <a:rPr lang="en-US" dirty="0" smtClean="0"/>
              <a:t>Seventh</a:t>
            </a:r>
          </a:p>
          <a:p>
            <a:pPr lvl="7"/>
            <a:r>
              <a:rPr lang="en-US" dirty="0" smtClean="0"/>
              <a:t>Eighth</a:t>
            </a:r>
          </a:p>
          <a:p>
            <a:pPr lvl="8"/>
            <a:r>
              <a:rPr lang="en-US" dirty="0" smtClean="0"/>
              <a:t>Ninth</a:t>
            </a:r>
            <a:endParaRPr lang="en-US" dirty="0"/>
          </a:p>
        </p:txBody>
      </p:sp>
      <p:sp>
        <p:nvSpPr>
          <p:cNvPr id="9" name="Date Placeholder 3"/>
          <p:cNvSpPr>
            <a:spLocks noGrp="1"/>
          </p:cNvSpPr>
          <p:nvPr>
            <p:ph type="dt" sz="half" idx="10"/>
          </p:nvPr>
        </p:nvSpPr>
        <p:spPr>
          <a:xfrm>
            <a:off x="6335713" y="113072"/>
            <a:ext cx="2133600" cy="182880"/>
          </a:xfrm>
        </p:spPr>
        <p:txBody>
          <a:bodyPr/>
          <a:lstStyle/>
          <a:p>
            <a:fld id="{891838CE-430E-45DE-B6AA-42DD655BB05E}" type="datetime1">
              <a:rPr lang="en-US" smtClean="0"/>
              <a:t>4/17/2018</a:t>
            </a:fld>
            <a:endParaRPr lang="en-US" dirty="0"/>
          </a:p>
        </p:txBody>
      </p:sp>
      <p:sp>
        <p:nvSpPr>
          <p:cNvPr id="10" name="Slide Number Placeholder 5"/>
          <p:cNvSpPr>
            <a:spLocks noGrp="1"/>
          </p:cNvSpPr>
          <p:nvPr>
            <p:ph type="sldNum" sz="quarter" idx="12"/>
          </p:nvPr>
        </p:nvSpPr>
        <p:spPr>
          <a:xfrm>
            <a:off x="8469312" y="113072"/>
            <a:ext cx="551783" cy="182880"/>
          </a:xfrm>
        </p:spPr>
        <p:txBody>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38589649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Learning Objectives">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lvl1pPr>
              <a:defRPr>
                <a:solidFill>
                  <a:srgbClr val="3399B5"/>
                </a:solidFill>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marL="118872" indent="-118872">
              <a:buClr>
                <a:srgbClr val="007FA3"/>
              </a:buClr>
              <a:buSzPct val="25000"/>
              <a:defRPr sz="1600"/>
            </a:lvl1pPr>
            <a:lvl2pPr marL="569913" indent="-285750">
              <a:buClr>
                <a:srgbClr val="007FA3"/>
              </a:buClr>
              <a:defRPr sz="1600"/>
            </a:lvl2pPr>
            <a:lvl3pPr>
              <a:buClr>
                <a:srgbClr val="007FA3"/>
              </a:buClr>
              <a:defRPr sz="1600"/>
            </a:lvl3pPr>
            <a:lvl4pPr>
              <a:buClr>
                <a:srgbClr val="007FA3"/>
              </a:buClr>
              <a:defRPr sz="1600"/>
            </a:lvl4pPr>
            <a:lvl5pPr>
              <a:buClr>
                <a:srgbClr val="007FA3"/>
              </a:buClr>
              <a:defRPr sz="1600"/>
            </a:lvl5pPr>
            <a:lvl6pPr>
              <a:buClr>
                <a:srgbClr val="007FA3"/>
              </a:buClr>
              <a:defRPr sz="1600"/>
            </a:lvl6pPr>
            <a:lvl7pPr>
              <a:buClr>
                <a:srgbClr val="007FA3"/>
              </a:buClr>
              <a:defRPr sz="1600"/>
            </a:lvl7pPr>
            <a:lvl8pPr>
              <a:buClr>
                <a:srgbClr val="007FA3"/>
              </a:buClr>
              <a:defRPr sz="1600"/>
            </a:lvl8pPr>
            <a:lvl9pPr>
              <a:buClr>
                <a:srgbClr val="007FA3"/>
              </a:buCl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4/17/2018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5241565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1_Figure + Caption">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457200" y="228600"/>
            <a:ext cx="8229600" cy="1066800"/>
          </a:xfrm>
        </p:spPr>
        <p:txBody>
          <a:bodyPr anchor="t"/>
          <a:lstStyle>
            <a:lvl1pPr>
              <a:defRPr sz="3400">
                <a:solidFill>
                  <a:srgbClr val="007FA3"/>
                </a:solidFill>
              </a:defRPr>
            </a:lvl1pPr>
          </a:lstStyle>
          <a:p>
            <a:r>
              <a:rPr lang="en-US" dirty="0" smtClean="0"/>
              <a:t>Click to add figure number and title</a:t>
            </a:r>
            <a:endParaRPr lang="en-US" dirty="0"/>
          </a:p>
        </p:txBody>
      </p:sp>
      <p:sp>
        <p:nvSpPr>
          <p:cNvPr id="10" name="Text Placeholder 9"/>
          <p:cNvSpPr>
            <a:spLocks noGrp="1"/>
          </p:cNvSpPr>
          <p:nvPr>
            <p:ph type="body" sz="quarter" idx="13" hasCustomPrompt="1"/>
          </p:nvPr>
        </p:nvSpPr>
        <p:spPr>
          <a:xfrm>
            <a:off x="457200" y="5368160"/>
            <a:ext cx="8229600" cy="916856"/>
          </a:xfrm>
        </p:spPr>
        <p:txBody>
          <a:bodyPr anchor="b"/>
          <a:lstStyle>
            <a:lvl1pPr marL="0" indent="0">
              <a:spcBef>
                <a:spcPts val="0"/>
              </a:spcBef>
              <a:buNone/>
              <a:defRPr sz="800"/>
            </a:lvl1pPr>
            <a:lvl2pPr marL="0" indent="0">
              <a:spcBef>
                <a:spcPts val="0"/>
              </a:spcBef>
              <a:buNone/>
              <a:defRPr sz="1600"/>
            </a:lvl2pPr>
            <a:lvl3pPr marL="0" indent="0">
              <a:spcBef>
                <a:spcPts val="0"/>
              </a:spcBef>
              <a:buNone/>
              <a:defRPr sz="1600"/>
            </a:lvl3pPr>
            <a:lvl4pPr marL="0" indent="0">
              <a:spcBef>
                <a:spcPts val="0"/>
              </a:spcBef>
              <a:buNone/>
              <a:defRPr sz="1600"/>
            </a:lvl4pPr>
            <a:lvl5pPr marL="0" indent="0">
              <a:spcBef>
                <a:spcPts val="0"/>
              </a:spcBef>
              <a:buNone/>
              <a:defRPr sz="1600"/>
            </a:lvl5pPr>
            <a:lvl6pPr marL="0" indent="0">
              <a:spcBef>
                <a:spcPts val="0"/>
              </a:spcBef>
              <a:buNone/>
              <a:defRPr sz="1600"/>
            </a:lvl6pPr>
            <a:lvl7pPr marL="0" indent="0">
              <a:spcBef>
                <a:spcPts val="0"/>
              </a:spcBef>
              <a:buNone/>
              <a:defRPr sz="1600"/>
            </a:lvl7pPr>
            <a:lvl8pPr marL="0" indent="0">
              <a:spcBef>
                <a:spcPts val="0"/>
              </a:spcBef>
              <a:buNone/>
              <a:defRPr sz="1600"/>
            </a:lvl8pPr>
            <a:lvl9pPr marL="0" indent="0">
              <a:spcBef>
                <a:spcPts val="0"/>
              </a:spcBef>
              <a:buNone/>
              <a:defRPr sz="1600"/>
            </a:lvl9pPr>
          </a:lstStyle>
          <a:p>
            <a:pPr lvl="0"/>
            <a:r>
              <a:rPr lang="en-US" dirty="0" smtClean="0"/>
              <a:t>Click to add caption</a:t>
            </a:r>
            <a:endParaRPr lang="en-US" dirty="0"/>
          </a:p>
        </p:txBody>
      </p:sp>
      <p:sp>
        <p:nvSpPr>
          <p:cNvPr id="11" name="Footer Placeholder 2"/>
          <p:cNvSpPr>
            <a:spLocks noGrp="1"/>
          </p:cNvSpPr>
          <p:nvPr>
            <p:ph type="ftr" sz="quarter" idx="11"/>
          </p:nvPr>
        </p:nvSpPr>
        <p:spPr>
          <a:xfrm>
            <a:off x="93969" y="6172200"/>
            <a:ext cx="8595360" cy="235463"/>
          </a:xfrm>
        </p:spPr>
        <p:txBody>
          <a:bodyPr/>
          <a:lstStyle/>
          <a:p>
            <a:endParaRPr lang="en-US" dirty="0"/>
          </a:p>
        </p:txBody>
      </p:sp>
      <p:sp>
        <p:nvSpPr>
          <p:cNvPr id="2" name="Date Placeholder 1"/>
          <p:cNvSpPr>
            <a:spLocks noGrp="1"/>
          </p:cNvSpPr>
          <p:nvPr>
            <p:ph type="dt" sz="half" idx="10"/>
          </p:nvPr>
        </p:nvSpPr>
        <p:spPr/>
        <p:txBody>
          <a:bodyPr/>
          <a:lstStyle>
            <a:lvl1pPr>
              <a:defRPr>
                <a:solidFill>
                  <a:schemeClr val="tx1"/>
                </a:solidFill>
              </a:defRPr>
            </a:lvl1pPr>
          </a:lstStyle>
          <a:p>
            <a:fld id="{A9DF6EFB-3F44-496C-A842-1E0B3D3B975A}" type="datetimeFigureOut">
              <a:rPr lang="en-US" smtClean="0"/>
              <a:pPr/>
              <a:t>4/17/2018</a:t>
            </a:fld>
            <a:endParaRPr lang="en-US" dirty="0"/>
          </a:p>
        </p:txBody>
      </p:sp>
      <p:sp>
        <p:nvSpPr>
          <p:cNvPr id="4" name="Slide Number Placeholder 3"/>
          <p:cNvSpPr>
            <a:spLocks noGrp="1"/>
          </p:cNvSpPr>
          <p:nvPr>
            <p:ph type="sldNum" sz="quarter" idx="12"/>
          </p:nvPr>
        </p:nvSpPr>
        <p:spPr/>
        <p:txBody>
          <a:bodyPr/>
          <a:lstStyle>
            <a:lvl1pPr>
              <a:defRPr>
                <a:solidFill>
                  <a:schemeClr val="tx1"/>
                </a:solidFill>
              </a:defRPr>
            </a:lvl1pPr>
          </a:lstStyle>
          <a:p>
            <a:fld id="{200B2350-5261-4F5C-9DF5-EF0D264FC8D2}" type="slidenum">
              <a:rPr lang="en-US" smtClean="0"/>
              <a:pPr/>
              <a:t>‹#›</a:t>
            </a:fld>
            <a:endParaRPr lang="en-US" dirty="0"/>
          </a:p>
        </p:txBody>
      </p:sp>
      <p:pic>
        <p:nvPicPr>
          <p:cNvPr id="9" name="Picture 8" descr="Pearson Logo"/>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0" y="6376789"/>
            <a:ext cx="918000" cy="279915"/>
          </a:xfrm>
          <a:prstGeom prst="rect">
            <a:avLst/>
          </a:prstGeom>
        </p:spPr>
      </p:pic>
      <p:sp>
        <p:nvSpPr>
          <p:cNvPr id="14" name="TextBox 13"/>
          <p:cNvSpPr txBox="1"/>
          <p:nvPr userDrawn="1"/>
        </p:nvSpPr>
        <p:spPr>
          <a:xfrm>
            <a:off x="1600200" y="6429345"/>
            <a:ext cx="7162800" cy="276999"/>
          </a:xfrm>
          <a:prstGeom prst="rect">
            <a:avLst/>
          </a:prstGeom>
          <a:noFill/>
        </p:spPr>
        <p:txBody>
          <a:bodyPr wrap="square" rtlCol="0">
            <a:spAutoFit/>
          </a:bodyPr>
          <a:lstStyle/>
          <a:p>
            <a:pPr algn="r">
              <a:buClrTx/>
              <a:defRPr/>
            </a:pPr>
            <a:r>
              <a:rPr lang="en-US" altLang="en-US" sz="1200" dirty="0" smtClean="0">
                <a:latin typeface="Verdana" panose="020B0604030504040204" pitchFamily="34" charset="0"/>
                <a:ea typeface="Verdana" panose="020B0604030504040204" pitchFamily="34" charset="0"/>
                <a:cs typeface="Verdana" panose="020B0604030504040204" pitchFamily="34" charset="0"/>
              </a:rPr>
              <a:t>Copyright © 2016, 2013, 2010 Pearson Education, Inc. All Rights Reserved</a:t>
            </a:r>
            <a:endParaRPr lang="en-US" altLang="en-US" sz="1200"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27405449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Title and 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457200" y="1600200"/>
            <a:ext cx="8229600" cy="21637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Content Placeholder 2"/>
          <p:cNvSpPr>
            <a:spLocks noGrp="1"/>
          </p:cNvSpPr>
          <p:nvPr>
            <p:ph idx="13"/>
          </p:nvPr>
        </p:nvSpPr>
        <p:spPr>
          <a:xfrm>
            <a:off x="457200" y="3962400"/>
            <a:ext cx="8229600" cy="21637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8832AD23-A511-424E-9DD2-B8CE2D237B20}" type="datetime1">
              <a:rPr lang="en-US" smtClean="0"/>
              <a:t>4/17/2018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t>‹#›</a:t>
            </a:fld>
            <a:endParaRPr lang="en-US" dirty="0"/>
          </a:p>
        </p:txBody>
      </p:sp>
    </p:spTree>
    <p:extLst>
      <p:ext uri="{BB962C8B-B14F-4D97-AF65-F5344CB8AC3E}">
        <p14:creationId xmlns:p14="http://schemas.microsoft.com/office/powerpoint/2010/main" val="23425785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1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lvl1pPr>
              <a:buClr>
                <a:srgbClr val="007FA3"/>
              </a:buClr>
              <a:buSzPct val="100000"/>
              <a:defRPr/>
            </a:lvl1pPr>
            <a:lvl2pPr>
              <a:buClr>
                <a:srgbClr val="007FA3"/>
              </a:buClr>
              <a:defRPr/>
            </a:lvl2pPr>
            <a:lvl3pPr>
              <a:buClr>
                <a:srgbClr val="007FA3"/>
              </a:buClr>
              <a:defRPr/>
            </a:lvl3pPr>
            <a:lvl4pPr>
              <a:buClr>
                <a:srgbClr val="007FA3"/>
              </a:buClr>
              <a:defRPr/>
            </a:lvl4pPr>
            <a:lvl5pPr>
              <a:buClr>
                <a:srgbClr val="007FA3"/>
              </a:buClr>
              <a:defRPr/>
            </a:lvl5pPr>
            <a:lvl6pPr>
              <a:buClr>
                <a:srgbClr val="007FA3"/>
              </a:buClr>
              <a:defRPr/>
            </a:lvl6pPr>
            <a:lvl7pPr>
              <a:buClr>
                <a:srgbClr val="007FA3"/>
              </a:buClr>
              <a:defRPr/>
            </a:lvl7pPr>
            <a:lvl8pPr>
              <a:buClr>
                <a:srgbClr val="007FA3"/>
              </a:buClr>
              <a:defRPr/>
            </a:lvl8pPr>
            <a:lvl9pPr>
              <a:buClr>
                <a:srgbClr val="007FA3"/>
              </a:buClr>
              <a:defRPr/>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4"/>
          <p:cNvSpPr>
            <a:spLocks noGrp="1"/>
          </p:cNvSpPr>
          <p:nvPr>
            <p:ph type="ftr" sz="quarter" idx="11"/>
          </p:nvPr>
        </p:nvSpPr>
        <p:spPr>
          <a:xfrm>
            <a:off x="93969" y="6172200"/>
            <a:ext cx="8595360" cy="235463"/>
          </a:xfrm>
        </p:spPr>
        <p:txBody>
          <a:bodyPr/>
          <a:lstStyle/>
          <a:p>
            <a:endParaRPr lang="en-US" dirty="0"/>
          </a:p>
        </p:txBody>
      </p:sp>
      <p:sp>
        <p:nvSpPr>
          <p:cNvPr id="9" name="Date Placeholder 3"/>
          <p:cNvSpPr>
            <a:spLocks noGrp="1"/>
          </p:cNvSpPr>
          <p:nvPr>
            <p:ph type="dt" sz="half" idx="10"/>
          </p:nvPr>
        </p:nvSpPr>
        <p:spPr>
          <a:xfrm>
            <a:off x="6335713" y="113072"/>
            <a:ext cx="2133600" cy="182880"/>
          </a:xfrm>
        </p:spPr>
        <p:txBody>
          <a:bodyPr/>
          <a:lstStyle/>
          <a:p>
            <a:fld id="{A9DF6EFB-3F44-496C-A842-1E0B3D3B975A}" type="datetimeFigureOut">
              <a:rPr lang="en-US" smtClean="0"/>
              <a:pPr/>
              <a:t>4/17/2018</a:t>
            </a:fld>
            <a:endParaRPr lang="en-US" dirty="0"/>
          </a:p>
        </p:txBody>
      </p:sp>
      <p:sp>
        <p:nvSpPr>
          <p:cNvPr id="10" name="Slide Number Placeholder 5"/>
          <p:cNvSpPr>
            <a:spLocks noGrp="1"/>
          </p:cNvSpPr>
          <p:nvPr>
            <p:ph type="sldNum" sz="quarter" idx="12"/>
          </p:nvPr>
        </p:nvSpPr>
        <p:spPr>
          <a:xfrm>
            <a:off x="8469312" y="113072"/>
            <a:ext cx="551783" cy="182880"/>
          </a:xfrm>
        </p:spPr>
        <p:txBody>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3536058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Figure + Caption">
    <p:spTree>
      <p:nvGrpSpPr>
        <p:cNvPr id="1" name="Shape 53"/>
        <p:cNvGrpSpPr/>
        <p:nvPr/>
      </p:nvGrpSpPr>
      <p:grpSpPr>
        <a:xfrm>
          <a:off x="0" y="0"/>
          <a:ext cx="0" cy="0"/>
          <a:chOff x="0" y="0"/>
          <a:chExt cx="0" cy="0"/>
        </a:xfrm>
      </p:grpSpPr>
      <p:sp>
        <p:nvSpPr>
          <p:cNvPr id="54" name="Shape 54"/>
          <p:cNvSpPr txBox="1">
            <a:spLocks noGrp="1"/>
          </p:cNvSpPr>
          <p:nvPr>
            <p:ph type="title"/>
          </p:nvPr>
        </p:nvSpPr>
        <p:spPr>
          <a:xfrm>
            <a:off x="457200" y="228600"/>
            <a:ext cx="8229600" cy="1066799"/>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55" name="Shape 55"/>
          <p:cNvSpPr txBox="1">
            <a:spLocks noGrp="1"/>
          </p:cNvSpPr>
          <p:nvPr>
            <p:ph type="body" idx="1"/>
          </p:nvPr>
        </p:nvSpPr>
        <p:spPr>
          <a:xfrm>
            <a:off x="457200" y="5368160"/>
            <a:ext cx="8229600" cy="916856"/>
          </a:xfrm>
          <a:prstGeom prst="rect">
            <a:avLst/>
          </a:prstGeom>
          <a:noFill/>
          <a:ln>
            <a:noFill/>
          </a:ln>
        </p:spPr>
        <p:txBody>
          <a:bodyPr lIns="91425" tIns="91425" rIns="91425" bIns="91425" anchor="b" anchorCtr="0"/>
          <a:lstStyle>
            <a:lvl1pPr marL="0" marR="0" lvl="0" indent="0" algn="l" rtl="0">
              <a:spcBef>
                <a:spcPts val="0"/>
              </a:spcBef>
              <a:buClr>
                <a:srgbClr val="007FA3"/>
              </a:buClr>
              <a:buFont typeface="Arial"/>
              <a:buNone/>
              <a:defRPr sz="8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endParaRPr/>
          </a:p>
        </p:txBody>
      </p:sp>
      <p:sp>
        <p:nvSpPr>
          <p:cNvPr id="56" name="Shape 56"/>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57" name="Shape 57"/>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58" name="Shape 58"/>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dk1"/>
                </a:solidFill>
                <a:latin typeface="Arial"/>
                <a:ea typeface="Arial"/>
                <a:cs typeface="Arial"/>
                <a:sym typeface="Arial"/>
              </a:rPr>
              <a:t>‹#›</a:t>
            </a:fld>
            <a:endParaRPr lang="en-US" sz="9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826302669"/>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2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600200"/>
            <a:ext cx="8229600" cy="1752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4/17/2018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13" name="Content Placeholder 2"/>
          <p:cNvSpPr>
            <a:spLocks noGrp="1"/>
          </p:cNvSpPr>
          <p:nvPr>
            <p:ph idx="13"/>
          </p:nvPr>
        </p:nvSpPr>
        <p:spPr>
          <a:xfrm>
            <a:off x="457200" y="3733800"/>
            <a:ext cx="8229600" cy="1752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5201332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3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600200"/>
            <a:ext cx="8229600" cy="91933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4/17/2018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13" name="Content Placeholder 2"/>
          <p:cNvSpPr>
            <a:spLocks noGrp="1"/>
          </p:cNvSpPr>
          <p:nvPr>
            <p:ph idx="13"/>
          </p:nvPr>
        </p:nvSpPr>
        <p:spPr>
          <a:xfrm>
            <a:off x="473720" y="2807084"/>
            <a:ext cx="8229600" cy="91933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Content Placeholder 2"/>
          <p:cNvSpPr>
            <a:spLocks noGrp="1"/>
          </p:cNvSpPr>
          <p:nvPr>
            <p:ph idx="14"/>
          </p:nvPr>
        </p:nvSpPr>
        <p:spPr>
          <a:xfrm>
            <a:off x="473720" y="4013968"/>
            <a:ext cx="8229600" cy="91933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214400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4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600200"/>
            <a:ext cx="8229600" cy="71117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4/17/2018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13" name="Content Placeholder 2"/>
          <p:cNvSpPr>
            <a:spLocks noGrp="1"/>
          </p:cNvSpPr>
          <p:nvPr>
            <p:ph idx="13"/>
          </p:nvPr>
        </p:nvSpPr>
        <p:spPr>
          <a:xfrm>
            <a:off x="473720" y="2641680"/>
            <a:ext cx="8229600" cy="71117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Content Placeholder 2"/>
          <p:cNvSpPr>
            <a:spLocks noGrp="1"/>
          </p:cNvSpPr>
          <p:nvPr>
            <p:ph idx="14"/>
          </p:nvPr>
        </p:nvSpPr>
        <p:spPr>
          <a:xfrm>
            <a:off x="457200" y="3683160"/>
            <a:ext cx="8229600" cy="71117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Content Placeholder 2"/>
          <p:cNvSpPr>
            <a:spLocks noGrp="1"/>
          </p:cNvSpPr>
          <p:nvPr>
            <p:ph idx="15"/>
          </p:nvPr>
        </p:nvSpPr>
        <p:spPr>
          <a:xfrm>
            <a:off x="457200" y="4724640"/>
            <a:ext cx="8229600" cy="71117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570403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5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82296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3"/>
          <p:cNvSpPr>
            <a:spLocks noGrp="1"/>
          </p:cNvSpPr>
          <p:nvPr>
            <p:ph idx="13"/>
          </p:nvPr>
        </p:nvSpPr>
        <p:spPr>
          <a:xfrm>
            <a:off x="457200" y="2286000"/>
            <a:ext cx="82296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4/17/2018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8229600" cy="5705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Content Placeholder 8"/>
          <p:cNvSpPr>
            <a:spLocks noGrp="1"/>
          </p:cNvSpPr>
          <p:nvPr>
            <p:ph sz="quarter" idx="15"/>
          </p:nvPr>
        </p:nvSpPr>
        <p:spPr>
          <a:xfrm>
            <a:off x="457200" y="3733800"/>
            <a:ext cx="3505200" cy="914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4" name="Content Placeholder 13"/>
          <p:cNvSpPr>
            <a:spLocks noGrp="1"/>
          </p:cNvSpPr>
          <p:nvPr>
            <p:ph sz="quarter" idx="17"/>
          </p:nvPr>
        </p:nvSpPr>
        <p:spPr>
          <a:xfrm>
            <a:off x="457200" y="4876800"/>
            <a:ext cx="3505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7477839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6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82296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3"/>
          <p:cNvSpPr>
            <a:spLocks noGrp="1"/>
          </p:cNvSpPr>
          <p:nvPr>
            <p:ph idx="13"/>
          </p:nvPr>
        </p:nvSpPr>
        <p:spPr>
          <a:xfrm>
            <a:off x="457200" y="2286000"/>
            <a:ext cx="82296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4/17/2018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8229600" cy="5705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Content Placeholder 8"/>
          <p:cNvSpPr>
            <a:spLocks noGrp="1"/>
          </p:cNvSpPr>
          <p:nvPr>
            <p:ph sz="quarter" idx="15"/>
          </p:nvPr>
        </p:nvSpPr>
        <p:spPr>
          <a:xfrm>
            <a:off x="457200" y="3733800"/>
            <a:ext cx="3505200" cy="914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Content Placeholder 11"/>
          <p:cNvSpPr>
            <a:spLocks noGrp="1"/>
          </p:cNvSpPr>
          <p:nvPr>
            <p:ph sz="quarter" idx="16"/>
          </p:nvPr>
        </p:nvSpPr>
        <p:spPr>
          <a:xfrm>
            <a:off x="4343400" y="3733800"/>
            <a:ext cx="3886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4" name="Content Placeholder 13"/>
          <p:cNvSpPr>
            <a:spLocks noGrp="1"/>
          </p:cNvSpPr>
          <p:nvPr>
            <p:ph sz="quarter" idx="17"/>
          </p:nvPr>
        </p:nvSpPr>
        <p:spPr>
          <a:xfrm>
            <a:off x="457200" y="4876800"/>
            <a:ext cx="3505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4492797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nd 7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82296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3"/>
          <p:cNvSpPr>
            <a:spLocks noGrp="1"/>
          </p:cNvSpPr>
          <p:nvPr>
            <p:ph idx="13"/>
          </p:nvPr>
        </p:nvSpPr>
        <p:spPr>
          <a:xfrm>
            <a:off x="457200" y="2286000"/>
            <a:ext cx="82296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4/17/2018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8229600" cy="5705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Content Placeholder 8"/>
          <p:cNvSpPr>
            <a:spLocks noGrp="1"/>
          </p:cNvSpPr>
          <p:nvPr>
            <p:ph sz="quarter" idx="15"/>
          </p:nvPr>
        </p:nvSpPr>
        <p:spPr>
          <a:xfrm>
            <a:off x="457200" y="3733800"/>
            <a:ext cx="3505200" cy="914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Content Placeholder 11"/>
          <p:cNvSpPr>
            <a:spLocks noGrp="1"/>
          </p:cNvSpPr>
          <p:nvPr>
            <p:ph sz="quarter" idx="16"/>
          </p:nvPr>
        </p:nvSpPr>
        <p:spPr>
          <a:xfrm>
            <a:off x="4343400" y="3733800"/>
            <a:ext cx="3886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4" name="Content Placeholder 13"/>
          <p:cNvSpPr>
            <a:spLocks noGrp="1"/>
          </p:cNvSpPr>
          <p:nvPr>
            <p:ph sz="quarter" idx="17"/>
          </p:nvPr>
        </p:nvSpPr>
        <p:spPr>
          <a:xfrm>
            <a:off x="457200" y="4876800"/>
            <a:ext cx="3505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Content Placeholder 13"/>
          <p:cNvSpPr>
            <a:spLocks noGrp="1"/>
          </p:cNvSpPr>
          <p:nvPr>
            <p:ph sz="quarter" idx="18"/>
          </p:nvPr>
        </p:nvSpPr>
        <p:spPr>
          <a:xfrm>
            <a:off x="4343400" y="4874552"/>
            <a:ext cx="3886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9937505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nd 8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3505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3"/>
          <p:cNvSpPr>
            <a:spLocks noGrp="1"/>
          </p:cNvSpPr>
          <p:nvPr>
            <p:ph idx="13"/>
          </p:nvPr>
        </p:nvSpPr>
        <p:spPr>
          <a:xfrm>
            <a:off x="457200" y="2286000"/>
            <a:ext cx="35052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4/17/2018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3505200" cy="5705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Content Placeholder 8"/>
          <p:cNvSpPr>
            <a:spLocks noGrp="1"/>
          </p:cNvSpPr>
          <p:nvPr>
            <p:ph sz="quarter" idx="15"/>
          </p:nvPr>
        </p:nvSpPr>
        <p:spPr>
          <a:xfrm>
            <a:off x="457200" y="3733800"/>
            <a:ext cx="3505200" cy="914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Content Placeholder 11"/>
          <p:cNvSpPr>
            <a:spLocks noGrp="1"/>
          </p:cNvSpPr>
          <p:nvPr>
            <p:ph sz="quarter" idx="16"/>
          </p:nvPr>
        </p:nvSpPr>
        <p:spPr>
          <a:xfrm>
            <a:off x="4343400" y="3733800"/>
            <a:ext cx="3886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4" name="Content Placeholder 13"/>
          <p:cNvSpPr>
            <a:spLocks noGrp="1"/>
          </p:cNvSpPr>
          <p:nvPr>
            <p:ph sz="quarter" idx="17"/>
          </p:nvPr>
        </p:nvSpPr>
        <p:spPr>
          <a:xfrm>
            <a:off x="457200" y="4876800"/>
            <a:ext cx="3505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Content Placeholder 13"/>
          <p:cNvSpPr>
            <a:spLocks noGrp="1"/>
          </p:cNvSpPr>
          <p:nvPr>
            <p:ph sz="quarter" idx="18"/>
          </p:nvPr>
        </p:nvSpPr>
        <p:spPr>
          <a:xfrm>
            <a:off x="4343400" y="4874552"/>
            <a:ext cx="3886200" cy="99060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Content Placeholder 2"/>
          <p:cNvSpPr>
            <a:spLocks noGrp="1"/>
          </p:cNvSpPr>
          <p:nvPr>
            <p:ph idx="19"/>
          </p:nvPr>
        </p:nvSpPr>
        <p:spPr>
          <a:xfrm>
            <a:off x="4343400" y="1494526"/>
            <a:ext cx="3886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876860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nd 9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3505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3"/>
          <p:cNvSpPr>
            <a:spLocks noGrp="1"/>
          </p:cNvSpPr>
          <p:nvPr>
            <p:ph idx="13"/>
          </p:nvPr>
        </p:nvSpPr>
        <p:spPr>
          <a:xfrm>
            <a:off x="457200" y="2286000"/>
            <a:ext cx="35052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4/17/2018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3505200" cy="5705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Content Placeholder 8"/>
          <p:cNvSpPr>
            <a:spLocks noGrp="1"/>
          </p:cNvSpPr>
          <p:nvPr>
            <p:ph sz="quarter" idx="15"/>
          </p:nvPr>
        </p:nvSpPr>
        <p:spPr>
          <a:xfrm>
            <a:off x="457200" y="3733800"/>
            <a:ext cx="3505200" cy="914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Content Placeholder 11"/>
          <p:cNvSpPr>
            <a:spLocks noGrp="1"/>
          </p:cNvSpPr>
          <p:nvPr>
            <p:ph sz="quarter" idx="16"/>
          </p:nvPr>
        </p:nvSpPr>
        <p:spPr>
          <a:xfrm>
            <a:off x="4343400" y="3733800"/>
            <a:ext cx="3886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4" name="Content Placeholder 13"/>
          <p:cNvSpPr>
            <a:spLocks noGrp="1"/>
          </p:cNvSpPr>
          <p:nvPr>
            <p:ph sz="quarter" idx="17"/>
          </p:nvPr>
        </p:nvSpPr>
        <p:spPr>
          <a:xfrm>
            <a:off x="457200" y="4876800"/>
            <a:ext cx="3505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Content Placeholder 13"/>
          <p:cNvSpPr>
            <a:spLocks noGrp="1"/>
          </p:cNvSpPr>
          <p:nvPr>
            <p:ph sz="quarter" idx="18"/>
          </p:nvPr>
        </p:nvSpPr>
        <p:spPr>
          <a:xfrm>
            <a:off x="4343400" y="4874552"/>
            <a:ext cx="3886200" cy="99060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Content Placeholder 2"/>
          <p:cNvSpPr>
            <a:spLocks noGrp="1"/>
          </p:cNvSpPr>
          <p:nvPr>
            <p:ph idx="19"/>
          </p:nvPr>
        </p:nvSpPr>
        <p:spPr>
          <a:xfrm>
            <a:off x="4343400" y="1494526"/>
            <a:ext cx="3886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6" name="Content Placeholder 2"/>
          <p:cNvSpPr>
            <a:spLocks noGrp="1"/>
          </p:cNvSpPr>
          <p:nvPr>
            <p:ph idx="20"/>
          </p:nvPr>
        </p:nvSpPr>
        <p:spPr>
          <a:xfrm>
            <a:off x="4343399" y="2286000"/>
            <a:ext cx="3865157"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0352316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10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3505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3"/>
          <p:cNvSpPr>
            <a:spLocks noGrp="1"/>
          </p:cNvSpPr>
          <p:nvPr>
            <p:ph idx="13"/>
          </p:nvPr>
        </p:nvSpPr>
        <p:spPr>
          <a:xfrm>
            <a:off x="457200" y="2286000"/>
            <a:ext cx="35052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4/17/2018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3505200" cy="5705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Content Placeholder 8"/>
          <p:cNvSpPr>
            <a:spLocks noGrp="1"/>
          </p:cNvSpPr>
          <p:nvPr>
            <p:ph sz="quarter" idx="15"/>
          </p:nvPr>
        </p:nvSpPr>
        <p:spPr>
          <a:xfrm>
            <a:off x="457200" y="3733800"/>
            <a:ext cx="3505200" cy="914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Content Placeholder 11"/>
          <p:cNvSpPr>
            <a:spLocks noGrp="1"/>
          </p:cNvSpPr>
          <p:nvPr>
            <p:ph sz="quarter" idx="16"/>
          </p:nvPr>
        </p:nvSpPr>
        <p:spPr>
          <a:xfrm>
            <a:off x="4343400" y="3733800"/>
            <a:ext cx="3886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4" name="Content Placeholder 13"/>
          <p:cNvSpPr>
            <a:spLocks noGrp="1"/>
          </p:cNvSpPr>
          <p:nvPr>
            <p:ph sz="quarter" idx="17"/>
          </p:nvPr>
        </p:nvSpPr>
        <p:spPr>
          <a:xfrm>
            <a:off x="457200" y="4876800"/>
            <a:ext cx="3505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Content Placeholder 13"/>
          <p:cNvSpPr>
            <a:spLocks noGrp="1"/>
          </p:cNvSpPr>
          <p:nvPr>
            <p:ph sz="quarter" idx="18"/>
          </p:nvPr>
        </p:nvSpPr>
        <p:spPr>
          <a:xfrm>
            <a:off x="4343400" y="4874552"/>
            <a:ext cx="3886200" cy="99060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Content Placeholder 2"/>
          <p:cNvSpPr>
            <a:spLocks noGrp="1"/>
          </p:cNvSpPr>
          <p:nvPr>
            <p:ph idx="19"/>
          </p:nvPr>
        </p:nvSpPr>
        <p:spPr>
          <a:xfrm>
            <a:off x="4343400" y="1494526"/>
            <a:ext cx="3886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6" name="Content Placeholder 2"/>
          <p:cNvSpPr>
            <a:spLocks noGrp="1"/>
          </p:cNvSpPr>
          <p:nvPr>
            <p:ph idx="20"/>
          </p:nvPr>
        </p:nvSpPr>
        <p:spPr>
          <a:xfrm>
            <a:off x="4343399" y="2286000"/>
            <a:ext cx="3865157"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7" name="Content Placeholder 2"/>
          <p:cNvSpPr>
            <a:spLocks noGrp="1"/>
          </p:cNvSpPr>
          <p:nvPr>
            <p:ph idx="21"/>
          </p:nvPr>
        </p:nvSpPr>
        <p:spPr>
          <a:xfrm>
            <a:off x="4343400" y="3045349"/>
            <a:ext cx="3886200" cy="5827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9460533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11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3505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3"/>
          <p:cNvSpPr>
            <a:spLocks noGrp="1"/>
          </p:cNvSpPr>
          <p:nvPr>
            <p:ph idx="13"/>
          </p:nvPr>
        </p:nvSpPr>
        <p:spPr>
          <a:xfrm>
            <a:off x="457200" y="2286000"/>
            <a:ext cx="35052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4/17/2018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3505200" cy="5705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Content Placeholder 8"/>
          <p:cNvSpPr>
            <a:spLocks noGrp="1"/>
          </p:cNvSpPr>
          <p:nvPr>
            <p:ph sz="quarter" idx="15"/>
          </p:nvPr>
        </p:nvSpPr>
        <p:spPr>
          <a:xfrm>
            <a:off x="457200" y="3733800"/>
            <a:ext cx="3505200" cy="914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Content Placeholder 11"/>
          <p:cNvSpPr>
            <a:spLocks noGrp="1"/>
          </p:cNvSpPr>
          <p:nvPr>
            <p:ph sz="quarter" idx="16"/>
          </p:nvPr>
        </p:nvSpPr>
        <p:spPr>
          <a:xfrm>
            <a:off x="4343400" y="3733800"/>
            <a:ext cx="3886200" cy="559296"/>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4" name="Content Placeholder 13"/>
          <p:cNvSpPr>
            <a:spLocks noGrp="1"/>
          </p:cNvSpPr>
          <p:nvPr>
            <p:ph sz="quarter" idx="17"/>
          </p:nvPr>
        </p:nvSpPr>
        <p:spPr>
          <a:xfrm>
            <a:off x="457200" y="4876800"/>
            <a:ext cx="3505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Content Placeholder 13"/>
          <p:cNvSpPr>
            <a:spLocks noGrp="1"/>
          </p:cNvSpPr>
          <p:nvPr>
            <p:ph sz="quarter" idx="18"/>
          </p:nvPr>
        </p:nvSpPr>
        <p:spPr>
          <a:xfrm>
            <a:off x="4376204" y="4473387"/>
            <a:ext cx="3886200" cy="50617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Content Placeholder 2"/>
          <p:cNvSpPr>
            <a:spLocks noGrp="1"/>
          </p:cNvSpPr>
          <p:nvPr>
            <p:ph idx="19"/>
          </p:nvPr>
        </p:nvSpPr>
        <p:spPr>
          <a:xfrm>
            <a:off x="4343400" y="1494526"/>
            <a:ext cx="3886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6" name="Content Placeholder 2"/>
          <p:cNvSpPr>
            <a:spLocks noGrp="1"/>
          </p:cNvSpPr>
          <p:nvPr>
            <p:ph idx="20"/>
          </p:nvPr>
        </p:nvSpPr>
        <p:spPr>
          <a:xfrm>
            <a:off x="4343399" y="2286000"/>
            <a:ext cx="3865157"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7" name="Content Placeholder 2"/>
          <p:cNvSpPr>
            <a:spLocks noGrp="1"/>
          </p:cNvSpPr>
          <p:nvPr>
            <p:ph idx="21"/>
          </p:nvPr>
        </p:nvSpPr>
        <p:spPr>
          <a:xfrm>
            <a:off x="4343400" y="3045349"/>
            <a:ext cx="3886200" cy="5827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8" name="Content Placeholder 13"/>
          <p:cNvSpPr>
            <a:spLocks noGrp="1"/>
          </p:cNvSpPr>
          <p:nvPr>
            <p:ph sz="quarter" idx="22"/>
          </p:nvPr>
        </p:nvSpPr>
        <p:spPr>
          <a:xfrm>
            <a:off x="4392613" y="5159852"/>
            <a:ext cx="3886200" cy="50617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1569448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cSld name="Title and Content">
    <p:spTree>
      <p:nvGrpSpPr>
        <p:cNvPr id="1" name="Shape 24"/>
        <p:cNvGrpSpPr/>
        <p:nvPr/>
      </p:nvGrpSpPr>
      <p:grpSpPr>
        <a:xfrm>
          <a:off x="0" y="0"/>
          <a:ext cx="0" cy="0"/>
          <a:chOff x="0" y="0"/>
          <a:chExt cx="0" cy="0"/>
        </a:xfrm>
      </p:grpSpPr>
      <p:sp>
        <p:nvSpPr>
          <p:cNvPr id="25" name="Title 1"/>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6" name="Content Placeholder"/>
          <p:cNvSpPr txBox="1">
            <a:spLocks noGrp="1"/>
          </p:cNvSpPr>
          <p:nvPr>
            <p:ph type="body" idx="1"/>
          </p:nvPr>
        </p:nvSpPr>
        <p:spPr>
          <a:xfrm>
            <a:off x="457200" y="1600200"/>
            <a:ext cx="8229600" cy="4525963"/>
          </a:xfrm>
          <a:prstGeom prst="rect">
            <a:avLst/>
          </a:prstGeom>
          <a:noFill/>
          <a:ln>
            <a:noFill/>
          </a:ln>
        </p:spPr>
        <p:txBody>
          <a:bodyPr lIns="91425" tIns="91425" rIns="91425" bIns="91425" anchor="t" anchorCtr="0"/>
          <a:lstStyle>
            <a:lvl1pPr marL="255600" marR="0" lvl="0" indent="-255600" algn="l" rtl="0">
              <a:spcBef>
                <a:spcPts val="1500"/>
              </a:spcBef>
              <a:buClr>
                <a:srgbClr val="007FA3"/>
              </a:buClr>
              <a:buSzPct val="100000"/>
              <a:buFont typeface="Arial" panose="020B0604020202020204" pitchFamily="34" charset="0"/>
              <a:buChar char="•"/>
              <a:tabLst>
                <a:tab pos="176213" algn="l"/>
              </a:tabLst>
              <a:defRPr sz="1600" b="0" i="0" u="none" strike="noStrike" cap="none">
                <a:solidFill>
                  <a:schemeClr val="dk1"/>
                </a:solidFill>
                <a:latin typeface="Arial"/>
                <a:ea typeface="Arial"/>
                <a:cs typeface="Arial"/>
                <a:sym typeface="Arial"/>
              </a:defRPr>
            </a:lvl1pPr>
            <a:lvl2pPr marL="742950" marR="0" lvl="1" indent="-283464"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2286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lang="en-IN" dirty="0" smtClean="0"/>
          </a:p>
          <a:p>
            <a:pPr lvl="1"/>
            <a:endParaRPr lang="en-IN" dirty="0" smtClean="0"/>
          </a:p>
          <a:p>
            <a:pPr lvl="2"/>
            <a:endParaRPr lang="en-IN" dirty="0" smtClean="0"/>
          </a:p>
        </p:txBody>
      </p:sp>
    </p:spTree>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nd 12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3505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3"/>
          <p:cNvSpPr>
            <a:spLocks noGrp="1"/>
          </p:cNvSpPr>
          <p:nvPr>
            <p:ph idx="13"/>
          </p:nvPr>
        </p:nvSpPr>
        <p:spPr>
          <a:xfrm>
            <a:off x="457200" y="2286000"/>
            <a:ext cx="35052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4/17/2018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3505200" cy="5705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Content Placeholder 11"/>
          <p:cNvSpPr>
            <a:spLocks noGrp="1"/>
          </p:cNvSpPr>
          <p:nvPr>
            <p:ph sz="quarter" idx="16"/>
          </p:nvPr>
        </p:nvSpPr>
        <p:spPr>
          <a:xfrm>
            <a:off x="4343400" y="3733800"/>
            <a:ext cx="3886200" cy="559296"/>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Content Placeholder 13"/>
          <p:cNvSpPr>
            <a:spLocks noGrp="1"/>
          </p:cNvSpPr>
          <p:nvPr>
            <p:ph sz="quarter" idx="18"/>
          </p:nvPr>
        </p:nvSpPr>
        <p:spPr>
          <a:xfrm>
            <a:off x="4376204" y="4473387"/>
            <a:ext cx="3886200" cy="50617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Content Placeholder 2"/>
          <p:cNvSpPr>
            <a:spLocks noGrp="1"/>
          </p:cNvSpPr>
          <p:nvPr>
            <p:ph idx="19"/>
          </p:nvPr>
        </p:nvSpPr>
        <p:spPr>
          <a:xfrm>
            <a:off x="4343400" y="1494526"/>
            <a:ext cx="3886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6" name="Content Placeholder 2"/>
          <p:cNvSpPr>
            <a:spLocks noGrp="1"/>
          </p:cNvSpPr>
          <p:nvPr>
            <p:ph idx="20"/>
          </p:nvPr>
        </p:nvSpPr>
        <p:spPr>
          <a:xfrm>
            <a:off x="4343399" y="2286000"/>
            <a:ext cx="3865157"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7" name="Content Placeholder 2"/>
          <p:cNvSpPr>
            <a:spLocks noGrp="1"/>
          </p:cNvSpPr>
          <p:nvPr>
            <p:ph idx="21"/>
          </p:nvPr>
        </p:nvSpPr>
        <p:spPr>
          <a:xfrm>
            <a:off x="4343400" y="3045349"/>
            <a:ext cx="3886200" cy="5827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8" name="Content Placeholder 13"/>
          <p:cNvSpPr>
            <a:spLocks noGrp="1"/>
          </p:cNvSpPr>
          <p:nvPr>
            <p:ph sz="quarter" idx="22"/>
          </p:nvPr>
        </p:nvSpPr>
        <p:spPr>
          <a:xfrm>
            <a:off x="4392613" y="5159852"/>
            <a:ext cx="3886200" cy="50617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9" name="Content Placeholder 11"/>
          <p:cNvSpPr>
            <a:spLocks noGrp="1"/>
          </p:cNvSpPr>
          <p:nvPr>
            <p:ph sz="quarter" idx="23"/>
          </p:nvPr>
        </p:nvSpPr>
        <p:spPr>
          <a:xfrm>
            <a:off x="457200" y="3830925"/>
            <a:ext cx="3472396" cy="559296"/>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0" name="Content Placeholder 13"/>
          <p:cNvSpPr>
            <a:spLocks noGrp="1"/>
          </p:cNvSpPr>
          <p:nvPr>
            <p:ph sz="quarter" idx="24"/>
          </p:nvPr>
        </p:nvSpPr>
        <p:spPr>
          <a:xfrm>
            <a:off x="490004" y="4570512"/>
            <a:ext cx="3472396" cy="50617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1" name="Content Placeholder 13"/>
          <p:cNvSpPr>
            <a:spLocks noGrp="1"/>
          </p:cNvSpPr>
          <p:nvPr>
            <p:ph sz="quarter" idx="25"/>
          </p:nvPr>
        </p:nvSpPr>
        <p:spPr>
          <a:xfrm>
            <a:off x="506413" y="5256977"/>
            <a:ext cx="3472396" cy="50617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1655318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nd 13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3505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3"/>
          <p:cNvSpPr>
            <a:spLocks noGrp="1"/>
          </p:cNvSpPr>
          <p:nvPr>
            <p:ph idx="13"/>
          </p:nvPr>
        </p:nvSpPr>
        <p:spPr>
          <a:xfrm>
            <a:off x="457200" y="2286000"/>
            <a:ext cx="35052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4/17/2018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3505200" cy="5705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Content Placeholder 11"/>
          <p:cNvSpPr>
            <a:spLocks noGrp="1"/>
          </p:cNvSpPr>
          <p:nvPr>
            <p:ph sz="quarter" idx="16"/>
          </p:nvPr>
        </p:nvSpPr>
        <p:spPr>
          <a:xfrm>
            <a:off x="4343400" y="3081267"/>
            <a:ext cx="3886200" cy="278178"/>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Content Placeholder 13"/>
          <p:cNvSpPr>
            <a:spLocks noGrp="1"/>
          </p:cNvSpPr>
          <p:nvPr>
            <p:ph sz="quarter" idx="18"/>
          </p:nvPr>
        </p:nvSpPr>
        <p:spPr>
          <a:xfrm>
            <a:off x="4332878" y="3626139"/>
            <a:ext cx="3886200" cy="251757"/>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Content Placeholder 2"/>
          <p:cNvSpPr>
            <a:spLocks noGrp="1"/>
          </p:cNvSpPr>
          <p:nvPr>
            <p:ph idx="19"/>
          </p:nvPr>
        </p:nvSpPr>
        <p:spPr>
          <a:xfrm>
            <a:off x="4343400" y="1494526"/>
            <a:ext cx="3886200" cy="303198"/>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6" name="Content Placeholder 2"/>
          <p:cNvSpPr>
            <a:spLocks noGrp="1"/>
          </p:cNvSpPr>
          <p:nvPr>
            <p:ph idx="20"/>
          </p:nvPr>
        </p:nvSpPr>
        <p:spPr>
          <a:xfrm>
            <a:off x="4353921" y="1979598"/>
            <a:ext cx="3865157" cy="303198"/>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7" name="Content Placeholder 2"/>
          <p:cNvSpPr>
            <a:spLocks noGrp="1"/>
          </p:cNvSpPr>
          <p:nvPr>
            <p:ph idx="21"/>
          </p:nvPr>
        </p:nvSpPr>
        <p:spPr>
          <a:xfrm>
            <a:off x="4343400" y="2537829"/>
            <a:ext cx="3886200" cy="28985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8" name="Content Placeholder 13"/>
          <p:cNvSpPr>
            <a:spLocks noGrp="1"/>
          </p:cNvSpPr>
          <p:nvPr>
            <p:ph sz="quarter" idx="22"/>
          </p:nvPr>
        </p:nvSpPr>
        <p:spPr>
          <a:xfrm>
            <a:off x="4332878" y="4065083"/>
            <a:ext cx="3886200" cy="26634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9" name="Content Placeholder 11"/>
          <p:cNvSpPr>
            <a:spLocks noGrp="1"/>
          </p:cNvSpPr>
          <p:nvPr>
            <p:ph sz="quarter" idx="23"/>
          </p:nvPr>
        </p:nvSpPr>
        <p:spPr>
          <a:xfrm>
            <a:off x="457200" y="3830925"/>
            <a:ext cx="3472396" cy="559296"/>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0" name="Content Placeholder 13"/>
          <p:cNvSpPr>
            <a:spLocks noGrp="1"/>
          </p:cNvSpPr>
          <p:nvPr>
            <p:ph sz="quarter" idx="24"/>
          </p:nvPr>
        </p:nvSpPr>
        <p:spPr>
          <a:xfrm>
            <a:off x="490004" y="4570512"/>
            <a:ext cx="3472396" cy="50617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1" name="Content Placeholder 13"/>
          <p:cNvSpPr>
            <a:spLocks noGrp="1"/>
          </p:cNvSpPr>
          <p:nvPr>
            <p:ph sz="quarter" idx="25"/>
          </p:nvPr>
        </p:nvSpPr>
        <p:spPr>
          <a:xfrm>
            <a:off x="506413" y="5256977"/>
            <a:ext cx="3472396" cy="50617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2" name="Content Placeholder 11"/>
          <p:cNvSpPr>
            <a:spLocks noGrp="1"/>
          </p:cNvSpPr>
          <p:nvPr>
            <p:ph sz="quarter" idx="26"/>
          </p:nvPr>
        </p:nvSpPr>
        <p:spPr>
          <a:xfrm>
            <a:off x="4336752" y="4520930"/>
            <a:ext cx="3886200" cy="278178"/>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9574909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14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3505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3"/>
          <p:cNvSpPr>
            <a:spLocks noGrp="1"/>
          </p:cNvSpPr>
          <p:nvPr>
            <p:ph idx="13"/>
          </p:nvPr>
        </p:nvSpPr>
        <p:spPr>
          <a:xfrm>
            <a:off x="457200" y="2286000"/>
            <a:ext cx="35052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4/17/2018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3505200" cy="5705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Content Placeholder 11"/>
          <p:cNvSpPr>
            <a:spLocks noGrp="1"/>
          </p:cNvSpPr>
          <p:nvPr>
            <p:ph sz="quarter" idx="16"/>
          </p:nvPr>
        </p:nvSpPr>
        <p:spPr>
          <a:xfrm>
            <a:off x="4343400" y="3081267"/>
            <a:ext cx="3886200" cy="278178"/>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Content Placeholder 13"/>
          <p:cNvSpPr>
            <a:spLocks noGrp="1"/>
          </p:cNvSpPr>
          <p:nvPr>
            <p:ph sz="quarter" idx="18"/>
          </p:nvPr>
        </p:nvSpPr>
        <p:spPr>
          <a:xfrm>
            <a:off x="4332878" y="3626139"/>
            <a:ext cx="3886200" cy="251757"/>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Content Placeholder 2"/>
          <p:cNvSpPr>
            <a:spLocks noGrp="1"/>
          </p:cNvSpPr>
          <p:nvPr>
            <p:ph idx="19"/>
          </p:nvPr>
        </p:nvSpPr>
        <p:spPr>
          <a:xfrm>
            <a:off x="4343400" y="1494526"/>
            <a:ext cx="3886200" cy="303198"/>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6" name="Content Placeholder 2"/>
          <p:cNvSpPr>
            <a:spLocks noGrp="1"/>
          </p:cNvSpPr>
          <p:nvPr>
            <p:ph idx="20"/>
          </p:nvPr>
        </p:nvSpPr>
        <p:spPr>
          <a:xfrm>
            <a:off x="4353921" y="1979598"/>
            <a:ext cx="3865157" cy="303198"/>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7" name="Content Placeholder 2"/>
          <p:cNvSpPr>
            <a:spLocks noGrp="1"/>
          </p:cNvSpPr>
          <p:nvPr>
            <p:ph idx="21"/>
          </p:nvPr>
        </p:nvSpPr>
        <p:spPr>
          <a:xfrm>
            <a:off x="4343400" y="2537829"/>
            <a:ext cx="3886200" cy="28985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8" name="Content Placeholder 13"/>
          <p:cNvSpPr>
            <a:spLocks noGrp="1"/>
          </p:cNvSpPr>
          <p:nvPr>
            <p:ph sz="quarter" idx="22"/>
          </p:nvPr>
        </p:nvSpPr>
        <p:spPr>
          <a:xfrm>
            <a:off x="4332878" y="4065083"/>
            <a:ext cx="3886200" cy="26634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9" name="Content Placeholder 11"/>
          <p:cNvSpPr>
            <a:spLocks noGrp="1"/>
          </p:cNvSpPr>
          <p:nvPr>
            <p:ph sz="quarter" idx="23"/>
          </p:nvPr>
        </p:nvSpPr>
        <p:spPr>
          <a:xfrm>
            <a:off x="457200" y="3830925"/>
            <a:ext cx="3472396" cy="559296"/>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0" name="Content Placeholder 13"/>
          <p:cNvSpPr>
            <a:spLocks noGrp="1"/>
          </p:cNvSpPr>
          <p:nvPr>
            <p:ph sz="quarter" idx="24"/>
          </p:nvPr>
        </p:nvSpPr>
        <p:spPr>
          <a:xfrm>
            <a:off x="490004" y="4570512"/>
            <a:ext cx="3472396" cy="50617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1" name="Content Placeholder 13"/>
          <p:cNvSpPr>
            <a:spLocks noGrp="1"/>
          </p:cNvSpPr>
          <p:nvPr>
            <p:ph sz="quarter" idx="25"/>
          </p:nvPr>
        </p:nvSpPr>
        <p:spPr>
          <a:xfrm>
            <a:off x="506413" y="5256977"/>
            <a:ext cx="3472396" cy="50617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2" name="Content Placeholder 11"/>
          <p:cNvSpPr>
            <a:spLocks noGrp="1"/>
          </p:cNvSpPr>
          <p:nvPr>
            <p:ph sz="quarter" idx="26"/>
          </p:nvPr>
        </p:nvSpPr>
        <p:spPr>
          <a:xfrm>
            <a:off x="4336752" y="4520930"/>
            <a:ext cx="3886200" cy="278178"/>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3" name="Content Placeholder 13"/>
          <p:cNvSpPr>
            <a:spLocks noGrp="1"/>
          </p:cNvSpPr>
          <p:nvPr>
            <p:ph sz="quarter" idx="27"/>
          </p:nvPr>
        </p:nvSpPr>
        <p:spPr>
          <a:xfrm>
            <a:off x="4326230" y="5065802"/>
            <a:ext cx="3886200" cy="251757"/>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6806600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15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3505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3"/>
          <p:cNvSpPr>
            <a:spLocks noGrp="1"/>
          </p:cNvSpPr>
          <p:nvPr>
            <p:ph idx="13"/>
          </p:nvPr>
        </p:nvSpPr>
        <p:spPr>
          <a:xfrm>
            <a:off x="457200" y="2286000"/>
            <a:ext cx="35052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4/17/2018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3505200" cy="5705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Content Placeholder 11"/>
          <p:cNvSpPr>
            <a:spLocks noGrp="1"/>
          </p:cNvSpPr>
          <p:nvPr>
            <p:ph sz="quarter" idx="16"/>
          </p:nvPr>
        </p:nvSpPr>
        <p:spPr>
          <a:xfrm>
            <a:off x="4343400" y="3081267"/>
            <a:ext cx="3886200" cy="278178"/>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Content Placeholder 13"/>
          <p:cNvSpPr>
            <a:spLocks noGrp="1"/>
          </p:cNvSpPr>
          <p:nvPr>
            <p:ph sz="quarter" idx="18"/>
          </p:nvPr>
        </p:nvSpPr>
        <p:spPr>
          <a:xfrm>
            <a:off x="4332878" y="3626139"/>
            <a:ext cx="3886200" cy="251757"/>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Content Placeholder 2"/>
          <p:cNvSpPr>
            <a:spLocks noGrp="1"/>
          </p:cNvSpPr>
          <p:nvPr>
            <p:ph idx="19"/>
          </p:nvPr>
        </p:nvSpPr>
        <p:spPr>
          <a:xfrm>
            <a:off x="4343400" y="1494526"/>
            <a:ext cx="3886200" cy="303198"/>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6" name="Content Placeholder 2"/>
          <p:cNvSpPr>
            <a:spLocks noGrp="1"/>
          </p:cNvSpPr>
          <p:nvPr>
            <p:ph idx="20"/>
          </p:nvPr>
        </p:nvSpPr>
        <p:spPr>
          <a:xfrm>
            <a:off x="4353921" y="1979598"/>
            <a:ext cx="3865157" cy="303198"/>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7" name="Content Placeholder 2"/>
          <p:cNvSpPr>
            <a:spLocks noGrp="1"/>
          </p:cNvSpPr>
          <p:nvPr>
            <p:ph idx="21"/>
          </p:nvPr>
        </p:nvSpPr>
        <p:spPr>
          <a:xfrm>
            <a:off x="4343400" y="2537829"/>
            <a:ext cx="3886200" cy="28985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8" name="Content Placeholder 13"/>
          <p:cNvSpPr>
            <a:spLocks noGrp="1"/>
          </p:cNvSpPr>
          <p:nvPr>
            <p:ph sz="quarter" idx="22"/>
          </p:nvPr>
        </p:nvSpPr>
        <p:spPr>
          <a:xfrm>
            <a:off x="4332878" y="4065083"/>
            <a:ext cx="3886200" cy="26634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9" name="Content Placeholder 11"/>
          <p:cNvSpPr>
            <a:spLocks noGrp="1"/>
          </p:cNvSpPr>
          <p:nvPr>
            <p:ph sz="quarter" idx="23"/>
          </p:nvPr>
        </p:nvSpPr>
        <p:spPr>
          <a:xfrm>
            <a:off x="457200" y="3830925"/>
            <a:ext cx="3472396" cy="559296"/>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0" name="Content Placeholder 13"/>
          <p:cNvSpPr>
            <a:spLocks noGrp="1"/>
          </p:cNvSpPr>
          <p:nvPr>
            <p:ph sz="quarter" idx="24"/>
          </p:nvPr>
        </p:nvSpPr>
        <p:spPr>
          <a:xfrm>
            <a:off x="490004" y="4570512"/>
            <a:ext cx="3472396" cy="50617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1" name="Content Placeholder 13"/>
          <p:cNvSpPr>
            <a:spLocks noGrp="1"/>
          </p:cNvSpPr>
          <p:nvPr>
            <p:ph sz="quarter" idx="25"/>
          </p:nvPr>
        </p:nvSpPr>
        <p:spPr>
          <a:xfrm>
            <a:off x="506413" y="5256977"/>
            <a:ext cx="3472396" cy="50617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2" name="Content Placeholder 11"/>
          <p:cNvSpPr>
            <a:spLocks noGrp="1"/>
          </p:cNvSpPr>
          <p:nvPr>
            <p:ph sz="quarter" idx="26"/>
          </p:nvPr>
        </p:nvSpPr>
        <p:spPr>
          <a:xfrm>
            <a:off x="4336752" y="4520930"/>
            <a:ext cx="3886200" cy="278178"/>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3" name="Content Placeholder 13"/>
          <p:cNvSpPr>
            <a:spLocks noGrp="1"/>
          </p:cNvSpPr>
          <p:nvPr>
            <p:ph sz="quarter" idx="27"/>
          </p:nvPr>
        </p:nvSpPr>
        <p:spPr>
          <a:xfrm>
            <a:off x="4326230" y="5065802"/>
            <a:ext cx="3886200" cy="251757"/>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4" name="Content Placeholder 13"/>
          <p:cNvSpPr>
            <a:spLocks noGrp="1"/>
          </p:cNvSpPr>
          <p:nvPr>
            <p:ph sz="quarter" idx="28"/>
          </p:nvPr>
        </p:nvSpPr>
        <p:spPr>
          <a:xfrm>
            <a:off x="4326230" y="5504746"/>
            <a:ext cx="3886200" cy="26634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2792094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nd 20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4/17/2018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15" name="Content Placeholder 2"/>
          <p:cNvSpPr>
            <a:spLocks noGrp="1"/>
          </p:cNvSpPr>
          <p:nvPr>
            <p:ph idx="19"/>
          </p:nvPr>
        </p:nvSpPr>
        <p:spPr>
          <a:xfrm>
            <a:off x="4790255" y="1494526"/>
            <a:ext cx="3886200" cy="26203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6" name="Content Placeholder 2"/>
          <p:cNvSpPr>
            <a:spLocks noGrp="1"/>
          </p:cNvSpPr>
          <p:nvPr>
            <p:ph idx="20"/>
          </p:nvPr>
        </p:nvSpPr>
        <p:spPr>
          <a:xfrm>
            <a:off x="4790256" y="1861415"/>
            <a:ext cx="3886200" cy="3222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7" name="Content Placeholder 2"/>
          <p:cNvSpPr>
            <a:spLocks noGrp="1"/>
          </p:cNvSpPr>
          <p:nvPr>
            <p:ph idx="21"/>
          </p:nvPr>
        </p:nvSpPr>
        <p:spPr>
          <a:xfrm>
            <a:off x="4790255" y="2283032"/>
            <a:ext cx="3886199" cy="30809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2" name="Content Placeholder 2"/>
          <p:cNvSpPr>
            <a:spLocks noGrp="1"/>
          </p:cNvSpPr>
          <p:nvPr>
            <p:ph idx="26"/>
          </p:nvPr>
        </p:nvSpPr>
        <p:spPr>
          <a:xfrm>
            <a:off x="4790255" y="2705545"/>
            <a:ext cx="3886200" cy="26203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3" name="Content Placeholder 2"/>
          <p:cNvSpPr>
            <a:spLocks noGrp="1"/>
          </p:cNvSpPr>
          <p:nvPr>
            <p:ph idx="27"/>
          </p:nvPr>
        </p:nvSpPr>
        <p:spPr>
          <a:xfrm>
            <a:off x="4790256" y="3072434"/>
            <a:ext cx="3886200" cy="3222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4" name="Content Placeholder 2"/>
          <p:cNvSpPr>
            <a:spLocks noGrp="1"/>
          </p:cNvSpPr>
          <p:nvPr>
            <p:ph idx="28"/>
          </p:nvPr>
        </p:nvSpPr>
        <p:spPr>
          <a:xfrm>
            <a:off x="4790255" y="3494051"/>
            <a:ext cx="3886199" cy="30809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5" name="Content Placeholder 2"/>
          <p:cNvSpPr>
            <a:spLocks noGrp="1"/>
          </p:cNvSpPr>
          <p:nvPr>
            <p:ph idx="29"/>
          </p:nvPr>
        </p:nvSpPr>
        <p:spPr>
          <a:xfrm>
            <a:off x="4790255" y="3908712"/>
            <a:ext cx="3886200" cy="26203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6" name="Content Placeholder 2"/>
          <p:cNvSpPr>
            <a:spLocks noGrp="1"/>
          </p:cNvSpPr>
          <p:nvPr>
            <p:ph idx="30"/>
          </p:nvPr>
        </p:nvSpPr>
        <p:spPr>
          <a:xfrm>
            <a:off x="4790256" y="4275601"/>
            <a:ext cx="3886200" cy="3222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7" name="Content Placeholder 2"/>
          <p:cNvSpPr>
            <a:spLocks noGrp="1"/>
          </p:cNvSpPr>
          <p:nvPr>
            <p:ph idx="31"/>
          </p:nvPr>
        </p:nvSpPr>
        <p:spPr>
          <a:xfrm>
            <a:off x="4790255" y="4697218"/>
            <a:ext cx="3886199" cy="30809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8" name="Content Placeholder 2"/>
          <p:cNvSpPr>
            <a:spLocks noGrp="1"/>
          </p:cNvSpPr>
          <p:nvPr>
            <p:ph idx="32"/>
          </p:nvPr>
        </p:nvSpPr>
        <p:spPr>
          <a:xfrm>
            <a:off x="4790255" y="5105555"/>
            <a:ext cx="3886200" cy="26203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1" name="Content Placeholder 2"/>
          <p:cNvSpPr>
            <a:spLocks noGrp="1"/>
          </p:cNvSpPr>
          <p:nvPr>
            <p:ph idx="33"/>
          </p:nvPr>
        </p:nvSpPr>
        <p:spPr>
          <a:xfrm>
            <a:off x="457200" y="1494526"/>
            <a:ext cx="3886200" cy="26203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2" name="Content Placeholder 2"/>
          <p:cNvSpPr>
            <a:spLocks noGrp="1"/>
          </p:cNvSpPr>
          <p:nvPr>
            <p:ph idx="34"/>
          </p:nvPr>
        </p:nvSpPr>
        <p:spPr>
          <a:xfrm>
            <a:off x="457201" y="1861415"/>
            <a:ext cx="3886200" cy="3222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3" name="Content Placeholder 2"/>
          <p:cNvSpPr>
            <a:spLocks noGrp="1"/>
          </p:cNvSpPr>
          <p:nvPr>
            <p:ph idx="35"/>
          </p:nvPr>
        </p:nvSpPr>
        <p:spPr>
          <a:xfrm>
            <a:off x="457200" y="2283032"/>
            <a:ext cx="3886199" cy="30809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4" name="Content Placeholder 2"/>
          <p:cNvSpPr>
            <a:spLocks noGrp="1"/>
          </p:cNvSpPr>
          <p:nvPr>
            <p:ph idx="36"/>
          </p:nvPr>
        </p:nvSpPr>
        <p:spPr>
          <a:xfrm>
            <a:off x="457200" y="2705545"/>
            <a:ext cx="3886200" cy="26203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5" name="Content Placeholder 2"/>
          <p:cNvSpPr>
            <a:spLocks noGrp="1"/>
          </p:cNvSpPr>
          <p:nvPr>
            <p:ph idx="37"/>
          </p:nvPr>
        </p:nvSpPr>
        <p:spPr>
          <a:xfrm>
            <a:off x="457201" y="3072434"/>
            <a:ext cx="3886200" cy="3222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6" name="Content Placeholder 2"/>
          <p:cNvSpPr>
            <a:spLocks noGrp="1"/>
          </p:cNvSpPr>
          <p:nvPr>
            <p:ph idx="38"/>
          </p:nvPr>
        </p:nvSpPr>
        <p:spPr>
          <a:xfrm>
            <a:off x="457200" y="3494051"/>
            <a:ext cx="3886199" cy="30809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7" name="Content Placeholder 2"/>
          <p:cNvSpPr>
            <a:spLocks noGrp="1"/>
          </p:cNvSpPr>
          <p:nvPr>
            <p:ph idx="39"/>
          </p:nvPr>
        </p:nvSpPr>
        <p:spPr>
          <a:xfrm>
            <a:off x="457200" y="3908712"/>
            <a:ext cx="3886200" cy="26203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8" name="Content Placeholder 2"/>
          <p:cNvSpPr>
            <a:spLocks noGrp="1"/>
          </p:cNvSpPr>
          <p:nvPr>
            <p:ph idx="40"/>
          </p:nvPr>
        </p:nvSpPr>
        <p:spPr>
          <a:xfrm>
            <a:off x="457201" y="4275601"/>
            <a:ext cx="3886200" cy="3222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9" name="Content Placeholder 2"/>
          <p:cNvSpPr>
            <a:spLocks noGrp="1"/>
          </p:cNvSpPr>
          <p:nvPr>
            <p:ph idx="41"/>
          </p:nvPr>
        </p:nvSpPr>
        <p:spPr>
          <a:xfrm>
            <a:off x="457200" y="4697218"/>
            <a:ext cx="3886199" cy="30809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0" name="Content Placeholder 2"/>
          <p:cNvSpPr>
            <a:spLocks noGrp="1"/>
          </p:cNvSpPr>
          <p:nvPr>
            <p:ph idx="42"/>
          </p:nvPr>
        </p:nvSpPr>
        <p:spPr>
          <a:xfrm>
            <a:off x="457200" y="5105555"/>
            <a:ext cx="3886200" cy="26203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6250161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1_Blank">
    <p:spTree>
      <p:nvGrpSpPr>
        <p:cNvPr id="1" name=""/>
        <p:cNvGrpSpPr/>
        <p:nvPr/>
      </p:nvGrpSpPr>
      <p:grpSpPr>
        <a:xfrm>
          <a:off x="0" y="0"/>
          <a:ext cx="0" cy="0"/>
          <a:chOff x="0" y="0"/>
          <a:chExt cx="0" cy="0"/>
        </a:xfrm>
      </p:grpSpPr>
      <p:sp>
        <p:nvSpPr>
          <p:cNvPr id="8" name="Footer Placeholder 2"/>
          <p:cNvSpPr>
            <a:spLocks noGrp="1"/>
          </p:cNvSpPr>
          <p:nvPr>
            <p:ph type="ftr" sz="quarter" idx="11"/>
          </p:nvPr>
        </p:nvSpPr>
        <p:spPr>
          <a:xfrm>
            <a:off x="93969" y="6172200"/>
            <a:ext cx="8595360" cy="235463"/>
          </a:xfrm>
        </p:spPr>
        <p:txBody>
          <a:bodyPr/>
          <a:lstStyle/>
          <a:p>
            <a:endParaRPr lang="en-US" dirty="0"/>
          </a:p>
        </p:txBody>
      </p:sp>
      <p:sp>
        <p:nvSpPr>
          <p:cNvPr id="2" name="Date Placeholder 1"/>
          <p:cNvSpPr>
            <a:spLocks noGrp="1"/>
          </p:cNvSpPr>
          <p:nvPr>
            <p:ph type="dt" sz="half" idx="10"/>
          </p:nvPr>
        </p:nvSpPr>
        <p:spPr/>
        <p:txBody>
          <a:bodyPr/>
          <a:lstStyle>
            <a:lvl1pPr>
              <a:defRPr>
                <a:solidFill>
                  <a:schemeClr val="tx1"/>
                </a:solidFill>
              </a:defRPr>
            </a:lvl1pPr>
          </a:lstStyle>
          <a:p>
            <a:fld id="{A9DF6EFB-3F44-496C-A842-1E0B3D3B975A}" type="datetimeFigureOut">
              <a:rPr lang="en-US" smtClean="0"/>
              <a:pPr/>
              <a:t>4/17/2018</a:t>
            </a:fld>
            <a:endParaRPr lang="en-US" dirty="0"/>
          </a:p>
        </p:txBody>
      </p:sp>
      <p:sp>
        <p:nvSpPr>
          <p:cNvPr id="4" name="Slide Number Placeholder 3"/>
          <p:cNvSpPr>
            <a:spLocks noGrp="1"/>
          </p:cNvSpPr>
          <p:nvPr>
            <p:ph type="sldNum" sz="quarter" idx="12"/>
          </p:nvPr>
        </p:nvSpPr>
        <p:spPr/>
        <p:txBody>
          <a:bodyPr/>
          <a:lstStyle>
            <a:lvl1pPr>
              <a:defRPr>
                <a:solidFill>
                  <a:schemeClr val="tx1"/>
                </a:solidFill>
              </a:defRPr>
            </a:lvl1pPr>
          </a:lstStyle>
          <a:p>
            <a:fld id="{200B2350-5261-4F5C-9DF5-EF0D264FC8D2}" type="slidenum">
              <a:rPr lang="en-US" smtClean="0"/>
              <a:pPr/>
              <a:t>‹#›</a:t>
            </a:fld>
            <a:endParaRPr lang="en-US" dirty="0"/>
          </a:p>
        </p:txBody>
      </p:sp>
      <p:pic>
        <p:nvPicPr>
          <p:cNvPr id="9" name="Picture 8" descr="Pearson Logo"/>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0" y="6376789"/>
            <a:ext cx="918000" cy="279915"/>
          </a:xfrm>
          <a:prstGeom prst="rect">
            <a:avLst/>
          </a:prstGeom>
        </p:spPr>
      </p:pic>
      <p:sp>
        <p:nvSpPr>
          <p:cNvPr id="10" name="TextBox 9"/>
          <p:cNvSpPr txBox="1"/>
          <p:nvPr userDrawn="1"/>
        </p:nvSpPr>
        <p:spPr>
          <a:xfrm>
            <a:off x="1600200" y="6429345"/>
            <a:ext cx="7162800" cy="276999"/>
          </a:xfrm>
          <a:prstGeom prst="rect">
            <a:avLst/>
          </a:prstGeom>
          <a:noFill/>
        </p:spPr>
        <p:txBody>
          <a:bodyPr wrap="square" rtlCol="0">
            <a:spAutoFit/>
          </a:bodyPr>
          <a:lstStyle/>
          <a:p>
            <a:pPr algn="r">
              <a:buClrTx/>
              <a:defRPr/>
            </a:pPr>
            <a:r>
              <a:rPr lang="en-US" altLang="en-US" sz="1200" dirty="0" smtClean="0">
                <a:latin typeface="Verdana" panose="020B0604030504040204" pitchFamily="34" charset="0"/>
                <a:ea typeface="Verdana" panose="020B0604030504040204" pitchFamily="34" charset="0"/>
                <a:cs typeface="Verdana" panose="020B0604030504040204" pitchFamily="34" charset="0"/>
              </a:rPr>
              <a:t>Copyright © 2016, 2013, 2010 Pearson Education, Inc. All Rights Reserved</a:t>
            </a:r>
            <a:endParaRPr lang="en-US" altLang="en-US" sz="1200"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20111596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2_Blank">
    <p:spTree>
      <p:nvGrpSpPr>
        <p:cNvPr id="1" name=""/>
        <p:cNvGrpSpPr/>
        <p:nvPr/>
      </p:nvGrpSpPr>
      <p:grpSpPr>
        <a:xfrm>
          <a:off x="0" y="0"/>
          <a:ext cx="0" cy="0"/>
          <a:chOff x="0" y="0"/>
          <a:chExt cx="0" cy="0"/>
        </a:xfrm>
      </p:grpSpPr>
      <p:sp>
        <p:nvSpPr>
          <p:cNvPr id="2" name="Footer Placeholder 1"/>
          <p:cNvSpPr>
            <a:spLocks noGrp="1"/>
          </p:cNvSpPr>
          <p:nvPr>
            <p:ph type="ftr" idx="10"/>
          </p:nvPr>
        </p:nvSpPr>
        <p:spPr/>
        <p:txBody>
          <a:bodyPr/>
          <a:lstStyle/>
          <a:p>
            <a:endParaRPr lang="en-US"/>
          </a:p>
        </p:txBody>
      </p:sp>
      <p:sp>
        <p:nvSpPr>
          <p:cNvPr id="3" name="Date Placeholder 2"/>
          <p:cNvSpPr>
            <a:spLocks noGrp="1"/>
          </p:cNvSpPr>
          <p:nvPr>
            <p:ph type="dt" idx="1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900" b="0" i="0" u="none" strike="noStrike" cap="none" smtClean="0">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84448157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hapter Opener">
    <p:spTree>
      <p:nvGrpSpPr>
        <p:cNvPr id="1" name="Shape 37"/>
        <p:cNvGrpSpPr/>
        <p:nvPr/>
      </p:nvGrpSpPr>
      <p:grpSpPr>
        <a:xfrm>
          <a:off x="0" y="0"/>
          <a:ext cx="0" cy="0"/>
          <a:chOff x="0" y="0"/>
          <a:chExt cx="0" cy="0"/>
        </a:xfrm>
      </p:grpSpPr>
      <p:sp>
        <p:nvSpPr>
          <p:cNvPr id="38" name="Shape 38"/>
          <p:cNvSpPr txBox="1">
            <a:spLocks noGrp="1"/>
          </p:cNvSpPr>
          <p:nvPr>
            <p:ph type="title"/>
          </p:nvPr>
        </p:nvSpPr>
        <p:spPr>
          <a:xfrm>
            <a:off x="457200" y="215371"/>
            <a:ext cx="8229600" cy="622828"/>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9" name="Shape 39"/>
          <p:cNvSpPr txBox="1">
            <a:spLocks noGrp="1"/>
          </p:cNvSpPr>
          <p:nvPr>
            <p:ph type="body" idx="1"/>
          </p:nvPr>
        </p:nvSpPr>
        <p:spPr>
          <a:xfrm>
            <a:off x="457200" y="816429"/>
            <a:ext cx="8229600" cy="47897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0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a:p>
        </p:txBody>
      </p:sp>
      <p:sp>
        <p:nvSpPr>
          <p:cNvPr id="40" name="Shape 40"/>
          <p:cNvSpPr txBox="1">
            <a:spLocks noGrp="1"/>
          </p:cNvSpPr>
          <p:nvPr>
            <p:ph type="body" idx="2"/>
          </p:nvPr>
        </p:nvSpPr>
        <p:spPr>
          <a:xfrm>
            <a:off x="5029200" y="1600200"/>
            <a:ext cx="3657600" cy="1600198"/>
          </a:xfrm>
          <a:prstGeom prst="rect">
            <a:avLst/>
          </a:prstGeom>
          <a:noFill/>
          <a:ln>
            <a:noFill/>
          </a:ln>
        </p:spPr>
        <p:txBody>
          <a:bodyPr lIns="91425" tIns="91425" rIns="91425" bIns="91425" anchor="b" anchorCtr="0"/>
          <a:lstStyle>
            <a:lvl1pPr marL="0" marR="0" lvl="0" indent="0" algn="l" rtl="0">
              <a:spcBef>
                <a:spcPts val="0"/>
              </a:spcBef>
              <a:buClr>
                <a:srgbClr val="007FA3"/>
              </a:buClr>
              <a:buFont typeface="Arial"/>
              <a:buNone/>
              <a:defRPr sz="30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44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9pPr>
          </a:lstStyle>
          <a:p>
            <a:endParaRPr/>
          </a:p>
        </p:txBody>
      </p:sp>
      <p:sp>
        <p:nvSpPr>
          <p:cNvPr id="41" name="Shape 41"/>
          <p:cNvSpPr txBox="1">
            <a:spLocks noGrp="1"/>
          </p:cNvSpPr>
          <p:nvPr>
            <p:ph type="body" idx="3"/>
          </p:nvPr>
        </p:nvSpPr>
        <p:spPr>
          <a:xfrm>
            <a:off x="5029200" y="3200400"/>
            <a:ext cx="3657600" cy="2925763"/>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2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endParaRPr/>
          </a:p>
        </p:txBody>
      </p:sp>
      <p:sp>
        <p:nvSpPr>
          <p:cNvPr id="42" name="Shape 42"/>
          <p:cNvSpPr txBox="1">
            <a:spLocks noGrp="1"/>
          </p:cNvSpPr>
          <p:nvPr>
            <p:ph type="ftr" idx="11"/>
          </p:nvPr>
        </p:nvSpPr>
        <p:spPr>
          <a:xfrm>
            <a:off x="93969" y="6165337"/>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43" name="Shape 4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44" name="Shape 4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
        <p:nvSpPr>
          <p:cNvPr id="9" name="Shape 39"/>
          <p:cNvSpPr txBox="1">
            <a:spLocks noGrp="1"/>
          </p:cNvSpPr>
          <p:nvPr>
            <p:ph type="body" idx="13"/>
          </p:nvPr>
        </p:nvSpPr>
        <p:spPr>
          <a:xfrm>
            <a:off x="474779" y="1500547"/>
            <a:ext cx="8229600" cy="205153"/>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0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a:p>
        </p:txBody>
      </p:sp>
    </p:spTree>
    <p:extLst>
      <p:ext uri="{BB962C8B-B14F-4D97-AF65-F5344CB8AC3E}">
        <p14:creationId xmlns:p14="http://schemas.microsoft.com/office/powerpoint/2010/main" val="306885795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idx="10"/>
          </p:nvPr>
        </p:nvSpPr>
        <p:spPr/>
        <p:txBody>
          <a:bodyPr/>
          <a:lstStyle/>
          <a:p>
            <a:endParaRPr lang="en-US"/>
          </a:p>
        </p:txBody>
      </p:sp>
      <p:sp>
        <p:nvSpPr>
          <p:cNvPr id="3" name="Date Placeholder 2"/>
          <p:cNvSpPr>
            <a:spLocks noGrp="1"/>
          </p:cNvSpPr>
          <p:nvPr>
            <p:ph type="dt" idx="1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900" b="0" i="0" u="none" strike="noStrike" cap="none" smtClean="0">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22770957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Learning Objectives_2">
    <p:spTree>
      <p:nvGrpSpPr>
        <p:cNvPr id="1" name="Shape 24"/>
        <p:cNvGrpSpPr/>
        <p:nvPr/>
      </p:nvGrpSpPr>
      <p:grpSpPr>
        <a:xfrm>
          <a:off x="0" y="0"/>
          <a:ext cx="0" cy="0"/>
          <a:chOff x="0" y="0"/>
          <a:chExt cx="0" cy="0"/>
        </a:xfrm>
      </p:grpSpPr>
      <p:sp>
        <p:nvSpPr>
          <p:cNvPr id="25" name="Title 1"/>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6" name="Content Placeholder"/>
          <p:cNvSpPr txBox="1">
            <a:spLocks noGrp="1"/>
          </p:cNvSpPr>
          <p:nvPr>
            <p:ph type="body" idx="1"/>
          </p:nvPr>
        </p:nvSpPr>
        <p:spPr>
          <a:xfrm>
            <a:off x="457200" y="1600200"/>
            <a:ext cx="8229600" cy="4525963"/>
          </a:xfrm>
          <a:prstGeom prst="rect">
            <a:avLst/>
          </a:prstGeom>
          <a:noFill/>
          <a:ln>
            <a:noFill/>
          </a:ln>
        </p:spPr>
        <p:txBody>
          <a:bodyPr lIns="91425" tIns="91425" rIns="91425" bIns="91425" anchor="t" anchorCtr="0"/>
          <a:lstStyle>
            <a:lvl1pPr marL="255600" marR="0" lvl="0" indent="-255600" algn="l" rtl="0">
              <a:spcBef>
                <a:spcPts val="1500"/>
              </a:spcBef>
              <a:buClr>
                <a:srgbClr val="007FA3"/>
              </a:buClr>
              <a:buSzPct val="100000"/>
              <a:buFont typeface="Arial" panose="020B0604020202020204" pitchFamily="34" charset="0"/>
              <a:buChar char="•"/>
              <a:tabLst>
                <a:tab pos="176213" algn="l"/>
              </a:tabLst>
              <a:defRPr sz="1600" b="0" i="0" u="none" strike="noStrike" cap="none">
                <a:solidFill>
                  <a:schemeClr val="dk1"/>
                </a:solidFill>
                <a:latin typeface="Arial"/>
                <a:ea typeface="Arial"/>
                <a:cs typeface="Arial"/>
                <a:sym typeface="Arial"/>
              </a:defRPr>
            </a:lvl1pPr>
            <a:lvl2pPr marL="742950" marR="0" lvl="1" indent="-283464"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2286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lang="en-IN" dirty="0" smtClean="0"/>
          </a:p>
          <a:p>
            <a:pPr lvl="1"/>
            <a:endParaRPr lang="en-IN" dirty="0" smtClean="0"/>
          </a:p>
          <a:p>
            <a:pPr lvl="2"/>
            <a:endParaRPr lang="en-IN" dirty="0" smtClean="0"/>
          </a:p>
        </p:txBody>
      </p:sp>
    </p:spTree>
    <p:extLst>
      <p:ext uri="{BB962C8B-B14F-4D97-AF65-F5344CB8AC3E}">
        <p14:creationId xmlns:p14="http://schemas.microsoft.com/office/powerpoint/2010/main" val="2737935151"/>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and 5 Content">
    <p:spTree>
      <p:nvGrpSpPr>
        <p:cNvPr id="1" name="Shape 24"/>
        <p:cNvGrpSpPr/>
        <p:nvPr/>
      </p:nvGrpSpPr>
      <p:grpSpPr>
        <a:xfrm>
          <a:off x="0" y="0"/>
          <a:ext cx="0" cy="0"/>
          <a:chOff x="0" y="0"/>
          <a:chExt cx="0" cy="0"/>
        </a:xfrm>
      </p:grpSpPr>
      <p:sp>
        <p:nvSpPr>
          <p:cNvPr id="25" name="Title 1"/>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6" name="Content Placeholder 1"/>
          <p:cNvSpPr txBox="1">
            <a:spLocks noGrp="1"/>
          </p:cNvSpPr>
          <p:nvPr>
            <p:ph type="body" idx="1"/>
          </p:nvPr>
        </p:nvSpPr>
        <p:spPr>
          <a:xfrm>
            <a:off x="457200" y="1600201"/>
            <a:ext cx="8229600" cy="533400"/>
          </a:xfrm>
          <a:prstGeom prst="rect">
            <a:avLst/>
          </a:prstGeom>
          <a:noFill/>
          <a:ln>
            <a:noFill/>
          </a:ln>
        </p:spPr>
        <p:txBody>
          <a:bodyPr lIns="91425" tIns="91425" rIns="91425" bIns="91425" anchor="t" anchorCtr="0"/>
          <a:lstStyle>
            <a:lvl1pPr marL="255600" marR="0" lvl="0" indent="-255600" algn="l" rtl="0">
              <a:spcBef>
                <a:spcPts val="1500"/>
              </a:spcBef>
              <a:buClr>
                <a:srgbClr val="007FA3"/>
              </a:buClr>
              <a:buSzPct val="100000"/>
              <a:buFont typeface="Arial" panose="020B0604020202020204" pitchFamily="34" charset="0"/>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lang="en-IN" dirty="0" smtClean="0"/>
          </a:p>
        </p:txBody>
      </p:sp>
      <p:sp>
        <p:nvSpPr>
          <p:cNvPr id="3" name="Content Placeholder 2"/>
          <p:cNvSpPr>
            <a:spLocks noGrp="1"/>
          </p:cNvSpPr>
          <p:nvPr>
            <p:ph sz="quarter" idx="13"/>
          </p:nvPr>
        </p:nvSpPr>
        <p:spPr>
          <a:xfrm>
            <a:off x="457200" y="2278063"/>
            <a:ext cx="8229600" cy="558800"/>
          </a:xfrm>
        </p:spPr>
        <p:txBody>
          <a:bodyPr/>
          <a:lstStyle>
            <a:lvl1pPr indent="-255600">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5" name="Content Placeholder 4"/>
          <p:cNvSpPr>
            <a:spLocks noGrp="1"/>
          </p:cNvSpPr>
          <p:nvPr>
            <p:ph sz="quarter" idx="14"/>
          </p:nvPr>
        </p:nvSpPr>
        <p:spPr>
          <a:xfrm>
            <a:off x="457200" y="2954338"/>
            <a:ext cx="8232775" cy="609600"/>
          </a:xfrm>
        </p:spPr>
        <p:txBody>
          <a:bodyPr/>
          <a:lstStyle>
            <a:lvl1pPr indent="-255600">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7" name="Content Placeholder 6"/>
          <p:cNvSpPr>
            <a:spLocks noGrp="1"/>
          </p:cNvSpPr>
          <p:nvPr>
            <p:ph sz="quarter" idx="15"/>
          </p:nvPr>
        </p:nvSpPr>
        <p:spPr>
          <a:xfrm>
            <a:off x="457200" y="3733800"/>
            <a:ext cx="8229600" cy="550863"/>
          </a:xfrm>
        </p:spPr>
        <p:txBody>
          <a:bodyPr/>
          <a:lstStyle>
            <a:lvl1pPr marL="255588" indent="-255588">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9" name="Content Placeholder 8"/>
          <p:cNvSpPr>
            <a:spLocks noGrp="1"/>
          </p:cNvSpPr>
          <p:nvPr>
            <p:ph sz="quarter" idx="16"/>
          </p:nvPr>
        </p:nvSpPr>
        <p:spPr>
          <a:xfrm>
            <a:off x="457200" y="4427538"/>
            <a:ext cx="8229600" cy="652462"/>
          </a:xfrm>
        </p:spPr>
        <p:txBody>
          <a:bodyPr/>
          <a:lstStyle>
            <a:lvl1pPr marL="255588" indent="-255588">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11" name="Content Placeholder 10"/>
          <p:cNvSpPr>
            <a:spLocks noGrp="1"/>
          </p:cNvSpPr>
          <p:nvPr>
            <p:ph sz="quarter" idx="17"/>
          </p:nvPr>
        </p:nvSpPr>
        <p:spPr>
          <a:xfrm>
            <a:off x="457200" y="5181600"/>
            <a:ext cx="8229600" cy="500063"/>
          </a:xfrm>
        </p:spPr>
        <p:txBody>
          <a:bodyPr/>
          <a:lstStyle>
            <a:lvl1pPr marL="255588" indent="-255588">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Tree>
    <p:extLst>
      <p:ext uri="{BB962C8B-B14F-4D97-AF65-F5344CB8AC3E}">
        <p14:creationId xmlns:p14="http://schemas.microsoft.com/office/powerpoint/2010/main" val="34289802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Title and 5 Content">
    <p:spTree>
      <p:nvGrpSpPr>
        <p:cNvPr id="1" name="Shape 24"/>
        <p:cNvGrpSpPr/>
        <p:nvPr/>
      </p:nvGrpSpPr>
      <p:grpSpPr>
        <a:xfrm>
          <a:off x="0" y="0"/>
          <a:ext cx="0" cy="0"/>
          <a:chOff x="0" y="0"/>
          <a:chExt cx="0" cy="0"/>
        </a:xfrm>
      </p:grpSpPr>
      <p:sp>
        <p:nvSpPr>
          <p:cNvPr id="25" name="Title 1"/>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6" name="Content Placeholder 1"/>
          <p:cNvSpPr txBox="1">
            <a:spLocks noGrp="1"/>
          </p:cNvSpPr>
          <p:nvPr>
            <p:ph type="body" idx="1"/>
          </p:nvPr>
        </p:nvSpPr>
        <p:spPr>
          <a:xfrm>
            <a:off x="457200" y="1600201"/>
            <a:ext cx="8229600" cy="533400"/>
          </a:xfrm>
          <a:prstGeom prst="rect">
            <a:avLst/>
          </a:prstGeom>
          <a:noFill/>
          <a:ln>
            <a:noFill/>
          </a:ln>
        </p:spPr>
        <p:txBody>
          <a:bodyPr lIns="91425" tIns="91425" rIns="91425" bIns="91425" anchor="t" anchorCtr="0"/>
          <a:lstStyle>
            <a:lvl1pPr marL="255600" marR="0" lvl="0" indent="-255600" algn="l" rtl="0">
              <a:spcBef>
                <a:spcPts val="1500"/>
              </a:spcBef>
              <a:buClr>
                <a:srgbClr val="007FA3"/>
              </a:buClr>
              <a:buSzPct val="100000"/>
              <a:buFont typeface="Arial" panose="020B0604020202020204" pitchFamily="34" charset="0"/>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lang="en-IN" dirty="0" smtClean="0"/>
          </a:p>
        </p:txBody>
      </p:sp>
      <p:sp>
        <p:nvSpPr>
          <p:cNvPr id="3" name="Content Placeholder 2"/>
          <p:cNvSpPr>
            <a:spLocks noGrp="1"/>
          </p:cNvSpPr>
          <p:nvPr>
            <p:ph sz="quarter" idx="13"/>
          </p:nvPr>
        </p:nvSpPr>
        <p:spPr>
          <a:xfrm>
            <a:off x="457200" y="2278063"/>
            <a:ext cx="8229600" cy="558800"/>
          </a:xfrm>
        </p:spPr>
        <p:txBody>
          <a:bodyPr/>
          <a:lstStyle>
            <a:lvl1pPr indent="-255600">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5" name="Content Placeholder 4"/>
          <p:cNvSpPr>
            <a:spLocks noGrp="1"/>
          </p:cNvSpPr>
          <p:nvPr>
            <p:ph sz="quarter" idx="14"/>
          </p:nvPr>
        </p:nvSpPr>
        <p:spPr>
          <a:xfrm>
            <a:off x="457200" y="2954338"/>
            <a:ext cx="8232775" cy="609600"/>
          </a:xfrm>
        </p:spPr>
        <p:txBody>
          <a:bodyPr/>
          <a:lstStyle>
            <a:lvl1pPr indent="-255600">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7" name="Content Placeholder 6"/>
          <p:cNvSpPr>
            <a:spLocks noGrp="1"/>
          </p:cNvSpPr>
          <p:nvPr>
            <p:ph sz="quarter" idx="15"/>
          </p:nvPr>
        </p:nvSpPr>
        <p:spPr>
          <a:xfrm>
            <a:off x="457200" y="3733800"/>
            <a:ext cx="8229600" cy="550863"/>
          </a:xfrm>
        </p:spPr>
        <p:txBody>
          <a:bodyPr/>
          <a:lstStyle>
            <a:lvl1pPr marL="255588" indent="-255588">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9" name="Content Placeholder 8"/>
          <p:cNvSpPr>
            <a:spLocks noGrp="1"/>
          </p:cNvSpPr>
          <p:nvPr>
            <p:ph sz="quarter" idx="16"/>
          </p:nvPr>
        </p:nvSpPr>
        <p:spPr>
          <a:xfrm>
            <a:off x="457200" y="4427538"/>
            <a:ext cx="8229600" cy="652462"/>
          </a:xfrm>
        </p:spPr>
        <p:txBody>
          <a:bodyPr/>
          <a:lstStyle>
            <a:lvl1pPr marL="255588" indent="-255588">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11" name="Content Placeholder 10"/>
          <p:cNvSpPr>
            <a:spLocks noGrp="1"/>
          </p:cNvSpPr>
          <p:nvPr>
            <p:ph sz="quarter" idx="17"/>
          </p:nvPr>
        </p:nvSpPr>
        <p:spPr>
          <a:xfrm>
            <a:off x="457200" y="5181600"/>
            <a:ext cx="8229600" cy="500063"/>
          </a:xfrm>
        </p:spPr>
        <p:txBody>
          <a:bodyPr/>
          <a:lstStyle>
            <a:lvl1pPr marL="255588" indent="-255588">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4" name="Content Placeholder 3"/>
          <p:cNvSpPr>
            <a:spLocks noGrp="1"/>
          </p:cNvSpPr>
          <p:nvPr>
            <p:ph sz="quarter" idx="18"/>
          </p:nvPr>
        </p:nvSpPr>
        <p:spPr>
          <a:xfrm>
            <a:off x="457200" y="5811838"/>
            <a:ext cx="8229600" cy="457200"/>
          </a:xfrm>
        </p:spPr>
        <p:txBody>
          <a:bodyPr/>
          <a:lstStyle>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Content Placeholder 7"/>
          <p:cNvSpPr>
            <a:spLocks noGrp="1"/>
          </p:cNvSpPr>
          <p:nvPr>
            <p:ph sz="quarter" idx="19"/>
          </p:nvPr>
        </p:nvSpPr>
        <p:spPr>
          <a:xfrm>
            <a:off x="3657601" y="6418263"/>
            <a:ext cx="479834" cy="29845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Content Placeholder 11"/>
          <p:cNvSpPr>
            <a:spLocks noGrp="1"/>
          </p:cNvSpPr>
          <p:nvPr>
            <p:ph sz="quarter" idx="20"/>
          </p:nvPr>
        </p:nvSpPr>
        <p:spPr>
          <a:xfrm>
            <a:off x="5503863" y="6418263"/>
            <a:ext cx="453317" cy="298450"/>
          </a:xfrm>
        </p:spPr>
        <p:txBody>
          <a:body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4" name="Content Placeholder 13"/>
          <p:cNvSpPr>
            <a:spLocks noGrp="1"/>
          </p:cNvSpPr>
          <p:nvPr>
            <p:ph sz="quarter" idx="21"/>
          </p:nvPr>
        </p:nvSpPr>
        <p:spPr>
          <a:xfrm>
            <a:off x="7200900" y="6418263"/>
            <a:ext cx="576027" cy="298450"/>
          </a:xfrm>
        </p:spPr>
        <p:txBody>
          <a:body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Content Placeholder 5"/>
          <p:cNvSpPr>
            <a:spLocks noGrp="1"/>
          </p:cNvSpPr>
          <p:nvPr>
            <p:ph sz="quarter" idx="22"/>
          </p:nvPr>
        </p:nvSpPr>
        <p:spPr>
          <a:xfrm flipH="1">
            <a:off x="7976101" y="6418263"/>
            <a:ext cx="778599" cy="298450"/>
          </a:xfrm>
        </p:spPr>
        <p:txBody>
          <a:body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044794982"/>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cSld name="Chapter Opener">
    <p:spTree>
      <p:nvGrpSpPr>
        <p:cNvPr id="1" name="Shape 37"/>
        <p:cNvGrpSpPr/>
        <p:nvPr/>
      </p:nvGrpSpPr>
      <p:grpSpPr>
        <a:xfrm>
          <a:off x="0" y="0"/>
          <a:ext cx="0" cy="0"/>
          <a:chOff x="0" y="0"/>
          <a:chExt cx="0" cy="0"/>
        </a:xfrm>
      </p:grpSpPr>
      <p:sp>
        <p:nvSpPr>
          <p:cNvPr id="38" name="Shape 38"/>
          <p:cNvSpPr txBox="1">
            <a:spLocks noGrp="1"/>
          </p:cNvSpPr>
          <p:nvPr>
            <p:ph type="title"/>
          </p:nvPr>
        </p:nvSpPr>
        <p:spPr>
          <a:xfrm>
            <a:off x="457200" y="215371"/>
            <a:ext cx="8229600" cy="622828"/>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9" name="Shape 39"/>
          <p:cNvSpPr txBox="1">
            <a:spLocks noGrp="1"/>
          </p:cNvSpPr>
          <p:nvPr>
            <p:ph type="body" idx="1"/>
          </p:nvPr>
        </p:nvSpPr>
        <p:spPr>
          <a:xfrm>
            <a:off x="457200" y="816429"/>
            <a:ext cx="8229600" cy="47897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0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a:p>
        </p:txBody>
      </p:sp>
      <p:sp>
        <p:nvSpPr>
          <p:cNvPr id="40" name="Shape 40"/>
          <p:cNvSpPr txBox="1">
            <a:spLocks noGrp="1"/>
          </p:cNvSpPr>
          <p:nvPr>
            <p:ph type="body" idx="2"/>
          </p:nvPr>
        </p:nvSpPr>
        <p:spPr>
          <a:xfrm>
            <a:off x="5029200" y="1600200"/>
            <a:ext cx="3657600" cy="1600198"/>
          </a:xfrm>
          <a:prstGeom prst="rect">
            <a:avLst/>
          </a:prstGeom>
          <a:noFill/>
          <a:ln>
            <a:noFill/>
          </a:ln>
        </p:spPr>
        <p:txBody>
          <a:bodyPr lIns="91425" tIns="91425" rIns="91425" bIns="91425" anchor="b" anchorCtr="0"/>
          <a:lstStyle>
            <a:lvl1pPr marL="0" marR="0" lvl="0" indent="0" algn="l" rtl="0">
              <a:spcBef>
                <a:spcPts val="0"/>
              </a:spcBef>
              <a:buClr>
                <a:srgbClr val="007FA3"/>
              </a:buClr>
              <a:buFont typeface="Arial"/>
              <a:buNone/>
              <a:defRPr sz="30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44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9pPr>
          </a:lstStyle>
          <a:p>
            <a:endParaRPr/>
          </a:p>
        </p:txBody>
      </p:sp>
      <p:sp>
        <p:nvSpPr>
          <p:cNvPr id="41" name="Shape 41"/>
          <p:cNvSpPr txBox="1">
            <a:spLocks noGrp="1"/>
          </p:cNvSpPr>
          <p:nvPr>
            <p:ph type="body" idx="3"/>
          </p:nvPr>
        </p:nvSpPr>
        <p:spPr>
          <a:xfrm>
            <a:off x="5029200" y="3200400"/>
            <a:ext cx="3657600" cy="2925763"/>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2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endParaRPr/>
          </a:p>
        </p:txBody>
      </p:sp>
      <p:sp>
        <p:nvSpPr>
          <p:cNvPr id="42" name="Shape 42"/>
          <p:cNvSpPr txBox="1">
            <a:spLocks noGrp="1"/>
          </p:cNvSpPr>
          <p:nvPr>
            <p:ph type="ftr" idx="11"/>
          </p:nvPr>
        </p:nvSpPr>
        <p:spPr>
          <a:xfrm>
            <a:off x="93969" y="6165337"/>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43" name="Shape 4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44" name="Shape 4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Title + Learning Objectives and Content">
    <p:spTree>
      <p:nvGrpSpPr>
        <p:cNvPr id="1" name="Shape 61"/>
        <p:cNvGrpSpPr/>
        <p:nvPr/>
      </p:nvGrpSpPr>
      <p:grpSpPr>
        <a:xfrm>
          <a:off x="0" y="0"/>
          <a:ext cx="0" cy="0"/>
          <a:chOff x="0" y="0"/>
          <a:chExt cx="0" cy="0"/>
        </a:xfrm>
      </p:grpSpPr>
      <p:sp>
        <p:nvSpPr>
          <p:cNvPr id="62" name="Shape 62"/>
          <p:cNvSpPr txBox="1">
            <a:spLocks noGrp="1"/>
          </p:cNvSpPr>
          <p:nvPr>
            <p:ph type="title"/>
          </p:nvPr>
        </p:nvSpPr>
        <p:spPr>
          <a:xfrm>
            <a:off x="457200" y="215371"/>
            <a:ext cx="8229600" cy="622828"/>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63" name="Shape 63"/>
          <p:cNvSpPr txBox="1">
            <a:spLocks noGrp="1"/>
          </p:cNvSpPr>
          <p:nvPr>
            <p:ph type="body" idx="1"/>
          </p:nvPr>
        </p:nvSpPr>
        <p:spPr>
          <a:xfrm>
            <a:off x="457200" y="816429"/>
            <a:ext cx="8229600" cy="402769"/>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16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a:p>
        </p:txBody>
      </p:sp>
      <p:sp>
        <p:nvSpPr>
          <p:cNvPr id="64" name="Shape 64"/>
          <p:cNvSpPr txBox="1">
            <a:spLocks noGrp="1"/>
          </p:cNvSpPr>
          <p:nvPr>
            <p:ph type="body" idx="2"/>
          </p:nvPr>
        </p:nvSpPr>
        <p:spPr>
          <a:xfrm>
            <a:off x="457200" y="1600200"/>
            <a:ext cx="8229600" cy="4525963"/>
          </a:xfrm>
          <a:prstGeom prst="rect">
            <a:avLst/>
          </a:prstGeom>
          <a:noFill/>
          <a:ln>
            <a:noFill/>
          </a:ln>
        </p:spPr>
        <p:txBody>
          <a:bodyPr lIns="91425" tIns="91425" rIns="91425" bIns="91425" anchor="t" anchorCtr="0"/>
          <a:lstStyle>
            <a:lvl1pPr marL="256032" marR="0" lvl="0" indent="-2560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65" name="Shape 65"/>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66" name="Shape 66"/>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67" name="Shape 67"/>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68"/>
        <p:cNvGrpSpPr/>
        <p:nvPr/>
      </p:nvGrpSpPr>
      <p:grpSpPr>
        <a:xfrm>
          <a:off x="0" y="0"/>
          <a:ext cx="0" cy="0"/>
          <a:chOff x="0" y="0"/>
          <a:chExt cx="0" cy="0"/>
        </a:xfrm>
      </p:grpSpPr>
      <p:sp>
        <p:nvSpPr>
          <p:cNvPr id="69" name="Shape 69"/>
          <p:cNvSpPr txBox="1">
            <a:spLocks noGrp="1"/>
          </p:cNvSpPr>
          <p:nvPr>
            <p:ph type="title"/>
          </p:nvPr>
        </p:nvSpPr>
        <p:spPr>
          <a:xfrm>
            <a:off x="685800" y="1447800"/>
            <a:ext cx="7772400" cy="2152651"/>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70" name="Shape 70"/>
          <p:cNvSpPr txBox="1">
            <a:spLocks noGrp="1"/>
          </p:cNvSpPr>
          <p:nvPr>
            <p:ph type="body" idx="1"/>
          </p:nvPr>
        </p:nvSpPr>
        <p:spPr>
          <a:xfrm>
            <a:off x="674687" y="3962400"/>
            <a:ext cx="7794626" cy="175260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1600" b="0" i="0" u="none" strike="noStrike" cap="none">
                <a:solidFill>
                  <a:srgbClr val="007FA3"/>
                </a:solidFill>
                <a:latin typeface="Arial"/>
                <a:ea typeface="Arial"/>
                <a:cs typeface="Arial"/>
                <a:sym typeface="Arial"/>
              </a:defRPr>
            </a:lvl1pPr>
            <a:lvl2pPr marL="457200" marR="0" lvl="1" indent="0" algn="l" rtl="0">
              <a:spcBef>
                <a:spcPts val="600"/>
              </a:spcBef>
              <a:buClr>
                <a:srgbClr val="007FA3"/>
              </a:buClr>
              <a:buFont typeface="Arial"/>
              <a:buNone/>
              <a:defRPr sz="1800" b="0" i="0" u="none" strike="noStrike" cap="none">
                <a:solidFill>
                  <a:srgbClr val="888888"/>
                </a:solidFill>
                <a:latin typeface="Arial"/>
                <a:ea typeface="Arial"/>
                <a:cs typeface="Arial"/>
                <a:sym typeface="Arial"/>
              </a:defRPr>
            </a:lvl2pPr>
            <a:lvl3pPr marL="914400" marR="0" lvl="2" indent="0" algn="l" rtl="0">
              <a:spcBef>
                <a:spcPts val="600"/>
              </a:spcBef>
              <a:buClr>
                <a:srgbClr val="007FA3"/>
              </a:buClr>
              <a:buFont typeface="Noto Sans Symbols"/>
              <a:buNone/>
              <a:defRPr sz="1600" b="0" i="0" u="none" strike="noStrike" cap="none">
                <a:solidFill>
                  <a:srgbClr val="888888"/>
                </a:solidFill>
                <a:latin typeface="Arial"/>
                <a:ea typeface="Arial"/>
                <a:cs typeface="Arial"/>
                <a:sym typeface="Arial"/>
              </a:defRPr>
            </a:lvl3pPr>
            <a:lvl4pPr marL="1371600" marR="0" lvl="3" indent="0" algn="l" rtl="0">
              <a:spcBef>
                <a:spcPts val="600"/>
              </a:spcBef>
              <a:buClr>
                <a:srgbClr val="007FA3"/>
              </a:buClr>
              <a:buFont typeface="Arial"/>
              <a:buNone/>
              <a:defRPr sz="1400" b="0" i="0" u="none" strike="noStrike" cap="none">
                <a:solidFill>
                  <a:srgbClr val="888888"/>
                </a:solidFill>
                <a:latin typeface="Arial"/>
                <a:ea typeface="Arial"/>
                <a:cs typeface="Arial"/>
                <a:sym typeface="Arial"/>
              </a:defRPr>
            </a:lvl4pPr>
            <a:lvl5pPr marL="1828800" marR="0" lvl="4" indent="0" algn="l" rtl="0">
              <a:spcBef>
                <a:spcPts val="600"/>
              </a:spcBef>
              <a:buClr>
                <a:srgbClr val="007FA3"/>
              </a:buClr>
              <a:buFont typeface="Arial"/>
              <a:buNone/>
              <a:defRPr sz="1400" b="0" i="0" u="none" strike="noStrike" cap="none">
                <a:solidFill>
                  <a:srgbClr val="888888"/>
                </a:solidFill>
                <a:latin typeface="Arial"/>
                <a:ea typeface="Arial"/>
                <a:cs typeface="Arial"/>
                <a:sym typeface="Arial"/>
              </a:defRPr>
            </a:lvl5pPr>
            <a:lvl6pPr marL="2286000" marR="0" lvl="5"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6pPr>
            <a:lvl7pPr marL="2743200" marR="0" lvl="6"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7pPr>
            <a:lvl8pPr marL="3200400" marR="0" lvl="7"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8pPr>
            <a:lvl9pPr marL="3657600" marR="0" lvl="8"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9pPr>
          </a:lstStyle>
          <a:p>
            <a:endParaRPr/>
          </a:p>
        </p:txBody>
      </p:sp>
      <p:sp>
        <p:nvSpPr>
          <p:cNvPr id="71" name="Shape 71"/>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72" name="Shape 72"/>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73" name="Shape 73"/>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38.xml"/><Relationship Id="rId1" Type="http://schemas.openxmlformats.org/officeDocument/2006/relationships/slideLayout" Target="../slideLayouts/slideLayout37.xml"/><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1" name="Shape 11"/>
          <p:cNvSpPr txBox="1">
            <a:spLocks noGrp="1"/>
          </p:cNvSpPr>
          <p:nvPr>
            <p:ph type="body" idx="1"/>
          </p:nvPr>
        </p:nvSpPr>
        <p:spPr>
          <a:xfrm>
            <a:off x="457200" y="1600200"/>
            <a:ext cx="8229600" cy="4525963"/>
          </a:xfrm>
          <a:prstGeom prst="rect">
            <a:avLst/>
          </a:prstGeom>
          <a:noFill/>
          <a:ln>
            <a:noFill/>
          </a:ln>
        </p:spPr>
        <p:txBody>
          <a:bodyPr lIns="91425" tIns="91425" rIns="91425" bIns="91425" anchor="t" anchorCtr="0"/>
          <a:lstStyle>
            <a:lvl1pPr marL="256032" marR="0" lvl="0" indent="-1544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12" name="Shape 12"/>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13" name="Shape 1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14" name="Shape 1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pic>
        <p:nvPicPr>
          <p:cNvPr id="15" name="Shape 15" descr="Pearson Logo"/>
          <p:cNvPicPr preferRelativeResize="0"/>
          <p:nvPr/>
        </p:nvPicPr>
        <p:blipFill rotWithShape="1">
          <a:blip r:embed="rId38">
            <a:alphaModFix/>
          </a:blip>
          <a:srcRect/>
          <a:stretch/>
        </p:blipFill>
        <p:spPr>
          <a:xfrm>
            <a:off x="443972" y="6429709"/>
            <a:ext cx="917999" cy="279914"/>
          </a:xfrm>
          <a:prstGeom prst="rect">
            <a:avLst/>
          </a:prstGeom>
          <a:noFill/>
          <a:ln>
            <a:noFill/>
          </a:ln>
        </p:spPr>
      </p:pic>
      <p:sp>
        <p:nvSpPr>
          <p:cNvPr id="18" name="Text Placeholder 5"/>
          <p:cNvSpPr txBox="1">
            <a:spLocks/>
          </p:cNvSpPr>
          <p:nvPr userDrawn="1"/>
        </p:nvSpPr>
        <p:spPr>
          <a:xfrm>
            <a:off x="2654708" y="6449931"/>
            <a:ext cx="6105194" cy="245837"/>
          </a:xfrm>
          <a:prstGeom prst="rect">
            <a:avLst/>
          </a:prstGeom>
        </p:spPr>
        <p:txBody>
          <a:bodyPr anchor="ctr"/>
          <a:lstStyle>
            <a:defPPr marR="0" lvl="0" algn="l" rtl="0">
              <a:lnSpc>
                <a:spcPct val="100000"/>
              </a:lnSpc>
              <a:spcBef>
                <a:spcPts val="0"/>
              </a:spcBef>
              <a:spcAft>
                <a:spcPts val="0"/>
              </a:spcAft>
            </a:defPPr>
            <a:lvl1pPr marL="255588" marR="0" lvl="0" indent="-25558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lgn="r"/>
            <a:r>
              <a:rPr lang="en-US" altLang="en-US" sz="1200" smtClean="0">
                <a:solidFill>
                  <a:schemeClr val="tx1"/>
                </a:solidFill>
                <a:latin typeface="Verdana"/>
                <a:ea typeface="Verdana" panose="020B0604030504040204" pitchFamily="34" charset="0"/>
                <a:cs typeface="Verdana" panose="020B0604030504040204" pitchFamily="34" charset="0"/>
              </a:rPr>
              <a:t>Copyright © 2017, 2014, 2012 Pearson Education, Inc. All Rights Reserved</a:t>
            </a:r>
            <a:endParaRPr lang="en-US" altLang="en-US" sz="1200" dirty="0">
              <a:solidFill>
                <a:schemeClr val="tx1"/>
              </a:solidFill>
              <a:latin typeface="Verdana"/>
              <a:ea typeface="Verdana" panose="020B0604030504040204" pitchFamily="34" charset="0"/>
              <a:cs typeface="Verdana" panose="020B0604030504040204" pitchFamily="34" charset="0"/>
            </a:endParaRPr>
          </a:p>
        </p:txBody>
      </p:sp>
    </p:spTree>
  </p:cSld>
  <p:clrMap bg1="lt1" tx1="dk1" bg2="dk2" tx2="lt2" accent1="accent1" accent2="accent2" accent3="accent3" accent4="accent4" accent5="accent5" accent6="accent6" hlink="hlink" folHlink="folHlink"/>
  <p:sldLayoutIdLst>
    <p:sldLayoutId id="2147483665" r:id="rId1"/>
    <p:sldLayoutId id="2147483666" r:id="rId2"/>
    <p:sldLayoutId id="2147483649" r:id="rId3"/>
    <p:sldLayoutId id="2147483695" r:id="rId4"/>
    <p:sldLayoutId id="2147483668" r:id="rId5"/>
    <p:sldLayoutId id="2147483669" r:id="rId6"/>
    <p:sldLayoutId id="2147483651" r:id="rId7"/>
    <p:sldLayoutId id="2147483654" r:id="rId8"/>
    <p:sldLayoutId id="2147483655" r:id="rId9"/>
    <p:sldLayoutId id="2147483656" r:id="rId10"/>
    <p:sldLayoutId id="2147483667" r:id="rId11"/>
    <p:sldLayoutId id="2147483657" r:id="rId12"/>
    <p:sldLayoutId id="2147483670" r:id="rId13"/>
    <p:sldLayoutId id="2147483671" r:id="rId14"/>
    <p:sldLayoutId id="2147483672" r:id="rId15"/>
    <p:sldLayoutId id="2147483673" r:id="rId16"/>
    <p:sldLayoutId id="2147483674" r:id="rId17"/>
    <p:sldLayoutId id="2147483675" r:id="rId18"/>
    <p:sldLayoutId id="2147483676" r:id="rId19"/>
    <p:sldLayoutId id="2147483677" r:id="rId20"/>
    <p:sldLayoutId id="2147483678" r:id="rId21"/>
    <p:sldLayoutId id="2147483679" r:id="rId22"/>
    <p:sldLayoutId id="2147483680" r:id="rId23"/>
    <p:sldLayoutId id="2147483681" r:id="rId24"/>
    <p:sldLayoutId id="2147483682" r:id="rId25"/>
    <p:sldLayoutId id="2147483683" r:id="rId26"/>
    <p:sldLayoutId id="2147483684" r:id="rId27"/>
    <p:sldLayoutId id="2147483685" r:id="rId28"/>
    <p:sldLayoutId id="2147483686" r:id="rId29"/>
    <p:sldLayoutId id="2147483687" r:id="rId30"/>
    <p:sldLayoutId id="2147483688" r:id="rId31"/>
    <p:sldLayoutId id="2147483689" r:id="rId32"/>
    <p:sldLayoutId id="2147483690" r:id="rId33"/>
    <p:sldLayoutId id="2147483691" r:id="rId34"/>
    <p:sldLayoutId id="2147483692" r:id="rId35"/>
    <p:sldLayoutId id="2147483694" r:id="rId36"/>
  </p:sldLayoutIdLst>
  <p:timing>
    <p:tnLst>
      <p:par>
        <p:cTn id="1" dur="indefinite" restart="never" nodeType="tmRoot"/>
      </p:par>
    </p:tnLst>
  </p:timing>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L="255588" marR="0" lvl="0" indent="-25558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1" name="Shape 11"/>
          <p:cNvSpPr txBox="1">
            <a:spLocks noGrp="1"/>
          </p:cNvSpPr>
          <p:nvPr>
            <p:ph type="body" idx="1"/>
          </p:nvPr>
        </p:nvSpPr>
        <p:spPr>
          <a:xfrm>
            <a:off x="457200" y="1600200"/>
            <a:ext cx="8229600" cy="4525963"/>
          </a:xfrm>
          <a:prstGeom prst="rect">
            <a:avLst/>
          </a:prstGeom>
          <a:noFill/>
          <a:ln>
            <a:noFill/>
          </a:ln>
        </p:spPr>
        <p:txBody>
          <a:bodyPr lIns="91425" tIns="91425" rIns="91425" bIns="91425" anchor="t" anchorCtr="0"/>
          <a:lstStyle>
            <a:lvl1pPr marL="256032" marR="0" lvl="0" indent="-1544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12" name="Shape 12"/>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13" name="Shape 1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14" name="Shape 1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pic>
        <p:nvPicPr>
          <p:cNvPr id="15" name="Shape 15" descr="Pearson Logo"/>
          <p:cNvPicPr preferRelativeResize="0"/>
          <p:nvPr/>
        </p:nvPicPr>
        <p:blipFill rotWithShape="1">
          <a:blip r:embed="rId4">
            <a:alphaModFix/>
          </a:blip>
          <a:srcRect/>
          <a:stretch/>
        </p:blipFill>
        <p:spPr>
          <a:xfrm>
            <a:off x="443972" y="6429709"/>
            <a:ext cx="917999" cy="279914"/>
          </a:xfrm>
          <a:prstGeom prst="rect">
            <a:avLst/>
          </a:prstGeom>
          <a:noFill/>
          <a:ln>
            <a:noFill/>
          </a:ln>
        </p:spPr>
      </p:pic>
    </p:spTree>
    <p:extLst>
      <p:ext uri="{BB962C8B-B14F-4D97-AF65-F5344CB8AC3E}">
        <p14:creationId xmlns:p14="http://schemas.microsoft.com/office/powerpoint/2010/main" val="200283969"/>
      </p:ext>
    </p:extLst>
  </p:cSld>
  <p:clrMap bg1="lt1" tx1="dk1" bg2="dk2" tx2="lt2" accent1="accent1" accent2="accent2" accent3="accent3" accent4="accent4" accent5="accent5" accent6="accent6" hlink="hlink" folHlink="folHlink"/>
  <p:sldLayoutIdLst>
    <p:sldLayoutId id="2147483664" r:id="rId1"/>
    <p:sldLayoutId id="2147483693" r:id="rId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L="255588" marR="0" lvl="0" indent="-25603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37.xml"/></Relationships>
</file>

<file path=ppt/slides/_rels/slide10.xml.rels><?xml version="1.0" encoding="UTF-8" standalone="yes"?>
<Relationships xmlns="http://schemas.openxmlformats.org/package/2006/relationships"><Relationship Id="rId2" Type="http://schemas.openxmlformats.org/officeDocument/2006/relationships/hyperlink" Target="cpphtp10_01.pptx" TargetMode="External"/><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hyperlink" Target="http://roboearth.ethz.ch/" TargetMode="External"/><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5.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7.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hyperlink" Target="http://fortune.com/2015/11/16/fallout4-is-quiet-best-seller/" TargetMode="External"/><Relationship Id="rId2" Type="http://schemas.openxmlformats.org/officeDocument/2006/relationships/hyperlink" Target="cpphtp10_01.pptx" TargetMode="External"/><Relationship Id="rId1" Type="http://schemas.openxmlformats.org/officeDocument/2006/relationships/slideLayout" Target="../slideLayouts/slideLayout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1.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5.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9.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3.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5.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7.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9.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5.xml.rels><?xml version="1.0" encoding="UTF-8" standalone="yes"?>
<Relationships xmlns="http://schemas.openxmlformats.org/package/2006/relationships"><Relationship Id="rId2" Type="http://schemas.openxmlformats.org/officeDocument/2006/relationships/hyperlink" Target="http://www.w3.org/" TargetMode="External"/><Relationship Id="rId1" Type="http://schemas.openxmlformats.org/officeDocument/2006/relationships/slideLayout" Target="../slideLayouts/slideLayout3.xml"/></Relationships>
</file>

<file path=ppt/slides/_rels/slide166.xml.rels><?xml version="1.0" encoding="UTF-8" standalone="yes"?>
<Relationships xmlns="http://schemas.openxmlformats.org/package/2006/relationships"><Relationship Id="rId2" Type="http://schemas.openxmlformats.org/officeDocument/2006/relationships/hyperlink" Target="http://www.programmableweb.com/" TargetMode="External"/><Relationship Id="rId1" Type="http://schemas.openxmlformats.org/officeDocument/2006/relationships/slideLayout" Target="../slideLayouts/slideLayout3.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0.xml.rels><?xml version="1.0" encoding="UTF-8" standalone="yes"?>
<Relationships xmlns="http://schemas.openxmlformats.org/package/2006/relationships"><Relationship Id="rId3" Type="http://schemas.openxmlformats.org/officeDocument/2006/relationships/hyperlink" Target="http://agilemanifesto.org/" TargetMode="External"/><Relationship Id="rId2" Type="http://schemas.openxmlformats.org/officeDocument/2006/relationships/hyperlink" Target="https://www.agilealliance.org/" TargetMode="External"/><Relationship Id="rId1" Type="http://schemas.openxmlformats.org/officeDocument/2006/relationships/slideLayout" Target="../slideLayouts/slideLayout3.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6.xml.rels><?xml version="1.0" encoding="UTF-8" standalone="yes"?>
<Relationships xmlns="http://schemas.openxmlformats.org/package/2006/relationships"><Relationship Id="rId3" Type="http://schemas.openxmlformats.org/officeDocument/2006/relationships/hyperlink" Target="https://en.wikipedia.org/wiki/C++17" TargetMode="External"/><Relationship Id="rId2" Type="http://schemas.openxmlformats.org/officeDocument/2006/relationships/hyperlink" Target="http://en.cppreference.com/w/cpp/compiler_support" TargetMode="External"/><Relationship Id="rId1" Type="http://schemas.openxmlformats.org/officeDocument/2006/relationships/slideLayout" Target="../slideLayouts/slideLayout3.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0.xml.rels><?xml version="1.0" encoding="UTF-8" standalone="yes"?>
<Relationships xmlns="http://schemas.openxmlformats.org/package/2006/relationships"><Relationship Id="rId8" Type="http://schemas.openxmlformats.org/officeDocument/2006/relationships/hyperlink" Target="https://www.infoworld.com/" TargetMode="External"/><Relationship Id="rId3" Type="http://schemas.openxmlformats.org/officeDocument/2006/relationships/hyperlink" Target="https://www.computerworld.com/" TargetMode="External"/><Relationship Id="rId7" Type="http://schemas.openxmlformats.org/officeDocument/2006/relationships/hyperlink" Target="https://publications.computer.org/computer-magazine/" TargetMode="External"/><Relationship Id="rId2" Type="http://schemas.openxmlformats.org/officeDocument/2006/relationships/hyperlink" Target="https://www.bloomberg.com/businessweek" TargetMode="External"/><Relationship Id="rId1" Type="http://schemas.openxmlformats.org/officeDocument/2006/relationships/slideLayout" Target="../slideLayouts/slideLayout3.xml"/><Relationship Id="rId6" Type="http://schemas.openxmlformats.org/officeDocument/2006/relationships/hyperlink" Target="http://www.fastcompany.com/" TargetMode="External"/><Relationship Id="rId5" Type="http://schemas.openxmlformats.org/officeDocument/2006/relationships/hyperlink" Target="http://www.eweek.com/" TargetMode="External"/><Relationship Id="rId4" Type="http://schemas.openxmlformats.org/officeDocument/2006/relationships/hyperlink" Target="https://www.engadget.com/" TargetMode="External"/><Relationship Id="rId9" Type="http://schemas.openxmlformats.org/officeDocument/2006/relationships/hyperlink" Target="https://www.pcworld.com/" TargetMode="External"/></Relationships>
</file>

<file path=ppt/slides/_rels/slide181.xml.rels><?xml version="1.0" encoding="UTF-8" standalone="yes"?>
<Relationships xmlns="http://schemas.openxmlformats.org/package/2006/relationships"><Relationship Id="rId3" Type="http://schemas.openxmlformats.org/officeDocument/2006/relationships/hyperlink" Target="https://www.theverge.com/" TargetMode="External"/><Relationship Id="rId2" Type="http://schemas.openxmlformats.org/officeDocument/2006/relationships/hyperlink" Target="https://sdtimes.com/" TargetMode="External"/><Relationship Id="rId1" Type="http://schemas.openxmlformats.org/officeDocument/2006/relationships/slideLayout" Target="../slideLayouts/slideLayout3.xml"/><Relationship Id="rId4" Type="http://schemas.openxmlformats.org/officeDocument/2006/relationships/hyperlink" Target="https://www.wired.com/" TargetMode="External"/></Relationships>
</file>

<file path=ppt/slides/_rels/slide18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8" Type="http://schemas.openxmlformats.org/officeDocument/2006/relationships/image" Target="../media/image7.wmf"/><Relationship Id="rId13" Type="http://schemas.openxmlformats.org/officeDocument/2006/relationships/oleObject" Target="../embeddings/oleObject6.bin"/><Relationship Id="rId3" Type="http://schemas.openxmlformats.org/officeDocument/2006/relationships/oleObject" Target="../embeddings/oleObject1.bin"/><Relationship Id="rId7" Type="http://schemas.openxmlformats.org/officeDocument/2006/relationships/oleObject" Target="../embeddings/oleObject3.bin"/><Relationship Id="rId12" Type="http://schemas.openxmlformats.org/officeDocument/2006/relationships/image" Target="../media/image9.wmf"/><Relationship Id="rId2" Type="http://schemas.openxmlformats.org/officeDocument/2006/relationships/slideLayout" Target="../slideLayouts/slideLayout3.xml"/><Relationship Id="rId16" Type="http://schemas.openxmlformats.org/officeDocument/2006/relationships/image" Target="../media/image11.wmf"/><Relationship Id="rId1" Type="http://schemas.openxmlformats.org/officeDocument/2006/relationships/vmlDrawing" Target="../drawings/vmlDrawing1.vml"/><Relationship Id="rId6" Type="http://schemas.openxmlformats.org/officeDocument/2006/relationships/image" Target="../media/image6.wmf"/><Relationship Id="rId11" Type="http://schemas.openxmlformats.org/officeDocument/2006/relationships/oleObject" Target="../embeddings/oleObject5.bin"/><Relationship Id="rId5" Type="http://schemas.openxmlformats.org/officeDocument/2006/relationships/oleObject" Target="../embeddings/oleObject2.bin"/><Relationship Id="rId15" Type="http://schemas.openxmlformats.org/officeDocument/2006/relationships/oleObject" Target="../embeddings/oleObject7.bin"/><Relationship Id="rId10" Type="http://schemas.openxmlformats.org/officeDocument/2006/relationships/image" Target="../media/image8.wmf"/><Relationship Id="rId4" Type="http://schemas.openxmlformats.org/officeDocument/2006/relationships/image" Target="../media/image5.wmf"/><Relationship Id="rId9" Type="http://schemas.openxmlformats.org/officeDocument/2006/relationships/oleObject" Target="../embeddings/oleObject4.bin"/><Relationship Id="rId14" Type="http://schemas.openxmlformats.org/officeDocument/2006/relationships/image" Target="../media/image10.wm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hyperlink" Target="http://www.scala-lang.org/what-is-scala.html" TargetMode="External"/><Relationship Id="rId2" Type="http://schemas.openxmlformats.org/officeDocument/2006/relationships/hyperlink" Target="https://basecamp.com/books/getting-real" TargetMode="Externa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215423"/>
            <a:ext cx="8302703" cy="942817"/>
          </a:xfrm>
        </p:spPr>
        <p:txBody>
          <a:bodyPr anchor="ctr"/>
          <a:lstStyle/>
          <a:p>
            <a:r>
              <a:rPr lang="en-US" dirty="0" smtClean="0"/>
              <a:t>C++ How to Program: Introducing the New C++14 Standard</a:t>
            </a:r>
            <a:endParaRPr lang="en-US" dirty="0"/>
          </a:p>
        </p:txBody>
      </p:sp>
      <p:sp>
        <p:nvSpPr>
          <p:cNvPr id="3" name="Text Placeholder 2"/>
          <p:cNvSpPr>
            <a:spLocks noGrp="1"/>
          </p:cNvSpPr>
          <p:nvPr>
            <p:ph type="body" idx="1"/>
          </p:nvPr>
        </p:nvSpPr>
        <p:spPr>
          <a:xfrm>
            <a:off x="457200" y="1249680"/>
            <a:ext cx="8302702" cy="351972"/>
          </a:xfrm>
        </p:spPr>
        <p:txBody>
          <a:bodyPr/>
          <a:lstStyle/>
          <a:p>
            <a:r>
              <a:rPr lang="en-IN" dirty="0" smtClean="0">
                <a:latin typeface="+mn-lt"/>
              </a:rPr>
              <a:t>Tenth </a:t>
            </a:r>
            <a:r>
              <a:rPr lang="en-IN" dirty="0">
                <a:latin typeface="+mn-lt"/>
              </a:rPr>
              <a:t>Edition</a:t>
            </a:r>
          </a:p>
        </p:txBody>
      </p:sp>
      <p:sp>
        <p:nvSpPr>
          <p:cNvPr id="4" name="Text Placeholder 3"/>
          <p:cNvSpPr>
            <a:spLocks noGrp="1"/>
          </p:cNvSpPr>
          <p:nvPr>
            <p:ph type="body" idx="2"/>
          </p:nvPr>
        </p:nvSpPr>
        <p:spPr>
          <a:xfrm>
            <a:off x="4876800" y="2285999"/>
            <a:ext cx="3657600" cy="739083"/>
          </a:xfrm>
        </p:spPr>
        <p:txBody>
          <a:bodyPr/>
          <a:lstStyle/>
          <a:p>
            <a:pPr lvl="0" algn="ctr"/>
            <a:r>
              <a:rPr lang="en-US" b="1" dirty="0" smtClean="0">
                <a:latin typeface="+mn-lt"/>
              </a:rPr>
              <a:t>Chapter 1</a:t>
            </a:r>
            <a:endParaRPr lang="en-US" b="1" dirty="0">
              <a:latin typeface="+mn-lt"/>
            </a:endParaRPr>
          </a:p>
        </p:txBody>
      </p:sp>
      <p:sp>
        <p:nvSpPr>
          <p:cNvPr id="5" name="Text Placeholder 4"/>
          <p:cNvSpPr>
            <a:spLocks noGrp="1"/>
          </p:cNvSpPr>
          <p:nvPr>
            <p:ph type="body" idx="3"/>
          </p:nvPr>
        </p:nvSpPr>
        <p:spPr>
          <a:xfrm>
            <a:off x="4876800" y="3114461"/>
            <a:ext cx="3657600" cy="866989"/>
          </a:xfrm>
        </p:spPr>
        <p:txBody>
          <a:bodyPr/>
          <a:lstStyle/>
          <a:p>
            <a:pPr algn="ctr"/>
            <a:r>
              <a:rPr lang="en-US" dirty="0">
                <a:latin typeface="+mn-lt"/>
              </a:rPr>
              <a:t>Introduction to </a:t>
            </a:r>
            <a:r>
              <a:rPr lang="en-US" dirty="0" smtClean="0">
                <a:latin typeface="+mn-lt"/>
              </a:rPr>
              <a:t>Computers </a:t>
            </a:r>
            <a:r>
              <a:rPr lang="en-US" dirty="0">
                <a:latin typeface="+mn-lt"/>
              </a:rPr>
              <a:t>and C++</a:t>
            </a:r>
            <a:endParaRPr lang="en-US" dirty="0">
              <a:latin typeface="+mn-lt"/>
              <a:cs typeface="Arial" panose="020B0604020202020204" pitchFamily="34" charset="0"/>
            </a:endParaRPr>
          </a:p>
        </p:txBody>
      </p:sp>
      <p:pic>
        <p:nvPicPr>
          <p:cNvPr id="8" name="Picture 7" descr="Front Cover: C++ How to Program: Introducing the New C++14 Standard Tenth Edition by Paul Deitel and Harvey Deitel."/>
          <p:cNvPicPr>
            <a:picLocks noChangeAspect="1"/>
          </p:cNvPicPr>
          <p:nvPr/>
        </p:nvPicPr>
        <p:blipFill rotWithShape="1">
          <a:blip r:embed="rId3">
            <a:extLst>
              <a:ext uri="{28A0092B-C50C-407E-A947-70E740481C1C}">
                <a14:useLocalDpi xmlns:a14="http://schemas.microsoft.com/office/drawing/2010/main" val="0"/>
              </a:ext>
            </a:extLst>
          </a:blip>
          <a:srcRect t="2432" r="1233"/>
          <a:stretch/>
        </p:blipFill>
        <p:spPr>
          <a:xfrm>
            <a:off x="661061" y="1897626"/>
            <a:ext cx="3360333" cy="4405620"/>
          </a:xfrm>
          <a:prstGeom prst="rect">
            <a:avLst/>
          </a:prstGeom>
          <a:ln w="9525">
            <a:solidFill>
              <a:schemeClr val="tx1"/>
            </a:solidFill>
          </a:ln>
        </p:spPr>
      </p:pic>
      <p:sp>
        <p:nvSpPr>
          <p:cNvPr id="6" name="Text Placeholder 5"/>
          <p:cNvSpPr>
            <a:spLocks noGrp="1"/>
          </p:cNvSpPr>
          <p:nvPr>
            <p:ph type="body" idx="13"/>
          </p:nvPr>
        </p:nvSpPr>
        <p:spPr>
          <a:xfrm>
            <a:off x="2654708" y="6449931"/>
            <a:ext cx="6105194" cy="245837"/>
          </a:xfrm>
        </p:spPr>
        <p:txBody>
          <a:bodyPr anchor="ctr"/>
          <a:lstStyle/>
          <a:p>
            <a:pPr algn="r"/>
            <a:r>
              <a:rPr lang="en-US" altLang="en-US" sz="1200" dirty="0">
                <a:solidFill>
                  <a:schemeClr val="tx1"/>
                </a:solidFill>
                <a:latin typeface="Verdana"/>
                <a:ea typeface="Verdana" panose="020B0604030504040204" pitchFamily="34" charset="0"/>
                <a:cs typeface="Verdana" panose="020B0604030504040204" pitchFamily="34" charset="0"/>
              </a:rPr>
              <a:t>Copyright © </a:t>
            </a:r>
            <a:r>
              <a:rPr lang="en-US" altLang="en-US" sz="1200" dirty="0" smtClean="0">
                <a:solidFill>
                  <a:schemeClr val="tx1"/>
                </a:solidFill>
                <a:latin typeface="Verdana"/>
                <a:ea typeface="Verdana" panose="020B0604030504040204" pitchFamily="34" charset="0"/>
                <a:cs typeface="Verdana" panose="020B0604030504040204" pitchFamily="34" charset="0"/>
              </a:rPr>
              <a:t>2017, 2014, 2012 </a:t>
            </a:r>
            <a:r>
              <a:rPr lang="en-US" altLang="en-US" sz="1200" dirty="0">
                <a:solidFill>
                  <a:schemeClr val="tx1"/>
                </a:solidFill>
                <a:latin typeface="Verdana"/>
                <a:ea typeface="Verdana" panose="020B0604030504040204" pitchFamily="34" charset="0"/>
                <a:cs typeface="Verdana" panose="020B0604030504040204" pitchFamily="34" charset="0"/>
              </a:rPr>
              <a:t>Pearson Education, Inc. All Rights </a:t>
            </a:r>
            <a:r>
              <a:rPr lang="en-US" altLang="en-US" sz="1200" dirty="0" smtClean="0">
                <a:solidFill>
                  <a:schemeClr val="tx1"/>
                </a:solidFill>
                <a:latin typeface="Verdana"/>
                <a:ea typeface="Verdana" panose="020B0604030504040204" pitchFamily="34" charset="0"/>
                <a:cs typeface="Verdana" panose="020B0604030504040204" pitchFamily="34" charset="0"/>
              </a:rPr>
              <a:t>Reserved</a:t>
            </a:r>
            <a:endParaRPr lang="en-US" altLang="en-US" sz="1200" dirty="0">
              <a:solidFill>
                <a:schemeClr val="tx1"/>
              </a:solidFill>
              <a:latin typeface="Verdana"/>
              <a:ea typeface="Verdana" panose="020B0604030504040204" pitchFamily="34" charset="0"/>
              <a:cs typeface="Verdana" panose="020B0604030504040204" pitchFamily="34" charset="0"/>
            </a:endParaRPr>
          </a:p>
        </p:txBody>
      </p:sp>
      <p:sp>
        <p:nvSpPr>
          <p:cNvPr id="9" name="TextBox 8"/>
          <p:cNvSpPr txBox="1"/>
          <p:nvPr/>
        </p:nvSpPr>
        <p:spPr>
          <a:xfrm>
            <a:off x="5379720" y="4754880"/>
            <a:ext cx="2819400" cy="830997"/>
          </a:xfrm>
          <a:prstGeom prst="rect">
            <a:avLst/>
          </a:prstGeom>
          <a:noFill/>
        </p:spPr>
        <p:txBody>
          <a:bodyPr wrap="square" rtlCol="0">
            <a:spAutoFit/>
          </a:bodyPr>
          <a:lstStyle/>
          <a:p>
            <a:r>
              <a:rPr lang="en-IN" sz="1200" dirty="0">
                <a:solidFill>
                  <a:schemeClr val="bg1"/>
                </a:solidFill>
                <a:latin typeface="+mn-lt"/>
              </a:rPr>
              <a:t>Slides in this presentation contain hyperlinks. JAWS users should be able to get a list of links by using INSERT+F7</a:t>
            </a:r>
          </a:p>
        </p:txBody>
      </p:sp>
    </p:spTree>
    <p:extLst>
      <p:ext uri="{BB962C8B-B14F-4D97-AF65-F5344CB8AC3E}">
        <p14:creationId xmlns:p14="http://schemas.microsoft.com/office/powerpoint/2010/main" val="228446387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Figure 1.1 A Few Uses for Computers </a:t>
            </a:r>
            <a:r>
              <a:rPr lang="en-US" sz="2000" b="0" dirty="0" smtClean="0"/>
              <a:t>(2 </a:t>
            </a:r>
            <a:r>
              <a:rPr lang="en-US" sz="2000" b="0" dirty="0"/>
              <a:t>of 5)</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2795576052"/>
              </p:ext>
            </p:extLst>
          </p:nvPr>
        </p:nvGraphicFramePr>
        <p:xfrm>
          <a:off x="457200" y="1602211"/>
          <a:ext cx="8229600" cy="4498552"/>
        </p:xfrm>
        <a:graphic>
          <a:graphicData uri="http://schemas.openxmlformats.org/drawingml/2006/table">
            <a:tbl>
              <a:tblPr firstRow="1" bandRow="1">
                <a:tableStyleId>{40F9630F-82C1-40B7-BC3A-925EFCFF5E92}</a:tableStyleId>
              </a:tblPr>
              <a:tblGrid>
                <a:gridCol w="1273439">
                  <a:extLst>
                    <a:ext uri="{9D8B030D-6E8A-4147-A177-3AD203B41FA5}">
                      <a16:colId xmlns:a16="http://schemas.microsoft.com/office/drawing/2014/main" val="2617462619"/>
                    </a:ext>
                  </a:extLst>
                </a:gridCol>
                <a:gridCol w="6956161">
                  <a:extLst>
                    <a:ext uri="{9D8B030D-6E8A-4147-A177-3AD203B41FA5}">
                      <a16:colId xmlns:a16="http://schemas.microsoft.com/office/drawing/2014/main" val="2618582918"/>
                    </a:ext>
                  </a:extLst>
                </a:gridCol>
              </a:tblGrid>
              <a:tr h="325557">
                <a:tc>
                  <a:txBody>
                    <a:bodyPr/>
                    <a:lstStyle/>
                    <a:p>
                      <a:r>
                        <a:rPr lang="en-US" sz="1600" b="1" i="0" u="none" strike="noStrike" cap="none" baseline="0" dirty="0" smtClean="0">
                          <a:solidFill>
                            <a:schemeClr val="dk1"/>
                          </a:solidFill>
                          <a:latin typeface="+mn-lt"/>
                          <a:ea typeface="Arial"/>
                          <a:cs typeface="Arial"/>
                          <a:sym typeface="Arial"/>
                        </a:rPr>
                        <a:t>Name</a:t>
                      </a:r>
                      <a:endParaRPr lang="en-US" sz="1600" b="1" dirty="0">
                        <a:solidFill>
                          <a:schemeClr val="bg1"/>
                        </a:solidFill>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b="1" i="0" u="none" strike="noStrike" cap="none" baseline="0" dirty="0" smtClean="0">
                          <a:solidFill>
                            <a:schemeClr val="dk1"/>
                          </a:solidFill>
                          <a:latin typeface="+mn-lt"/>
                          <a:ea typeface="Arial"/>
                          <a:cs typeface="Arial"/>
                          <a:sym typeface="Arial"/>
                        </a:rPr>
                        <a:t>Description</a:t>
                      </a:r>
                      <a:endParaRPr lang="en-US" sz="1600" b="1" dirty="0">
                        <a:solidFill>
                          <a:schemeClr val="bg1"/>
                        </a:solidFill>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87950513"/>
                  </a:ext>
                </a:extLst>
              </a:tr>
              <a:tr h="1757560">
                <a:tc>
                  <a:txBody>
                    <a:bodyPr/>
                    <a:lstStyle/>
                    <a:p>
                      <a:r>
                        <a:rPr lang="en-US" sz="1600" b="0" i="0" u="none" strike="noStrike" cap="none" baseline="0" dirty="0" smtClean="0">
                          <a:solidFill>
                            <a:schemeClr val="dk1"/>
                          </a:solidFill>
                          <a:latin typeface="+mn-lt"/>
                          <a:ea typeface="Arial"/>
                          <a:cs typeface="Arial"/>
                          <a:sym typeface="Arial"/>
                        </a:rPr>
                        <a:t>World Community Grid</a:t>
                      </a:r>
                      <a:endParaRPr lang="en-US" sz="1600" dirty="0">
                        <a:solidFill>
                          <a:schemeClr val="bg1"/>
                        </a:solidFill>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b="0" i="0" u="none" strike="noStrike" cap="none" baseline="0" dirty="0" smtClean="0">
                          <a:solidFill>
                            <a:schemeClr val="dk1"/>
                          </a:solidFill>
                          <a:latin typeface="+mn-lt"/>
                          <a:ea typeface="Arial"/>
                          <a:cs typeface="Arial"/>
                          <a:sym typeface="Arial"/>
                        </a:rPr>
                        <a:t>People worldwide can donate their unused computer processing power by installing a free secure software program that allows the World Community Grid </a:t>
                      </a:r>
                      <a:r>
                        <a:rPr lang="en-US" sz="1600" b="0" i="0" u="none" strike="noStrike" cap="none" baseline="0" dirty="0" smtClean="0">
                          <a:solidFill>
                            <a:schemeClr val="dk1"/>
                          </a:solidFill>
                          <a:latin typeface="+mn-lt"/>
                          <a:ea typeface="Arial"/>
                          <a:cs typeface="Arial"/>
                          <a:sym typeface="Arial"/>
                          <a:hlinkClick r:id="rId2" action="ppaction://hlinkpres?slideindex=1&amp;slidetitle=" tooltip="(http://www.worldcommunitygrid.org) "/>
                        </a:rPr>
                        <a:t>(http://www.worldcommunitygrid.org) </a:t>
                      </a:r>
                      <a:r>
                        <a:rPr lang="en-US" sz="1600" b="0" i="0" u="none" strike="noStrike" cap="none" baseline="0" dirty="0" smtClean="0">
                          <a:solidFill>
                            <a:schemeClr val="dk1"/>
                          </a:solidFill>
                          <a:latin typeface="+mn-lt"/>
                          <a:ea typeface="Arial"/>
                          <a:cs typeface="Arial"/>
                          <a:sym typeface="Arial"/>
                        </a:rPr>
                        <a:t>to harness unused capacity. This computing power, accessed over the Internet, is used in place of expensive supercomputers to conduct scientific research projects that are making a difference—providing clean water to third-world countries, fighting cancer, growing more nutritious rice for regions fighting hunger and more.</a:t>
                      </a:r>
                      <a:endParaRPr lang="en-US" sz="1600" dirty="0">
                        <a:solidFill>
                          <a:schemeClr val="bg1"/>
                        </a:solidFill>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4016936"/>
                  </a:ext>
                </a:extLst>
              </a:tr>
              <a:tr h="2364952">
                <a:tc>
                  <a:txBody>
                    <a:bodyPr/>
                    <a:lstStyle/>
                    <a:p>
                      <a:r>
                        <a:rPr lang="en-US" sz="1600" b="0" i="0" u="none" strike="noStrike" cap="none" baseline="0" dirty="0" smtClean="0">
                          <a:solidFill>
                            <a:schemeClr val="dk1"/>
                          </a:solidFill>
                          <a:latin typeface="+mn-lt"/>
                          <a:ea typeface="Arial"/>
                          <a:cs typeface="Arial"/>
                          <a:sym typeface="Arial"/>
                        </a:rPr>
                        <a:t>Cloud Computing</a:t>
                      </a:r>
                      <a:endParaRPr lang="en-US" sz="1600" dirty="0">
                        <a:solidFill>
                          <a:schemeClr val="bg1"/>
                        </a:solidFill>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b="1" i="0" u="none" strike="noStrike" cap="none" baseline="0" dirty="0" smtClean="0">
                          <a:solidFill>
                            <a:schemeClr val="dk1"/>
                          </a:solidFill>
                          <a:latin typeface="+mn-lt"/>
                          <a:ea typeface="Arial"/>
                          <a:cs typeface="Arial"/>
                          <a:sym typeface="Arial"/>
                        </a:rPr>
                        <a:t>Cloud computing </a:t>
                      </a:r>
                      <a:r>
                        <a:rPr lang="en-US" sz="1600" b="0" i="0" u="none" strike="noStrike" cap="none" baseline="0" dirty="0" smtClean="0">
                          <a:solidFill>
                            <a:schemeClr val="dk1"/>
                          </a:solidFill>
                          <a:latin typeface="+mn-lt"/>
                          <a:ea typeface="Arial"/>
                          <a:cs typeface="Arial"/>
                          <a:sym typeface="Arial"/>
                        </a:rPr>
                        <a:t>allows you to use software, hardware and information stored in the “cloud”—i.e., accessed on remote computers via the Internet and available on demand—rather than having it stored on your personal computer. These services allow you to increase or decrease resources to meet your needs at any given time, so they can be more cost effective than purchasing expensive hardware to ensure that you have enough storage and processing power to meet your needs at their peak levels. Using cloud-computing services shifts the burden of managing these applications from the business to the service provider, saving businesses money.</a:t>
                      </a:r>
                      <a:endParaRPr lang="en-US" sz="1600" dirty="0">
                        <a:solidFill>
                          <a:schemeClr val="bg1"/>
                        </a:solidFill>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81672812"/>
                  </a:ext>
                </a:extLst>
              </a:tr>
            </a:tbl>
          </a:graphicData>
        </a:graphic>
      </p:graphicFrame>
    </p:spTree>
    <p:extLst>
      <p:ext uri="{BB962C8B-B14F-4D97-AF65-F5344CB8AC3E}">
        <p14:creationId xmlns:p14="http://schemas.microsoft.com/office/powerpoint/2010/main" val="1903687043"/>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47650"/>
            <a:ext cx="8229600" cy="1066799"/>
          </a:xfrm>
        </p:spPr>
        <p:txBody>
          <a:bodyPr anchor="b"/>
          <a:lstStyle/>
          <a:p>
            <a:r>
              <a:rPr lang="en-US" dirty="0"/>
              <a:t>Figure 1.13 Visual Studio 2015 Community Edition New Project Dialog</a:t>
            </a:r>
          </a:p>
        </p:txBody>
      </p:sp>
      <p:pic>
        <p:nvPicPr>
          <p:cNvPr id="6" name="Picture 5" descr="A screen shot of window titled, New project. The window is divided into two horizontal panes. The upper pane displays the following. The tree view of the installed templates has three options, recent, installed and online. The installed templates display options such as Visual C++, windows, A T L, C L R, general. M F C, Test, Win 32 and cross platform. Win 32 is selected. A scroll bar is used to view the different templates. The data view displays two templates such as the win 32 console application which is selected and win 32 project. An additional hyperlink to go online and find the templates is given. The templates are filtered by dot net framework 4.5.2 and sorted by default methods. The third pane displays the information about the selected file. Type, visual C++, a project for creating a win 32 console window application. A search bar is provided to search the installed templates. The lower pane displays 3 text fields to enter the name, location and solution name of the template. Name, guess number. Location, c colon slash users slash Paul deitel slash documents slash visual studio 2015 slash projects slash. Solution name, guess number. The browse button can be used to browse the template from the computer. Two check boxes create directory for solution which is checked and add source control are provided beside the text fields. The O k button is selected. "/>
          <p:cNvPicPr>
            <a:picLocks noChangeAspect="1"/>
          </p:cNvPicPr>
          <p:nvPr/>
        </p:nvPicPr>
        <p:blipFill rotWithShape="1">
          <a:blip r:embed="rId2">
            <a:extLst>
              <a:ext uri="{28A0092B-C50C-407E-A947-70E740481C1C}">
                <a14:useLocalDpi xmlns:a14="http://schemas.microsoft.com/office/drawing/2010/main" val="0"/>
              </a:ext>
            </a:extLst>
          </a:blip>
          <a:srcRect l="2714" t="-268" r="2835" b="-202"/>
          <a:stretch/>
        </p:blipFill>
        <p:spPr>
          <a:xfrm>
            <a:off x="847724" y="1733550"/>
            <a:ext cx="7439025" cy="4171949"/>
          </a:xfrm>
          <a:prstGeom prst="rect">
            <a:avLst/>
          </a:prstGeom>
        </p:spPr>
      </p:pic>
    </p:spTree>
    <p:extLst>
      <p:ext uri="{BB962C8B-B14F-4D97-AF65-F5344CB8AC3E}">
        <p14:creationId xmlns:p14="http://schemas.microsoft.com/office/powerpoint/2010/main" val="2296101306"/>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solidFill>
                  <a:schemeClr val="tx2"/>
                </a:solidFill>
                <a:latin typeface="Times New Roman" panose="02020603050405020304" pitchFamily="18" charset="0"/>
                <a:cs typeface="Times New Roman" panose="02020603050405020304" pitchFamily="18" charset="0"/>
              </a:rPr>
              <a:t>1.10.1 Compiling and Running an Application in Visual Studio 2015 for Windows </a:t>
            </a:r>
            <a:r>
              <a:rPr lang="en-US" sz="2000" b="0" dirty="0" smtClean="0">
                <a:solidFill>
                  <a:schemeClr val="tx2"/>
                </a:solidFill>
                <a:latin typeface="Times New Roman" panose="02020603050405020304" pitchFamily="18" charset="0"/>
                <a:cs typeface="Times New Roman" panose="02020603050405020304" pitchFamily="18" charset="0"/>
              </a:rPr>
              <a:t>(6 </a:t>
            </a:r>
            <a:r>
              <a:rPr lang="en-US" sz="2000" b="0" dirty="0">
                <a:solidFill>
                  <a:schemeClr val="tx2"/>
                </a:solidFill>
                <a:latin typeface="Times New Roman" panose="02020603050405020304" pitchFamily="18" charset="0"/>
                <a:cs typeface="Times New Roman" panose="02020603050405020304" pitchFamily="18" charset="0"/>
              </a:rPr>
              <a:t>of 13)</a:t>
            </a:r>
            <a:endParaRPr lang="en-US" sz="2000" dirty="0"/>
          </a:p>
        </p:txBody>
      </p:sp>
      <p:sp>
        <p:nvSpPr>
          <p:cNvPr id="3" name="Text Placeholder 2"/>
          <p:cNvSpPr>
            <a:spLocks noGrp="1"/>
          </p:cNvSpPr>
          <p:nvPr>
            <p:ph type="body" idx="1"/>
          </p:nvPr>
        </p:nvSpPr>
        <p:spPr/>
        <p:txBody>
          <a:bodyPr/>
          <a:lstStyle/>
          <a:p>
            <a:r>
              <a:rPr lang="en-US" sz="2400" dirty="0">
                <a:latin typeface="+mn-lt"/>
              </a:rPr>
              <a:t>Step 3: Creating a Project</a:t>
            </a:r>
          </a:p>
          <a:p>
            <a:pPr lvl="1"/>
            <a:r>
              <a:rPr lang="en-US" sz="2400" dirty="0">
                <a:latin typeface="+mn-lt"/>
              </a:rPr>
              <a:t>In the </a:t>
            </a:r>
            <a:r>
              <a:rPr lang="en-US" sz="2400" b="1" dirty="0">
                <a:latin typeface="+mn-lt"/>
              </a:rPr>
              <a:t>New Project </a:t>
            </a:r>
            <a:r>
              <a:rPr lang="en-US" sz="2400" dirty="0">
                <a:latin typeface="+mn-lt"/>
              </a:rPr>
              <a:t>dialog’s middle section, select </a:t>
            </a:r>
            <a:r>
              <a:rPr lang="en-US" sz="2400" b="1" dirty="0">
                <a:latin typeface="+mn-lt"/>
              </a:rPr>
              <a:t>Win32 Console Application</a:t>
            </a:r>
            <a:r>
              <a:rPr lang="en-US" sz="2400" dirty="0">
                <a:latin typeface="+mn-lt"/>
              </a:rPr>
              <a:t>.</a:t>
            </a:r>
          </a:p>
          <a:p>
            <a:pPr lvl="1"/>
            <a:r>
              <a:rPr lang="en-US" sz="2400" dirty="0">
                <a:latin typeface="+mn-lt"/>
              </a:rPr>
              <a:t>Provide a name for your project in the </a:t>
            </a:r>
            <a:r>
              <a:rPr lang="en-US" sz="2400" b="1" dirty="0">
                <a:latin typeface="+mn-lt"/>
              </a:rPr>
              <a:t>Name</a:t>
            </a:r>
            <a:r>
              <a:rPr lang="en-US" sz="2400" dirty="0">
                <a:latin typeface="+mn-lt"/>
              </a:rPr>
              <a:t> field—we specified Guess Number—then click </a:t>
            </a:r>
            <a:r>
              <a:rPr lang="en-US" sz="2400" b="1" dirty="0">
                <a:latin typeface="+mn-lt"/>
              </a:rPr>
              <a:t>OK</a:t>
            </a:r>
            <a:r>
              <a:rPr lang="en-US" sz="2400" dirty="0">
                <a:latin typeface="+mn-lt"/>
              </a:rPr>
              <a:t> to display the </a:t>
            </a:r>
            <a:r>
              <a:rPr lang="en-US" sz="2400" b="1" dirty="0">
                <a:latin typeface="+mn-lt"/>
              </a:rPr>
              <a:t>Win32 Application Wizard </a:t>
            </a:r>
            <a:r>
              <a:rPr lang="en-US" sz="2400" dirty="0">
                <a:latin typeface="+mn-lt"/>
              </a:rPr>
              <a:t>window, then click </a:t>
            </a:r>
            <a:r>
              <a:rPr lang="en-US" sz="2400" b="1" dirty="0">
                <a:latin typeface="+mn-lt"/>
              </a:rPr>
              <a:t>Next &gt;</a:t>
            </a:r>
            <a:r>
              <a:rPr lang="en-US" sz="2400" dirty="0">
                <a:latin typeface="+mn-lt"/>
              </a:rPr>
              <a:t> to display the </a:t>
            </a:r>
            <a:r>
              <a:rPr lang="en-US" sz="2400" b="1" dirty="0">
                <a:latin typeface="+mn-lt"/>
              </a:rPr>
              <a:t>Application Settings </a:t>
            </a:r>
            <a:r>
              <a:rPr lang="en-US" sz="2400" dirty="0">
                <a:latin typeface="+mn-lt"/>
              </a:rPr>
              <a:t>step.</a:t>
            </a:r>
          </a:p>
          <a:p>
            <a:pPr lvl="1"/>
            <a:r>
              <a:rPr lang="en-US" sz="2400" dirty="0">
                <a:latin typeface="+mn-lt"/>
              </a:rPr>
              <a:t>Configure the settings as shown in </a:t>
            </a:r>
            <a:r>
              <a:rPr lang="en-US" sz="2400" dirty="0" smtClean="0">
                <a:latin typeface="+mn-lt"/>
              </a:rPr>
              <a:t>Figure </a:t>
            </a:r>
            <a:r>
              <a:rPr lang="en-US" sz="2400" dirty="0">
                <a:latin typeface="+mn-lt"/>
              </a:rPr>
              <a:t>1.14 to create a solution containing an empty project, then click </a:t>
            </a:r>
            <a:r>
              <a:rPr lang="en-US" sz="2400" b="1" dirty="0">
                <a:latin typeface="+mn-lt"/>
              </a:rPr>
              <a:t>Finish</a:t>
            </a:r>
            <a:r>
              <a:rPr lang="en-US" sz="2400" dirty="0" smtClean="0">
                <a:latin typeface="+mn-lt"/>
              </a:rPr>
              <a:t>.</a:t>
            </a:r>
            <a:endParaRPr lang="en-US" sz="2400" dirty="0">
              <a:latin typeface="+mn-lt"/>
            </a:endParaRPr>
          </a:p>
        </p:txBody>
      </p:sp>
    </p:spTree>
    <p:extLst>
      <p:ext uri="{BB962C8B-B14F-4D97-AF65-F5344CB8AC3E}">
        <p14:creationId xmlns:p14="http://schemas.microsoft.com/office/powerpoint/2010/main" val="721042499"/>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Figure 1.14 Win32 Application Wizard </a:t>
            </a:r>
            <a:r>
              <a:rPr lang="en-US" dirty="0" smtClean="0"/>
              <a:t>Window’s </a:t>
            </a:r>
            <a:r>
              <a:rPr lang="en-US" dirty="0"/>
              <a:t>Application Settings Step</a:t>
            </a:r>
          </a:p>
        </p:txBody>
      </p:sp>
      <p:pic>
        <p:nvPicPr>
          <p:cNvPr id="4" name="Picture 3" descr="A screenshot displays a win 32 application wizard window for accessing the application settings. The left pane of the window displays two options, overview and application settings. Application settings is selected which displays the following in the right pane of the window. Application type has 4 radio buttons, windows application, console application, D LL and static library. Console application is selected. Additional options, has 4 check boxes, empty project which is checked, export symbols and precompiled header which are disabled, and security development lifecycle S D L checks. Add common header files for, has two check boxes A T L and M F C. Both the options are disabled. The window has 4 buttons Previous, Next, Finish and Cancel. The next button is disabled and the cursor is placed on the finish button. "/>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6899" y="1563104"/>
            <a:ext cx="7130203" cy="4370415"/>
          </a:xfrm>
          <a:prstGeom prst="rect">
            <a:avLst/>
          </a:prstGeom>
        </p:spPr>
      </p:pic>
    </p:spTree>
    <p:extLst>
      <p:ext uri="{BB962C8B-B14F-4D97-AF65-F5344CB8AC3E}">
        <p14:creationId xmlns:p14="http://schemas.microsoft.com/office/powerpoint/2010/main" val="3344417629"/>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solidFill>
                  <a:schemeClr val="tx2"/>
                </a:solidFill>
                <a:latin typeface="Times New Roman" panose="02020603050405020304" pitchFamily="18" charset="0"/>
                <a:cs typeface="Times New Roman" panose="02020603050405020304" pitchFamily="18" charset="0"/>
              </a:rPr>
              <a:t>1.10.1 Compiling and Running an Application in Visual Studio 2015 for Windows </a:t>
            </a:r>
            <a:r>
              <a:rPr lang="en-US" sz="2000" b="0" dirty="0" smtClean="0">
                <a:solidFill>
                  <a:schemeClr val="tx2"/>
                </a:solidFill>
                <a:latin typeface="Times New Roman" panose="02020603050405020304" pitchFamily="18" charset="0"/>
                <a:cs typeface="Times New Roman" panose="02020603050405020304" pitchFamily="18" charset="0"/>
              </a:rPr>
              <a:t>(7 </a:t>
            </a:r>
            <a:r>
              <a:rPr lang="en-US" sz="2000" b="0" dirty="0">
                <a:solidFill>
                  <a:schemeClr val="tx2"/>
                </a:solidFill>
                <a:latin typeface="Times New Roman" panose="02020603050405020304" pitchFamily="18" charset="0"/>
                <a:cs typeface="Times New Roman" panose="02020603050405020304" pitchFamily="18" charset="0"/>
              </a:rPr>
              <a:t>of 13)</a:t>
            </a:r>
            <a:endParaRPr lang="en-US" sz="2000" dirty="0"/>
          </a:p>
        </p:txBody>
      </p:sp>
      <p:sp>
        <p:nvSpPr>
          <p:cNvPr id="3" name="Text Placeholder 2"/>
          <p:cNvSpPr>
            <a:spLocks noGrp="1"/>
          </p:cNvSpPr>
          <p:nvPr>
            <p:ph type="body" idx="1"/>
          </p:nvPr>
        </p:nvSpPr>
        <p:spPr/>
        <p:txBody>
          <a:bodyPr/>
          <a:lstStyle/>
          <a:p>
            <a:r>
              <a:rPr lang="en-US" sz="2200" dirty="0">
                <a:latin typeface="+mn-lt"/>
              </a:rPr>
              <a:t>Step 3: Creating a Project</a:t>
            </a:r>
          </a:p>
          <a:p>
            <a:pPr lvl="1"/>
            <a:r>
              <a:rPr lang="en-US" sz="2200" dirty="0">
                <a:latin typeface="+mn-lt"/>
              </a:rPr>
              <a:t>At this point, the </a:t>
            </a:r>
            <a:r>
              <a:rPr lang="en-US" sz="2200" dirty="0" smtClean="0">
                <a:latin typeface="+mn-lt"/>
              </a:rPr>
              <a:t>I</a:t>
            </a:r>
            <a:r>
              <a:rPr lang="en-US" sz="100" dirty="0" smtClean="0">
                <a:latin typeface="+mn-lt"/>
              </a:rPr>
              <a:t> </a:t>
            </a:r>
            <a:r>
              <a:rPr lang="en-US" sz="2200" dirty="0" smtClean="0">
                <a:latin typeface="+mn-lt"/>
              </a:rPr>
              <a:t>D</a:t>
            </a:r>
            <a:r>
              <a:rPr lang="en-US" sz="100" dirty="0" smtClean="0">
                <a:latin typeface="+mn-lt"/>
              </a:rPr>
              <a:t> </a:t>
            </a:r>
            <a:r>
              <a:rPr lang="en-US" sz="2200" dirty="0" smtClean="0">
                <a:latin typeface="+mn-lt"/>
              </a:rPr>
              <a:t>E </a:t>
            </a:r>
            <a:r>
              <a:rPr lang="en-US" sz="2200" dirty="0">
                <a:latin typeface="+mn-lt"/>
              </a:rPr>
              <a:t>opens the window in </a:t>
            </a:r>
            <a:r>
              <a:rPr lang="en-US" sz="2200" dirty="0" smtClean="0">
                <a:latin typeface="+mn-lt"/>
              </a:rPr>
              <a:t>Figure </a:t>
            </a:r>
            <a:r>
              <a:rPr lang="en-US" sz="2200" dirty="0">
                <a:latin typeface="+mn-lt"/>
              </a:rPr>
              <a:t>1.15 and creates your project and places its folder in </a:t>
            </a:r>
          </a:p>
          <a:p>
            <a:pPr lvl="2"/>
            <a:r>
              <a:rPr lang="en-US" sz="2200" dirty="0">
                <a:latin typeface="+mn-lt"/>
              </a:rPr>
              <a:t>C:\Users\</a:t>
            </a:r>
            <a:r>
              <a:rPr lang="en-US" sz="2200" b="1" dirty="0">
                <a:latin typeface="+mn-lt"/>
              </a:rPr>
              <a:t>YourUserAccount</a:t>
            </a:r>
            <a:r>
              <a:rPr lang="en-US" sz="2200" dirty="0">
                <a:latin typeface="+mn-lt"/>
              </a:rPr>
              <a:t>\Documents\Visual Studio 2015\Projects</a:t>
            </a:r>
          </a:p>
          <a:p>
            <a:pPr lvl="1"/>
            <a:r>
              <a:rPr lang="en-US" sz="2200" dirty="0">
                <a:latin typeface="+mn-lt"/>
              </a:rPr>
              <a:t>This window displays editors as tabbed windows (one for each file) when you’re editing code</a:t>
            </a:r>
            <a:r>
              <a:rPr lang="en-US" sz="2200" dirty="0" smtClean="0">
                <a:latin typeface="+mn-lt"/>
              </a:rPr>
              <a:t>.</a:t>
            </a:r>
            <a:endParaRPr lang="en-US" sz="2200" dirty="0">
              <a:latin typeface="+mn-lt"/>
            </a:endParaRPr>
          </a:p>
          <a:p>
            <a:pPr lvl="1"/>
            <a:r>
              <a:rPr lang="en-US" sz="2200" dirty="0">
                <a:latin typeface="+mn-lt"/>
              </a:rPr>
              <a:t>Also displayed is the </a:t>
            </a:r>
            <a:r>
              <a:rPr lang="en-US" sz="2200" b="1" dirty="0">
                <a:latin typeface="+mn-lt"/>
              </a:rPr>
              <a:t>Solution Explorer </a:t>
            </a:r>
            <a:r>
              <a:rPr lang="en-US" sz="2200" dirty="0">
                <a:latin typeface="+mn-lt"/>
              </a:rPr>
              <a:t>in which you can view and manage your application’s files. You’ll typically place each program’s code files in the </a:t>
            </a:r>
            <a:r>
              <a:rPr lang="en-US" sz="2200" b="1" dirty="0">
                <a:latin typeface="+mn-lt"/>
              </a:rPr>
              <a:t>Source Files </a:t>
            </a:r>
            <a:r>
              <a:rPr lang="en-US" sz="2200" dirty="0">
                <a:latin typeface="+mn-lt"/>
              </a:rPr>
              <a:t>folder</a:t>
            </a:r>
            <a:r>
              <a:rPr lang="en-US" sz="2200" dirty="0" smtClean="0">
                <a:latin typeface="+mn-lt"/>
              </a:rPr>
              <a:t>.</a:t>
            </a:r>
            <a:endParaRPr lang="en-US" sz="2200" dirty="0">
              <a:latin typeface="+mn-lt"/>
            </a:endParaRPr>
          </a:p>
          <a:p>
            <a:pPr lvl="1"/>
            <a:r>
              <a:rPr lang="en-US" sz="2200" dirty="0">
                <a:latin typeface="+mn-lt"/>
              </a:rPr>
              <a:t>If the </a:t>
            </a:r>
            <a:r>
              <a:rPr lang="en-US" sz="2200" b="1" dirty="0">
                <a:latin typeface="+mn-lt"/>
              </a:rPr>
              <a:t>Solution Explorer </a:t>
            </a:r>
            <a:r>
              <a:rPr lang="en-US" sz="2200" dirty="0">
                <a:latin typeface="+mn-lt"/>
              </a:rPr>
              <a:t>is not displayed, you can display it by selecting </a:t>
            </a:r>
            <a:r>
              <a:rPr lang="en-US" sz="2200" b="1" dirty="0">
                <a:latin typeface="+mn-lt"/>
              </a:rPr>
              <a:t>View &gt; Solution Explorer</a:t>
            </a:r>
            <a:r>
              <a:rPr lang="en-US" sz="2200" dirty="0" smtClean="0">
                <a:latin typeface="+mn-lt"/>
              </a:rPr>
              <a:t>.</a:t>
            </a:r>
            <a:endParaRPr lang="en-US" sz="2200" dirty="0">
              <a:latin typeface="+mn-lt"/>
            </a:endParaRPr>
          </a:p>
        </p:txBody>
      </p:sp>
    </p:spTree>
    <p:extLst>
      <p:ext uri="{BB962C8B-B14F-4D97-AF65-F5344CB8AC3E}">
        <p14:creationId xmlns:p14="http://schemas.microsoft.com/office/powerpoint/2010/main" val="2018741405"/>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47650"/>
            <a:ext cx="8229600" cy="1066799"/>
          </a:xfrm>
        </p:spPr>
        <p:txBody>
          <a:bodyPr anchor="b"/>
          <a:lstStyle/>
          <a:p>
            <a:r>
              <a:rPr lang="en-US" dirty="0"/>
              <a:t>Figure 1.15 Visual Studio Window After Creating the Guess Number Project</a:t>
            </a:r>
          </a:p>
        </p:txBody>
      </p:sp>
      <p:pic>
        <p:nvPicPr>
          <p:cNvPr id="4" name="Picture 3" descr="A screenshot displays the visual studio window for the guess number project. The window has a menu bar, toolbar with context menus. The left pane of the window displays the source code editors as tabbed windows. It has two options server explorer and toolbox. The right pane of the window is the solution explorer which displays the solution’s contents. The solution explorer contains a search bar, to search a solution online. The existing files under the project guess number such as external dependencies, header files, references, source and resource files are displayed below which is the properties grid which displays the name and active configuration of the project."/>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1748" y="1524323"/>
            <a:ext cx="6920505" cy="4651178"/>
          </a:xfrm>
          <a:prstGeom prst="rect">
            <a:avLst/>
          </a:prstGeom>
        </p:spPr>
      </p:pic>
    </p:spTree>
    <p:extLst>
      <p:ext uri="{BB962C8B-B14F-4D97-AF65-F5344CB8AC3E}">
        <p14:creationId xmlns:p14="http://schemas.microsoft.com/office/powerpoint/2010/main" val="2609802331"/>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solidFill>
                  <a:schemeClr val="tx2"/>
                </a:solidFill>
                <a:latin typeface="Times New Roman" panose="02020603050405020304" pitchFamily="18" charset="0"/>
                <a:cs typeface="Times New Roman" panose="02020603050405020304" pitchFamily="18" charset="0"/>
              </a:rPr>
              <a:t>1.10.1 Compiling and Running an Application in Visual Studio 2015 for Windows </a:t>
            </a:r>
            <a:r>
              <a:rPr lang="en-US" sz="2000" b="0" dirty="0" smtClean="0">
                <a:solidFill>
                  <a:schemeClr val="tx2"/>
                </a:solidFill>
                <a:latin typeface="Times New Roman" panose="02020603050405020304" pitchFamily="18" charset="0"/>
                <a:cs typeface="Times New Roman" panose="02020603050405020304" pitchFamily="18" charset="0"/>
              </a:rPr>
              <a:t>(8 </a:t>
            </a:r>
            <a:r>
              <a:rPr lang="en-US" sz="2000" b="0" dirty="0">
                <a:solidFill>
                  <a:schemeClr val="tx2"/>
                </a:solidFill>
                <a:latin typeface="Times New Roman" panose="02020603050405020304" pitchFamily="18" charset="0"/>
                <a:cs typeface="Times New Roman" panose="02020603050405020304" pitchFamily="18" charset="0"/>
              </a:rPr>
              <a:t>of 13)</a:t>
            </a:r>
            <a:endParaRPr lang="en-US" sz="2000" dirty="0"/>
          </a:p>
        </p:txBody>
      </p:sp>
      <p:sp>
        <p:nvSpPr>
          <p:cNvPr id="3" name="Text Placeholder 2"/>
          <p:cNvSpPr>
            <a:spLocks noGrp="1"/>
          </p:cNvSpPr>
          <p:nvPr>
            <p:ph type="body" idx="1"/>
          </p:nvPr>
        </p:nvSpPr>
        <p:spPr/>
        <p:txBody>
          <a:bodyPr/>
          <a:lstStyle/>
          <a:p>
            <a:r>
              <a:rPr lang="en-US" sz="2400" dirty="0">
                <a:latin typeface="+mn-lt"/>
              </a:rPr>
              <a:t>Step 4: Adding the </a:t>
            </a:r>
            <a:r>
              <a:rPr lang="en-US" sz="2400" dirty="0" smtClean="0">
                <a:latin typeface="+mn-lt"/>
              </a:rPr>
              <a:t>Guess</a:t>
            </a:r>
            <a:r>
              <a:rPr lang="en-US" sz="100" dirty="0" smtClean="0">
                <a:latin typeface="+mn-lt"/>
              </a:rPr>
              <a:t> </a:t>
            </a:r>
            <a:r>
              <a:rPr lang="en-US" sz="2400" dirty="0" smtClean="0">
                <a:latin typeface="+mn-lt"/>
              </a:rPr>
              <a:t>Number.cpp </a:t>
            </a:r>
            <a:r>
              <a:rPr lang="en-US" sz="2400" dirty="0">
                <a:latin typeface="+mn-lt"/>
              </a:rPr>
              <a:t>File into the Project</a:t>
            </a:r>
          </a:p>
          <a:p>
            <a:pPr lvl="1"/>
            <a:r>
              <a:rPr lang="en-US" sz="2400" dirty="0">
                <a:latin typeface="+mn-lt"/>
              </a:rPr>
              <a:t>Next, add </a:t>
            </a:r>
            <a:r>
              <a:rPr lang="en-US" sz="2400" dirty="0" smtClean="0">
                <a:latin typeface="+mn-lt"/>
              </a:rPr>
              <a:t>Guess</a:t>
            </a:r>
            <a:r>
              <a:rPr lang="en-US" sz="100" dirty="0" smtClean="0">
                <a:latin typeface="+mn-lt"/>
              </a:rPr>
              <a:t> </a:t>
            </a:r>
            <a:r>
              <a:rPr lang="en-US" sz="2400" dirty="0" smtClean="0">
                <a:latin typeface="+mn-lt"/>
              </a:rPr>
              <a:t>Number.cpp </a:t>
            </a:r>
            <a:r>
              <a:rPr lang="en-US" sz="2400" dirty="0">
                <a:latin typeface="+mn-lt"/>
              </a:rPr>
              <a:t>to the project you created in Step 3</a:t>
            </a:r>
            <a:r>
              <a:rPr lang="en-US" sz="2400" dirty="0" smtClean="0">
                <a:latin typeface="+mn-lt"/>
              </a:rPr>
              <a:t>.</a:t>
            </a:r>
            <a:endParaRPr lang="en-US" sz="2400" dirty="0">
              <a:latin typeface="+mn-lt"/>
            </a:endParaRPr>
          </a:p>
          <a:p>
            <a:pPr lvl="1"/>
            <a:r>
              <a:rPr lang="en-US" sz="2400" dirty="0">
                <a:latin typeface="+mn-lt"/>
              </a:rPr>
              <a:t>In Windows Explorer (Windows 7) or File Explorer (Windows 8 and 10), open the ch01 folder in the book’s examples folder, then drag </a:t>
            </a:r>
            <a:r>
              <a:rPr lang="en-US" sz="2400" dirty="0" smtClean="0">
                <a:latin typeface="+mn-lt"/>
              </a:rPr>
              <a:t>Guess</a:t>
            </a:r>
            <a:r>
              <a:rPr lang="en-US" sz="100" dirty="0" smtClean="0">
                <a:latin typeface="+mn-lt"/>
              </a:rPr>
              <a:t> </a:t>
            </a:r>
            <a:r>
              <a:rPr lang="en-US" sz="2400" dirty="0" smtClean="0">
                <a:latin typeface="+mn-lt"/>
              </a:rPr>
              <a:t>Number.cpp </a:t>
            </a:r>
            <a:r>
              <a:rPr lang="en-US" sz="2400" dirty="0">
                <a:latin typeface="+mn-lt"/>
              </a:rPr>
              <a:t>onto the </a:t>
            </a:r>
            <a:r>
              <a:rPr lang="en-US" sz="2400" b="1" dirty="0">
                <a:latin typeface="+mn-lt"/>
              </a:rPr>
              <a:t>Source Files </a:t>
            </a:r>
            <a:r>
              <a:rPr lang="en-US" sz="2400" dirty="0">
                <a:latin typeface="+mn-lt"/>
              </a:rPr>
              <a:t>folder in the </a:t>
            </a:r>
            <a:r>
              <a:rPr lang="en-US" sz="2400" b="1" dirty="0">
                <a:latin typeface="+mn-lt"/>
              </a:rPr>
              <a:t>Solution Explorer</a:t>
            </a:r>
            <a:r>
              <a:rPr lang="en-US" sz="2400" dirty="0" smtClean="0">
                <a:latin typeface="+mn-lt"/>
              </a:rPr>
              <a:t>.</a:t>
            </a:r>
            <a:endParaRPr lang="en-US" sz="2400" dirty="0">
              <a:latin typeface="+mn-lt"/>
            </a:endParaRPr>
          </a:p>
        </p:txBody>
      </p:sp>
    </p:spTree>
    <p:extLst>
      <p:ext uri="{BB962C8B-B14F-4D97-AF65-F5344CB8AC3E}">
        <p14:creationId xmlns:p14="http://schemas.microsoft.com/office/powerpoint/2010/main" val="1484007013"/>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solidFill>
                  <a:schemeClr val="tx2"/>
                </a:solidFill>
                <a:latin typeface="Times New Roman" panose="02020603050405020304" pitchFamily="18" charset="0"/>
                <a:cs typeface="Times New Roman" panose="02020603050405020304" pitchFamily="18" charset="0"/>
              </a:rPr>
              <a:t>1.10.1 Compiling and Running an Application in Visual Studio 2015 for Windows </a:t>
            </a:r>
            <a:r>
              <a:rPr lang="en-US" sz="2000" b="0" dirty="0" smtClean="0">
                <a:solidFill>
                  <a:schemeClr val="tx2"/>
                </a:solidFill>
                <a:latin typeface="Times New Roman" panose="02020603050405020304" pitchFamily="18" charset="0"/>
                <a:cs typeface="Times New Roman" panose="02020603050405020304" pitchFamily="18" charset="0"/>
              </a:rPr>
              <a:t>(9 </a:t>
            </a:r>
            <a:r>
              <a:rPr lang="en-US" sz="2000" b="0" dirty="0">
                <a:solidFill>
                  <a:schemeClr val="tx2"/>
                </a:solidFill>
                <a:latin typeface="Times New Roman" panose="02020603050405020304" pitchFamily="18" charset="0"/>
                <a:cs typeface="Times New Roman" panose="02020603050405020304" pitchFamily="18" charset="0"/>
              </a:rPr>
              <a:t>of 13)</a:t>
            </a:r>
            <a:endParaRPr lang="en-US" sz="2000" dirty="0"/>
          </a:p>
        </p:txBody>
      </p:sp>
      <p:sp>
        <p:nvSpPr>
          <p:cNvPr id="3" name="Text Placeholder 2"/>
          <p:cNvSpPr>
            <a:spLocks noGrp="1"/>
          </p:cNvSpPr>
          <p:nvPr>
            <p:ph type="body" idx="1"/>
          </p:nvPr>
        </p:nvSpPr>
        <p:spPr/>
        <p:txBody>
          <a:bodyPr/>
          <a:lstStyle/>
          <a:p>
            <a:r>
              <a:rPr lang="en-US" sz="2200" dirty="0">
                <a:latin typeface="+mn-lt"/>
              </a:rPr>
              <a:t>Step 5: Compiling and Running the Project</a:t>
            </a:r>
          </a:p>
          <a:p>
            <a:pPr lvl="1"/>
            <a:r>
              <a:rPr lang="en-US" sz="2200" dirty="0">
                <a:latin typeface="+mn-lt"/>
              </a:rPr>
              <a:t>To compile and run the project so you can test-drive the application, select </a:t>
            </a:r>
            <a:r>
              <a:rPr lang="en-US" sz="2200" b="1" dirty="0">
                <a:latin typeface="+mn-lt"/>
              </a:rPr>
              <a:t>Debug &gt; Start </a:t>
            </a:r>
            <a:r>
              <a:rPr lang="en-US" sz="2200" dirty="0">
                <a:latin typeface="+mn-lt"/>
              </a:rPr>
              <a:t>without debugging or simply type </a:t>
            </a:r>
            <a:r>
              <a:rPr lang="en-US" sz="2200" i="1" dirty="0">
                <a:latin typeface="+mn-lt"/>
              </a:rPr>
              <a:t>Ctrl</a:t>
            </a:r>
            <a:r>
              <a:rPr lang="en-US" sz="2200" dirty="0">
                <a:latin typeface="+mn-lt"/>
              </a:rPr>
              <a:t> + </a:t>
            </a:r>
            <a:r>
              <a:rPr lang="en-US" sz="2200" i="1" dirty="0">
                <a:latin typeface="+mn-lt"/>
              </a:rPr>
              <a:t>F5</a:t>
            </a:r>
            <a:r>
              <a:rPr lang="en-US" sz="2200" dirty="0" smtClean="0">
                <a:latin typeface="+mn-lt"/>
              </a:rPr>
              <a:t>.</a:t>
            </a:r>
            <a:endParaRPr lang="en-US" sz="2200" dirty="0">
              <a:latin typeface="+mn-lt"/>
            </a:endParaRPr>
          </a:p>
          <a:p>
            <a:pPr lvl="1"/>
            <a:r>
              <a:rPr lang="en-US" sz="2200" dirty="0">
                <a:latin typeface="+mn-lt"/>
              </a:rPr>
              <a:t>If the program compiles correctly, the </a:t>
            </a:r>
            <a:r>
              <a:rPr lang="en-US" sz="2200" dirty="0" smtClean="0">
                <a:latin typeface="+mn-lt"/>
              </a:rPr>
              <a:t>I</a:t>
            </a:r>
            <a:r>
              <a:rPr lang="en-US" sz="100" dirty="0" smtClean="0">
                <a:latin typeface="+mn-lt"/>
              </a:rPr>
              <a:t> </a:t>
            </a:r>
            <a:r>
              <a:rPr lang="en-US" sz="2200" dirty="0" smtClean="0">
                <a:latin typeface="+mn-lt"/>
              </a:rPr>
              <a:t>D</a:t>
            </a:r>
            <a:r>
              <a:rPr lang="en-US" sz="100" dirty="0" smtClean="0">
                <a:latin typeface="+mn-lt"/>
              </a:rPr>
              <a:t> </a:t>
            </a:r>
            <a:r>
              <a:rPr lang="en-US" sz="2200" dirty="0" smtClean="0">
                <a:latin typeface="+mn-lt"/>
              </a:rPr>
              <a:t>E </a:t>
            </a:r>
            <a:r>
              <a:rPr lang="en-US" sz="2200" dirty="0">
                <a:latin typeface="+mn-lt"/>
              </a:rPr>
              <a:t>opens a </a:t>
            </a:r>
            <a:r>
              <a:rPr lang="en-US" sz="2200" b="1" dirty="0">
                <a:latin typeface="+mn-lt"/>
              </a:rPr>
              <a:t>Command Prompt </a:t>
            </a:r>
            <a:r>
              <a:rPr lang="en-US" sz="2200" dirty="0">
                <a:latin typeface="+mn-lt"/>
              </a:rPr>
              <a:t>window and executes the program </a:t>
            </a:r>
            <a:r>
              <a:rPr lang="en-US" sz="2200" dirty="0" smtClean="0">
                <a:latin typeface="+mn-lt"/>
              </a:rPr>
              <a:t>(Figure </a:t>
            </a:r>
            <a:r>
              <a:rPr lang="en-US" sz="2200" dirty="0">
                <a:latin typeface="+mn-lt"/>
              </a:rPr>
              <a:t>1.16)</a:t>
            </a:r>
          </a:p>
          <a:p>
            <a:pPr lvl="2"/>
            <a:r>
              <a:rPr lang="en-US" sz="2200" dirty="0">
                <a:latin typeface="+mn-lt"/>
              </a:rPr>
              <a:t>We changed the </a:t>
            </a:r>
            <a:r>
              <a:rPr lang="en-US" sz="2200" b="1" dirty="0">
                <a:latin typeface="+mn-lt"/>
              </a:rPr>
              <a:t>Command Prompt</a:t>
            </a:r>
            <a:r>
              <a:rPr lang="en-US" sz="2200" dirty="0">
                <a:latin typeface="+mn-lt"/>
              </a:rPr>
              <a:t>’s color scheme to make the screen captures more readable</a:t>
            </a:r>
            <a:r>
              <a:rPr lang="en-US" sz="2200" dirty="0" smtClean="0">
                <a:latin typeface="+mn-lt"/>
              </a:rPr>
              <a:t>.</a:t>
            </a:r>
            <a:endParaRPr lang="en-US" sz="2200" dirty="0">
              <a:latin typeface="+mn-lt"/>
            </a:endParaRPr>
          </a:p>
          <a:p>
            <a:pPr lvl="1"/>
            <a:r>
              <a:rPr lang="en-US" sz="2200" dirty="0">
                <a:latin typeface="+mn-lt"/>
              </a:rPr>
              <a:t>The application displays "Please type your first guess.", then displays a question mark (?) as a prompt on the next line</a:t>
            </a:r>
            <a:r>
              <a:rPr lang="en-US" sz="2200" dirty="0" smtClean="0">
                <a:latin typeface="+mn-lt"/>
              </a:rPr>
              <a:t>.</a:t>
            </a:r>
            <a:endParaRPr lang="en-US" sz="2200" dirty="0">
              <a:latin typeface="+mn-lt"/>
            </a:endParaRPr>
          </a:p>
        </p:txBody>
      </p:sp>
    </p:spTree>
    <p:extLst>
      <p:ext uri="{BB962C8B-B14F-4D97-AF65-F5344CB8AC3E}">
        <p14:creationId xmlns:p14="http://schemas.microsoft.com/office/powerpoint/2010/main" val="1916776099"/>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47650"/>
            <a:ext cx="8229600" cy="1066799"/>
          </a:xfrm>
        </p:spPr>
        <p:txBody>
          <a:bodyPr anchor="b"/>
          <a:lstStyle/>
          <a:p>
            <a:r>
              <a:rPr lang="en-US" dirty="0"/>
              <a:t>Figure 1.16 Command Prompt Showing the Running Program</a:t>
            </a:r>
          </a:p>
        </p:txBody>
      </p:sp>
      <p:pic>
        <p:nvPicPr>
          <p:cNvPr id="4" name="Picture 3" descr="A screen shot of dialogue box titled, C colon backward slash Windows backward slash system 32 backward slash c m d period e x e. It has the following text. I have a number between 1 and 1000. Can you guess my number question mark. Please type your first guess. question mark."/>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2901" y="2524076"/>
            <a:ext cx="7798198" cy="1809849"/>
          </a:xfrm>
          <a:prstGeom prst="rect">
            <a:avLst/>
          </a:prstGeom>
        </p:spPr>
      </p:pic>
    </p:spTree>
    <p:extLst>
      <p:ext uri="{BB962C8B-B14F-4D97-AF65-F5344CB8AC3E}">
        <p14:creationId xmlns:p14="http://schemas.microsoft.com/office/powerpoint/2010/main" val="308511587"/>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solidFill>
                  <a:schemeClr val="tx2"/>
                </a:solidFill>
                <a:latin typeface="Times New Roman" panose="02020603050405020304" pitchFamily="18" charset="0"/>
                <a:cs typeface="Times New Roman" panose="02020603050405020304" pitchFamily="18" charset="0"/>
              </a:rPr>
              <a:t>1.10.1 Compiling and Running an Application in Visual Studio 2015 for Windows </a:t>
            </a:r>
            <a:r>
              <a:rPr lang="en-US" sz="2000" b="0" dirty="0" smtClean="0">
                <a:solidFill>
                  <a:schemeClr val="tx2"/>
                </a:solidFill>
                <a:latin typeface="Times New Roman" panose="02020603050405020304" pitchFamily="18" charset="0"/>
                <a:cs typeface="Times New Roman" panose="02020603050405020304" pitchFamily="18" charset="0"/>
              </a:rPr>
              <a:t>(10 </a:t>
            </a:r>
            <a:r>
              <a:rPr lang="en-US" sz="2000" b="0" dirty="0">
                <a:solidFill>
                  <a:schemeClr val="tx2"/>
                </a:solidFill>
                <a:latin typeface="Times New Roman" panose="02020603050405020304" pitchFamily="18" charset="0"/>
                <a:cs typeface="Times New Roman" panose="02020603050405020304" pitchFamily="18" charset="0"/>
              </a:rPr>
              <a:t>of 13)</a:t>
            </a:r>
            <a:endParaRPr lang="en-US" sz="2000" dirty="0"/>
          </a:p>
        </p:txBody>
      </p:sp>
      <p:sp>
        <p:nvSpPr>
          <p:cNvPr id="3" name="Text Placeholder 2"/>
          <p:cNvSpPr>
            <a:spLocks noGrp="1"/>
          </p:cNvSpPr>
          <p:nvPr>
            <p:ph type="body" idx="1"/>
          </p:nvPr>
        </p:nvSpPr>
        <p:spPr/>
        <p:txBody>
          <a:bodyPr/>
          <a:lstStyle/>
          <a:p>
            <a:r>
              <a:rPr lang="en-US" sz="2400" dirty="0">
                <a:latin typeface="+mn-lt"/>
              </a:rPr>
              <a:t>Step 6: Entering Your First Guess</a:t>
            </a:r>
          </a:p>
          <a:p>
            <a:pPr lvl="1"/>
            <a:r>
              <a:rPr lang="en-US" sz="2400" dirty="0">
                <a:latin typeface="+mn-lt"/>
              </a:rPr>
              <a:t>Type 500 and press </a:t>
            </a:r>
            <a:r>
              <a:rPr lang="en-US" sz="2400" b="1" dirty="0">
                <a:latin typeface="+mn-lt"/>
              </a:rPr>
              <a:t>Enter</a:t>
            </a:r>
            <a:r>
              <a:rPr lang="en-US" sz="2400" dirty="0" smtClean="0">
                <a:latin typeface="+mn-lt"/>
              </a:rPr>
              <a:t>.</a:t>
            </a:r>
            <a:endParaRPr lang="en-US" sz="2400" dirty="0">
              <a:latin typeface="+mn-lt"/>
            </a:endParaRPr>
          </a:p>
          <a:p>
            <a:pPr lvl="1"/>
            <a:r>
              <a:rPr lang="en-US" sz="2400" dirty="0">
                <a:latin typeface="+mn-lt"/>
              </a:rPr>
              <a:t>The application displays </a:t>
            </a:r>
            <a:r>
              <a:rPr lang="en-US" sz="2400" dirty="0" smtClean="0">
                <a:latin typeface="+mn-lt"/>
              </a:rPr>
              <a:t>“Too </a:t>
            </a:r>
            <a:r>
              <a:rPr lang="en-US" sz="2400" dirty="0">
                <a:latin typeface="+mn-lt"/>
              </a:rPr>
              <a:t>high. Try again</a:t>
            </a:r>
            <a:r>
              <a:rPr lang="en-US" sz="2400" dirty="0" smtClean="0">
                <a:latin typeface="+mn-lt"/>
              </a:rPr>
              <a:t>.” (Figure </a:t>
            </a:r>
            <a:r>
              <a:rPr lang="en-US" sz="2400" dirty="0">
                <a:latin typeface="+mn-lt"/>
              </a:rPr>
              <a:t>1.17), meaning that the value you entered is greater than the number the application chose as the correct guess</a:t>
            </a:r>
            <a:r>
              <a:rPr lang="en-US" sz="2400" dirty="0" smtClean="0">
                <a:latin typeface="+mn-lt"/>
              </a:rPr>
              <a:t>.</a:t>
            </a:r>
            <a:endParaRPr lang="en-US" sz="2400" dirty="0">
              <a:latin typeface="+mn-lt"/>
            </a:endParaRPr>
          </a:p>
        </p:txBody>
      </p:sp>
    </p:spTree>
    <p:extLst>
      <p:ext uri="{BB962C8B-B14F-4D97-AF65-F5344CB8AC3E}">
        <p14:creationId xmlns:p14="http://schemas.microsoft.com/office/powerpoint/2010/main" val="2884999092"/>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47650"/>
            <a:ext cx="8229600" cy="1066799"/>
          </a:xfrm>
        </p:spPr>
        <p:txBody>
          <a:bodyPr anchor="b"/>
          <a:lstStyle/>
          <a:p>
            <a:r>
              <a:rPr lang="en-US" dirty="0"/>
              <a:t>Figure 1.17 Entering an Initial Guess and Receiving </a:t>
            </a:r>
            <a:r>
              <a:rPr lang="en-US" dirty="0" smtClean="0"/>
              <a:t>Feedback</a:t>
            </a:r>
            <a:endParaRPr lang="en-US" dirty="0"/>
          </a:p>
        </p:txBody>
      </p:sp>
      <p:pic>
        <p:nvPicPr>
          <p:cNvPr id="4" name="Picture 3" descr="A screen shot of dialogue box titled, C colon backward slash Windows backward slash system 32 backward slash c m d period e x e. It has the following text. I have a number between 1 and 1000. Can you guess my number question mark. Please type your first guess. Question mark 500. Too high. Try again. Question mark."/>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4582" y="2409745"/>
            <a:ext cx="8114836" cy="2038508"/>
          </a:xfrm>
          <a:prstGeom prst="rect">
            <a:avLst/>
          </a:prstGeom>
        </p:spPr>
      </p:pic>
    </p:spTree>
    <p:extLst>
      <p:ext uri="{BB962C8B-B14F-4D97-AF65-F5344CB8AC3E}">
        <p14:creationId xmlns:p14="http://schemas.microsoft.com/office/powerpoint/2010/main" val="181896918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Figure 1.1 A Few Uses for Computers </a:t>
            </a:r>
            <a:r>
              <a:rPr lang="en-US" sz="2000" b="0" dirty="0" smtClean="0"/>
              <a:t>(3 </a:t>
            </a:r>
            <a:r>
              <a:rPr lang="en-US" sz="2000" b="0" dirty="0"/>
              <a:t>of 5)</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3647223353"/>
              </p:ext>
            </p:extLst>
          </p:nvPr>
        </p:nvGraphicFramePr>
        <p:xfrm>
          <a:off x="457200" y="1427481"/>
          <a:ext cx="8229600" cy="4907280"/>
        </p:xfrm>
        <a:graphic>
          <a:graphicData uri="http://schemas.openxmlformats.org/drawingml/2006/table">
            <a:tbl>
              <a:tblPr firstRow="1" bandRow="1">
                <a:tableStyleId>{40F9630F-82C1-40B7-BC3A-925EFCFF5E92}</a:tableStyleId>
              </a:tblPr>
              <a:tblGrid>
                <a:gridCol w="899160">
                  <a:extLst>
                    <a:ext uri="{9D8B030D-6E8A-4147-A177-3AD203B41FA5}">
                      <a16:colId xmlns:a16="http://schemas.microsoft.com/office/drawing/2014/main" val="2760159455"/>
                    </a:ext>
                  </a:extLst>
                </a:gridCol>
                <a:gridCol w="7330440">
                  <a:extLst>
                    <a:ext uri="{9D8B030D-6E8A-4147-A177-3AD203B41FA5}">
                      <a16:colId xmlns:a16="http://schemas.microsoft.com/office/drawing/2014/main" val="4056398306"/>
                    </a:ext>
                  </a:extLst>
                </a:gridCol>
              </a:tblGrid>
              <a:tr h="325215">
                <a:tc>
                  <a:txBody>
                    <a:bodyPr/>
                    <a:lstStyle/>
                    <a:p>
                      <a:r>
                        <a:rPr lang="en-US" sz="1600" b="1" i="0" u="none" strike="noStrike" cap="none" baseline="0" dirty="0" smtClean="0">
                          <a:solidFill>
                            <a:schemeClr val="dk1"/>
                          </a:solidFill>
                          <a:latin typeface="+mn-lt"/>
                          <a:ea typeface="Arial"/>
                          <a:cs typeface="Arial"/>
                          <a:sym typeface="Arial"/>
                        </a:rPr>
                        <a:t>Name</a:t>
                      </a:r>
                      <a:endParaRPr lang="en-US" sz="1600" b="1" dirty="0">
                        <a:solidFill>
                          <a:schemeClr val="bg1"/>
                        </a:solidFill>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b="1" i="0" u="none" strike="noStrike" cap="none" baseline="0" dirty="0" smtClean="0">
                          <a:solidFill>
                            <a:schemeClr val="dk1"/>
                          </a:solidFill>
                          <a:latin typeface="+mn-lt"/>
                          <a:ea typeface="Arial"/>
                          <a:cs typeface="Arial"/>
                          <a:sym typeface="Arial"/>
                        </a:rPr>
                        <a:t>Description</a:t>
                      </a:r>
                      <a:endParaRPr lang="en-US" sz="1600" b="1" dirty="0">
                        <a:solidFill>
                          <a:schemeClr val="bg1"/>
                        </a:solidFill>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804223250"/>
                  </a:ext>
                </a:extLst>
              </a:tr>
              <a:tr h="1507813">
                <a:tc>
                  <a:txBody>
                    <a:bodyPr/>
                    <a:lstStyle/>
                    <a:p>
                      <a:r>
                        <a:rPr lang="en-US" sz="1600" b="0" i="0" u="none" strike="noStrike" cap="none" baseline="0" dirty="0" smtClean="0">
                          <a:solidFill>
                            <a:schemeClr val="dk1"/>
                          </a:solidFill>
                          <a:latin typeface="+mn-lt"/>
                          <a:ea typeface="Arial"/>
                          <a:cs typeface="Arial"/>
                          <a:sym typeface="Arial"/>
                        </a:rPr>
                        <a:t>Medical imaging</a:t>
                      </a:r>
                      <a:endParaRPr lang="en-US" sz="1600" dirty="0">
                        <a:solidFill>
                          <a:schemeClr val="tx1"/>
                        </a:solidFill>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b="0" i="0" u="none" strike="noStrike" cap="none" baseline="0" dirty="0" smtClean="0">
                          <a:solidFill>
                            <a:schemeClr val="dk1"/>
                          </a:solidFill>
                          <a:latin typeface="+mn-lt"/>
                          <a:ea typeface="Arial"/>
                          <a:cs typeface="Arial"/>
                          <a:sym typeface="Arial"/>
                        </a:rPr>
                        <a:t>X-ray computed tomography (C</a:t>
                      </a:r>
                      <a:r>
                        <a:rPr lang="en-US" sz="100" b="0" i="0" u="none" strike="noStrike" cap="none" baseline="0" dirty="0" smtClean="0">
                          <a:solidFill>
                            <a:schemeClr val="dk1"/>
                          </a:solidFill>
                          <a:latin typeface="+mn-lt"/>
                          <a:ea typeface="Arial"/>
                          <a:cs typeface="Arial"/>
                          <a:sym typeface="Arial"/>
                        </a:rPr>
                        <a:t> </a:t>
                      </a:r>
                      <a:r>
                        <a:rPr lang="en-US" sz="1600" b="0" i="0" u="none" strike="noStrike" cap="none" baseline="0" dirty="0" smtClean="0">
                          <a:solidFill>
                            <a:schemeClr val="dk1"/>
                          </a:solidFill>
                          <a:latin typeface="+mn-lt"/>
                          <a:ea typeface="Arial"/>
                          <a:cs typeface="Arial"/>
                          <a:sym typeface="Arial"/>
                        </a:rPr>
                        <a:t>T) scans, also called C</a:t>
                      </a:r>
                      <a:r>
                        <a:rPr lang="en-US" sz="100" b="0" i="0" u="none" strike="noStrike" cap="none" baseline="0" dirty="0" smtClean="0">
                          <a:solidFill>
                            <a:schemeClr val="dk1"/>
                          </a:solidFill>
                          <a:latin typeface="+mn-lt"/>
                          <a:ea typeface="Arial"/>
                          <a:cs typeface="Arial"/>
                          <a:sym typeface="Arial"/>
                        </a:rPr>
                        <a:t> </a:t>
                      </a:r>
                      <a:r>
                        <a:rPr lang="en-US" sz="1600" b="0" i="0" u="none" strike="noStrike" cap="none" baseline="0" dirty="0" smtClean="0">
                          <a:solidFill>
                            <a:schemeClr val="dk1"/>
                          </a:solidFill>
                          <a:latin typeface="+mn-lt"/>
                          <a:ea typeface="Arial"/>
                          <a:cs typeface="Arial"/>
                          <a:sym typeface="Arial"/>
                        </a:rPr>
                        <a:t>A</a:t>
                      </a:r>
                      <a:r>
                        <a:rPr lang="en-US" sz="100" b="0" i="0" u="none" strike="noStrike" cap="none" baseline="0" dirty="0" smtClean="0">
                          <a:solidFill>
                            <a:schemeClr val="dk1"/>
                          </a:solidFill>
                          <a:latin typeface="+mn-lt"/>
                          <a:ea typeface="Arial"/>
                          <a:cs typeface="Arial"/>
                          <a:sym typeface="Arial"/>
                        </a:rPr>
                        <a:t> </a:t>
                      </a:r>
                      <a:r>
                        <a:rPr lang="en-US" sz="1600" b="0" i="0" u="none" strike="noStrike" cap="none" baseline="0" dirty="0" smtClean="0">
                          <a:solidFill>
                            <a:schemeClr val="dk1"/>
                          </a:solidFill>
                          <a:latin typeface="+mn-lt"/>
                          <a:ea typeface="Arial"/>
                          <a:cs typeface="Arial"/>
                          <a:sym typeface="Arial"/>
                        </a:rPr>
                        <a:t>T (computerized axial tomography) scans, take X-rays of the body from hundreds of different angles. Computers are used to adjust the intensity of the X-rays, optimizing the scan for each type of tissue, then to combine all of the information to create a 3D image. M</a:t>
                      </a:r>
                      <a:r>
                        <a:rPr lang="en-US" sz="100" b="0" i="0" u="none" strike="noStrike" cap="none" baseline="0" dirty="0" smtClean="0">
                          <a:solidFill>
                            <a:schemeClr val="dk1"/>
                          </a:solidFill>
                          <a:latin typeface="+mn-lt"/>
                          <a:ea typeface="Arial"/>
                          <a:cs typeface="Arial"/>
                          <a:sym typeface="Arial"/>
                        </a:rPr>
                        <a:t> </a:t>
                      </a:r>
                      <a:r>
                        <a:rPr lang="en-US" sz="1600" b="0" i="0" u="none" strike="noStrike" cap="none" baseline="0" dirty="0" smtClean="0">
                          <a:solidFill>
                            <a:schemeClr val="dk1"/>
                          </a:solidFill>
                          <a:latin typeface="+mn-lt"/>
                          <a:ea typeface="Arial"/>
                          <a:cs typeface="Arial"/>
                          <a:sym typeface="Arial"/>
                        </a:rPr>
                        <a:t>R</a:t>
                      </a:r>
                      <a:r>
                        <a:rPr lang="en-US" sz="100" b="0" i="0" u="none" strike="noStrike" cap="none" baseline="0" dirty="0" smtClean="0">
                          <a:solidFill>
                            <a:schemeClr val="dk1"/>
                          </a:solidFill>
                          <a:latin typeface="+mn-lt"/>
                          <a:ea typeface="Arial"/>
                          <a:cs typeface="Arial"/>
                          <a:sym typeface="Arial"/>
                        </a:rPr>
                        <a:t> </a:t>
                      </a:r>
                      <a:r>
                        <a:rPr lang="en-US" sz="1600" b="0" i="0" u="none" strike="noStrike" cap="none" baseline="0" dirty="0" smtClean="0">
                          <a:solidFill>
                            <a:schemeClr val="dk1"/>
                          </a:solidFill>
                          <a:latin typeface="+mn-lt"/>
                          <a:ea typeface="Arial"/>
                          <a:cs typeface="Arial"/>
                          <a:sym typeface="Arial"/>
                        </a:rPr>
                        <a:t>I scanners use a technique called magnetic resonance imaging, also to produce internal images noninvasively.</a:t>
                      </a:r>
                      <a:endParaRPr lang="en-US" sz="1600" dirty="0">
                        <a:solidFill>
                          <a:schemeClr val="tx1"/>
                        </a:solidFill>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578336753"/>
                  </a:ext>
                </a:extLst>
              </a:tr>
              <a:tr h="2926931">
                <a:tc>
                  <a:txBody>
                    <a:bodyPr/>
                    <a:lstStyle/>
                    <a:p>
                      <a:r>
                        <a:rPr lang="en-US" sz="1600" b="0" i="0" u="none" strike="noStrike" cap="none" baseline="0" dirty="0" smtClean="0">
                          <a:solidFill>
                            <a:schemeClr val="dk1"/>
                          </a:solidFill>
                          <a:latin typeface="+mn-lt"/>
                          <a:ea typeface="Arial"/>
                          <a:cs typeface="Arial"/>
                          <a:sym typeface="Arial"/>
                        </a:rPr>
                        <a:t>G</a:t>
                      </a:r>
                      <a:r>
                        <a:rPr lang="en-US" sz="100" b="0" i="0" u="none" strike="noStrike" cap="none" baseline="0" dirty="0" smtClean="0">
                          <a:solidFill>
                            <a:schemeClr val="dk1"/>
                          </a:solidFill>
                          <a:latin typeface="+mn-lt"/>
                          <a:ea typeface="Arial"/>
                          <a:cs typeface="Arial"/>
                          <a:sym typeface="Arial"/>
                        </a:rPr>
                        <a:t> </a:t>
                      </a:r>
                      <a:r>
                        <a:rPr lang="en-US" sz="1600" b="0" i="0" u="none" strike="noStrike" cap="none" baseline="0" dirty="0" smtClean="0">
                          <a:solidFill>
                            <a:schemeClr val="dk1"/>
                          </a:solidFill>
                          <a:latin typeface="+mn-lt"/>
                          <a:ea typeface="Arial"/>
                          <a:cs typeface="Arial"/>
                          <a:sym typeface="Arial"/>
                        </a:rPr>
                        <a:t>P</a:t>
                      </a:r>
                      <a:r>
                        <a:rPr lang="en-US" sz="100" b="0" i="0" u="none" strike="noStrike" cap="none" baseline="0" dirty="0" smtClean="0">
                          <a:solidFill>
                            <a:schemeClr val="dk1"/>
                          </a:solidFill>
                          <a:latin typeface="+mn-lt"/>
                          <a:ea typeface="Arial"/>
                          <a:cs typeface="Arial"/>
                          <a:sym typeface="Arial"/>
                        </a:rPr>
                        <a:t> </a:t>
                      </a:r>
                      <a:r>
                        <a:rPr lang="en-US" sz="1600" b="0" i="0" u="none" strike="noStrike" cap="none" baseline="0" dirty="0" smtClean="0">
                          <a:solidFill>
                            <a:schemeClr val="dk1"/>
                          </a:solidFill>
                          <a:latin typeface="+mn-lt"/>
                          <a:ea typeface="Arial"/>
                          <a:cs typeface="Arial"/>
                          <a:sym typeface="Arial"/>
                        </a:rPr>
                        <a:t>S</a:t>
                      </a:r>
                      <a:endParaRPr lang="en-US" sz="1600" dirty="0">
                        <a:solidFill>
                          <a:schemeClr val="tx1"/>
                        </a:solidFill>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b="0" i="0" u="none" strike="noStrike" cap="none" baseline="0" dirty="0" smtClean="0">
                          <a:solidFill>
                            <a:schemeClr val="dk1"/>
                          </a:solidFill>
                          <a:latin typeface="+mn-lt"/>
                          <a:ea typeface="Arial"/>
                          <a:cs typeface="Arial"/>
                          <a:sym typeface="Arial"/>
                        </a:rPr>
                        <a:t>Global Positioning System (G</a:t>
                      </a:r>
                      <a:r>
                        <a:rPr lang="en-US" sz="100" b="0" i="0" u="none" strike="noStrike" cap="none" baseline="0" dirty="0" smtClean="0">
                          <a:solidFill>
                            <a:schemeClr val="dk1"/>
                          </a:solidFill>
                          <a:latin typeface="+mn-lt"/>
                          <a:ea typeface="Arial"/>
                          <a:cs typeface="Arial"/>
                          <a:sym typeface="Arial"/>
                        </a:rPr>
                        <a:t> </a:t>
                      </a:r>
                      <a:r>
                        <a:rPr lang="en-US" sz="1600" b="0" i="0" u="none" strike="noStrike" cap="none" baseline="0" dirty="0" smtClean="0">
                          <a:solidFill>
                            <a:schemeClr val="dk1"/>
                          </a:solidFill>
                          <a:latin typeface="+mn-lt"/>
                          <a:ea typeface="Arial"/>
                          <a:cs typeface="Arial"/>
                          <a:sym typeface="Arial"/>
                        </a:rPr>
                        <a:t>P</a:t>
                      </a:r>
                      <a:r>
                        <a:rPr lang="en-US" sz="100" b="0" i="0" u="none" strike="noStrike" cap="none" baseline="0" dirty="0" smtClean="0">
                          <a:solidFill>
                            <a:schemeClr val="dk1"/>
                          </a:solidFill>
                          <a:latin typeface="+mn-lt"/>
                          <a:ea typeface="Arial"/>
                          <a:cs typeface="Arial"/>
                          <a:sym typeface="Arial"/>
                        </a:rPr>
                        <a:t> </a:t>
                      </a:r>
                      <a:r>
                        <a:rPr lang="en-US" sz="1600" b="0" i="0" u="none" strike="noStrike" cap="none" baseline="0" dirty="0" smtClean="0">
                          <a:solidFill>
                            <a:schemeClr val="dk1"/>
                          </a:solidFill>
                          <a:latin typeface="+mn-lt"/>
                          <a:ea typeface="Arial"/>
                          <a:cs typeface="Arial"/>
                          <a:sym typeface="Arial"/>
                        </a:rPr>
                        <a:t>S) devices use a network of satellites to retrieve location-based information. Multiple satellites send time-stamped signals to the G</a:t>
                      </a:r>
                      <a:r>
                        <a:rPr lang="en-US" sz="100" b="0" i="0" u="none" strike="noStrike" cap="none" baseline="0" dirty="0" smtClean="0">
                          <a:solidFill>
                            <a:schemeClr val="dk1"/>
                          </a:solidFill>
                          <a:latin typeface="+mn-lt"/>
                          <a:ea typeface="Arial"/>
                          <a:cs typeface="Arial"/>
                          <a:sym typeface="Arial"/>
                        </a:rPr>
                        <a:t> </a:t>
                      </a:r>
                      <a:r>
                        <a:rPr lang="en-US" sz="1600" b="0" i="0" u="none" strike="noStrike" cap="none" baseline="0" dirty="0" smtClean="0">
                          <a:solidFill>
                            <a:schemeClr val="dk1"/>
                          </a:solidFill>
                          <a:latin typeface="+mn-lt"/>
                          <a:ea typeface="Arial"/>
                          <a:cs typeface="Arial"/>
                          <a:sym typeface="Arial"/>
                        </a:rPr>
                        <a:t>P</a:t>
                      </a:r>
                      <a:r>
                        <a:rPr lang="en-US" sz="100" b="0" i="0" u="none" strike="noStrike" cap="none" baseline="0" dirty="0" smtClean="0">
                          <a:solidFill>
                            <a:schemeClr val="dk1"/>
                          </a:solidFill>
                          <a:latin typeface="+mn-lt"/>
                          <a:ea typeface="Arial"/>
                          <a:cs typeface="Arial"/>
                          <a:sym typeface="Arial"/>
                        </a:rPr>
                        <a:t> </a:t>
                      </a:r>
                      <a:r>
                        <a:rPr lang="en-US" sz="1600" b="0" i="0" u="none" strike="noStrike" cap="none" baseline="0" dirty="0" smtClean="0">
                          <a:solidFill>
                            <a:schemeClr val="dk1"/>
                          </a:solidFill>
                          <a:latin typeface="+mn-lt"/>
                          <a:ea typeface="Arial"/>
                          <a:cs typeface="Arial"/>
                          <a:sym typeface="Arial"/>
                        </a:rPr>
                        <a:t>S device, which calculates the distance to each satellite, based on the time the signal left the satellite and the time the signal arrived. This information helps determine the device’s exact location. G</a:t>
                      </a:r>
                      <a:r>
                        <a:rPr lang="en-US" sz="100" b="0" i="0" u="none" strike="noStrike" cap="none" baseline="0" dirty="0" smtClean="0">
                          <a:solidFill>
                            <a:schemeClr val="dk1"/>
                          </a:solidFill>
                          <a:latin typeface="+mn-lt"/>
                          <a:ea typeface="Arial"/>
                          <a:cs typeface="Arial"/>
                          <a:sym typeface="Arial"/>
                        </a:rPr>
                        <a:t> </a:t>
                      </a:r>
                      <a:r>
                        <a:rPr lang="en-US" sz="1600" b="0" i="0" u="none" strike="noStrike" cap="none" baseline="0" dirty="0" smtClean="0">
                          <a:solidFill>
                            <a:schemeClr val="dk1"/>
                          </a:solidFill>
                          <a:latin typeface="+mn-lt"/>
                          <a:ea typeface="Arial"/>
                          <a:cs typeface="Arial"/>
                          <a:sym typeface="Arial"/>
                        </a:rPr>
                        <a:t>P</a:t>
                      </a:r>
                      <a:r>
                        <a:rPr lang="en-US" sz="100" b="0" i="0" u="none" strike="noStrike" cap="none" baseline="0" dirty="0" smtClean="0">
                          <a:solidFill>
                            <a:schemeClr val="dk1"/>
                          </a:solidFill>
                          <a:latin typeface="+mn-lt"/>
                          <a:ea typeface="Arial"/>
                          <a:cs typeface="Arial"/>
                          <a:sym typeface="Arial"/>
                        </a:rPr>
                        <a:t> </a:t>
                      </a:r>
                      <a:r>
                        <a:rPr lang="en-US" sz="1600" b="0" i="0" u="none" strike="noStrike" cap="none" baseline="0" dirty="0" smtClean="0">
                          <a:solidFill>
                            <a:schemeClr val="dk1"/>
                          </a:solidFill>
                          <a:latin typeface="+mn-lt"/>
                          <a:ea typeface="Arial"/>
                          <a:cs typeface="Arial"/>
                          <a:sym typeface="Arial"/>
                        </a:rPr>
                        <a:t>S devices can provide step-by-step directions and help you locate nearby businesses (restaurants, gas stations, etc.) and points of interest. G</a:t>
                      </a:r>
                      <a:r>
                        <a:rPr lang="en-US" sz="100" b="0" i="0" u="none" strike="noStrike" cap="none" baseline="0" dirty="0" smtClean="0">
                          <a:solidFill>
                            <a:schemeClr val="dk1"/>
                          </a:solidFill>
                          <a:latin typeface="+mn-lt"/>
                          <a:ea typeface="Arial"/>
                          <a:cs typeface="Arial"/>
                          <a:sym typeface="Arial"/>
                        </a:rPr>
                        <a:t> </a:t>
                      </a:r>
                      <a:r>
                        <a:rPr lang="en-US" sz="1600" b="0" i="0" u="none" strike="noStrike" cap="none" baseline="0" dirty="0" smtClean="0">
                          <a:solidFill>
                            <a:schemeClr val="dk1"/>
                          </a:solidFill>
                          <a:latin typeface="+mn-lt"/>
                          <a:ea typeface="Arial"/>
                          <a:cs typeface="Arial"/>
                          <a:sym typeface="Arial"/>
                        </a:rPr>
                        <a:t>P</a:t>
                      </a:r>
                      <a:r>
                        <a:rPr lang="en-US" sz="100" b="0" i="0" u="none" strike="noStrike" cap="none" baseline="0" dirty="0" smtClean="0">
                          <a:solidFill>
                            <a:schemeClr val="dk1"/>
                          </a:solidFill>
                          <a:latin typeface="+mn-lt"/>
                          <a:ea typeface="Arial"/>
                          <a:cs typeface="Arial"/>
                          <a:sym typeface="Arial"/>
                        </a:rPr>
                        <a:t> </a:t>
                      </a:r>
                      <a:r>
                        <a:rPr lang="en-US" sz="1600" b="0" i="0" u="none" strike="noStrike" cap="none" baseline="0" dirty="0" smtClean="0">
                          <a:solidFill>
                            <a:schemeClr val="dk1"/>
                          </a:solidFill>
                          <a:latin typeface="+mn-lt"/>
                          <a:ea typeface="Arial"/>
                          <a:cs typeface="Arial"/>
                          <a:sym typeface="Arial"/>
                        </a:rPr>
                        <a:t>S is used in numerous location-based Internet services such as check-in apps to help you find your friends (e.g., Foursquare and Facebook), exercise apps such as RunKeeper that track the time, distance and average speed of your outdoor jog, dating apps that help you find a match nearby and apps that dynamically update changing traffic conditions.</a:t>
                      </a:r>
                      <a:endParaRPr lang="en-US" sz="1600" dirty="0">
                        <a:solidFill>
                          <a:schemeClr val="tx1"/>
                        </a:solidFill>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62103376"/>
                  </a:ext>
                </a:extLst>
              </a:tr>
            </a:tbl>
          </a:graphicData>
        </a:graphic>
      </p:graphicFrame>
    </p:spTree>
    <p:extLst>
      <p:ext uri="{BB962C8B-B14F-4D97-AF65-F5344CB8AC3E}">
        <p14:creationId xmlns:p14="http://schemas.microsoft.com/office/powerpoint/2010/main" val="764013608"/>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solidFill>
                  <a:schemeClr val="tx2"/>
                </a:solidFill>
                <a:latin typeface="Times New Roman" panose="02020603050405020304" pitchFamily="18" charset="0"/>
                <a:cs typeface="Times New Roman" panose="02020603050405020304" pitchFamily="18" charset="0"/>
              </a:rPr>
              <a:t>1.10.1 Compiling and Running an Application in Visual Studio 2015 for Windows </a:t>
            </a:r>
            <a:r>
              <a:rPr lang="en-US" sz="2000" b="0" dirty="0" smtClean="0">
                <a:solidFill>
                  <a:schemeClr val="tx2"/>
                </a:solidFill>
                <a:latin typeface="Times New Roman" panose="02020603050405020304" pitchFamily="18" charset="0"/>
                <a:cs typeface="Times New Roman" panose="02020603050405020304" pitchFamily="18" charset="0"/>
              </a:rPr>
              <a:t>(11 </a:t>
            </a:r>
            <a:r>
              <a:rPr lang="en-US" sz="2000" b="0" dirty="0">
                <a:solidFill>
                  <a:schemeClr val="tx2"/>
                </a:solidFill>
                <a:latin typeface="Times New Roman" panose="02020603050405020304" pitchFamily="18" charset="0"/>
                <a:cs typeface="Times New Roman" panose="02020603050405020304" pitchFamily="18" charset="0"/>
              </a:rPr>
              <a:t>of 13)</a:t>
            </a:r>
            <a:endParaRPr lang="en-US" sz="2000" dirty="0"/>
          </a:p>
        </p:txBody>
      </p:sp>
      <p:sp>
        <p:nvSpPr>
          <p:cNvPr id="3" name="Text Placeholder 2"/>
          <p:cNvSpPr>
            <a:spLocks noGrp="1"/>
          </p:cNvSpPr>
          <p:nvPr>
            <p:ph type="body" idx="1"/>
          </p:nvPr>
        </p:nvSpPr>
        <p:spPr/>
        <p:txBody>
          <a:bodyPr/>
          <a:lstStyle/>
          <a:p>
            <a:r>
              <a:rPr lang="en-US" sz="2400" dirty="0">
                <a:latin typeface="+mn-lt"/>
              </a:rPr>
              <a:t>Step 7: Entering Another Guess</a:t>
            </a:r>
          </a:p>
          <a:p>
            <a:pPr lvl="1"/>
            <a:r>
              <a:rPr lang="en-US" sz="2400" dirty="0">
                <a:latin typeface="+mn-lt"/>
              </a:rPr>
              <a:t>At the next prompt, enter 250 </a:t>
            </a:r>
            <a:r>
              <a:rPr lang="en-US" sz="2400" dirty="0" smtClean="0">
                <a:latin typeface="+mn-lt"/>
              </a:rPr>
              <a:t>(Figure </a:t>
            </a:r>
            <a:r>
              <a:rPr lang="en-US" sz="2400" dirty="0">
                <a:latin typeface="+mn-lt"/>
              </a:rPr>
              <a:t>1.18</a:t>
            </a:r>
            <a:r>
              <a:rPr lang="en-US" sz="2400" dirty="0" smtClean="0">
                <a:latin typeface="+mn-lt"/>
              </a:rPr>
              <a:t>).</a:t>
            </a:r>
            <a:endParaRPr lang="en-US" sz="2400" dirty="0">
              <a:latin typeface="+mn-lt"/>
            </a:endParaRPr>
          </a:p>
          <a:p>
            <a:pPr lvl="1"/>
            <a:r>
              <a:rPr lang="en-US" sz="2400" dirty="0">
                <a:latin typeface="+mn-lt"/>
              </a:rPr>
              <a:t>The application displays </a:t>
            </a:r>
            <a:r>
              <a:rPr lang="en-US" sz="2400" dirty="0" smtClean="0">
                <a:latin typeface="+mn-lt"/>
              </a:rPr>
              <a:t>“Too </a:t>
            </a:r>
            <a:r>
              <a:rPr lang="en-US" sz="2400" dirty="0">
                <a:latin typeface="+mn-lt"/>
              </a:rPr>
              <a:t>high. Try again</a:t>
            </a:r>
            <a:r>
              <a:rPr lang="en-US" sz="2400" dirty="0" smtClean="0">
                <a:latin typeface="+mn-lt"/>
              </a:rPr>
              <a:t>.”, </a:t>
            </a:r>
            <a:r>
              <a:rPr lang="en-US" sz="2400" dirty="0">
                <a:latin typeface="+mn-lt"/>
              </a:rPr>
              <a:t>because the value you entered once again is greater than the correct guess</a:t>
            </a:r>
            <a:r>
              <a:rPr lang="en-US" sz="2400" dirty="0" smtClean="0">
                <a:latin typeface="+mn-lt"/>
              </a:rPr>
              <a:t>.</a:t>
            </a:r>
            <a:endParaRPr lang="en-US" sz="2400" dirty="0">
              <a:latin typeface="+mn-lt"/>
            </a:endParaRPr>
          </a:p>
        </p:txBody>
      </p:sp>
    </p:spTree>
    <p:extLst>
      <p:ext uri="{BB962C8B-B14F-4D97-AF65-F5344CB8AC3E}">
        <p14:creationId xmlns:p14="http://schemas.microsoft.com/office/powerpoint/2010/main" val="1308965185"/>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47650"/>
            <a:ext cx="8229600" cy="1066799"/>
          </a:xfrm>
        </p:spPr>
        <p:txBody>
          <a:bodyPr anchor="b"/>
          <a:lstStyle/>
          <a:p>
            <a:r>
              <a:rPr lang="en-US" dirty="0"/>
              <a:t>Figure 1.18 Entering a Second Guess and Receiving Feedback</a:t>
            </a:r>
          </a:p>
        </p:txBody>
      </p:sp>
      <p:pic>
        <p:nvPicPr>
          <p:cNvPr id="4" name="Picture 3" descr="A screen shot of dialogue box titled, C colon backward slash Windows backward slash system 32 backward slash c m d period e x e. It has the following text. I have a number between 1 and 1000. Can you guess my number question mark. Please type your first guess. Question mark 500. Too high. Try again. Question mark 250. Too high. Try again. Question mark."/>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4529" y="2107641"/>
            <a:ext cx="7954942" cy="2352435"/>
          </a:xfrm>
          <a:prstGeom prst="rect">
            <a:avLst/>
          </a:prstGeom>
        </p:spPr>
      </p:pic>
    </p:spTree>
    <p:extLst>
      <p:ext uri="{BB962C8B-B14F-4D97-AF65-F5344CB8AC3E}">
        <p14:creationId xmlns:p14="http://schemas.microsoft.com/office/powerpoint/2010/main" val="3544712172"/>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solidFill>
                  <a:schemeClr val="tx2"/>
                </a:solidFill>
                <a:latin typeface="Times New Roman" panose="02020603050405020304" pitchFamily="18" charset="0"/>
                <a:cs typeface="Times New Roman" panose="02020603050405020304" pitchFamily="18" charset="0"/>
              </a:rPr>
              <a:t>1.10.1 Compiling and Running an Application in Visual Studio 2015 for Windows </a:t>
            </a:r>
            <a:r>
              <a:rPr lang="en-US" sz="2000" b="0" dirty="0">
                <a:solidFill>
                  <a:schemeClr val="tx2"/>
                </a:solidFill>
                <a:latin typeface="Times New Roman" panose="02020603050405020304" pitchFamily="18" charset="0"/>
                <a:cs typeface="Times New Roman" panose="02020603050405020304" pitchFamily="18" charset="0"/>
              </a:rPr>
              <a:t>(</a:t>
            </a:r>
            <a:r>
              <a:rPr lang="en-US" sz="2000" b="0" dirty="0" smtClean="0">
                <a:solidFill>
                  <a:schemeClr val="tx2"/>
                </a:solidFill>
                <a:latin typeface="Times New Roman" panose="02020603050405020304" pitchFamily="18" charset="0"/>
                <a:cs typeface="Times New Roman" panose="02020603050405020304" pitchFamily="18" charset="0"/>
              </a:rPr>
              <a:t>12 </a:t>
            </a:r>
            <a:r>
              <a:rPr lang="en-US" sz="2000" b="0" dirty="0">
                <a:solidFill>
                  <a:schemeClr val="tx2"/>
                </a:solidFill>
                <a:latin typeface="Times New Roman" panose="02020603050405020304" pitchFamily="18" charset="0"/>
                <a:cs typeface="Times New Roman" panose="02020603050405020304" pitchFamily="18" charset="0"/>
              </a:rPr>
              <a:t>of 13)</a:t>
            </a:r>
            <a:endParaRPr lang="en-US" sz="2000" dirty="0"/>
          </a:p>
        </p:txBody>
      </p:sp>
      <p:sp>
        <p:nvSpPr>
          <p:cNvPr id="3" name="Text Placeholder 2"/>
          <p:cNvSpPr>
            <a:spLocks noGrp="1"/>
          </p:cNvSpPr>
          <p:nvPr>
            <p:ph type="body" idx="1"/>
          </p:nvPr>
        </p:nvSpPr>
        <p:spPr/>
        <p:txBody>
          <a:bodyPr/>
          <a:lstStyle/>
          <a:p>
            <a:r>
              <a:rPr lang="en-US" sz="2400" dirty="0">
                <a:latin typeface="+mn-lt"/>
              </a:rPr>
              <a:t>Step 8: Entering Additional Guesses</a:t>
            </a:r>
          </a:p>
          <a:p>
            <a:pPr lvl="1"/>
            <a:r>
              <a:rPr lang="en-US" sz="2400" dirty="0">
                <a:latin typeface="+mn-lt"/>
              </a:rPr>
              <a:t>Continue to play the game </a:t>
            </a:r>
            <a:r>
              <a:rPr lang="en-US" sz="2400" dirty="0" smtClean="0">
                <a:latin typeface="+mn-lt"/>
              </a:rPr>
              <a:t>(Figure </a:t>
            </a:r>
            <a:r>
              <a:rPr lang="en-US" sz="2400" dirty="0">
                <a:latin typeface="+mn-lt"/>
              </a:rPr>
              <a:t>1.19) by entering values until you guess the correct number</a:t>
            </a:r>
            <a:r>
              <a:rPr lang="en-US" sz="2400" dirty="0" smtClean="0">
                <a:latin typeface="+mn-lt"/>
              </a:rPr>
              <a:t>.</a:t>
            </a:r>
            <a:endParaRPr lang="en-US" sz="2400" dirty="0">
              <a:latin typeface="+mn-lt"/>
            </a:endParaRPr>
          </a:p>
          <a:p>
            <a:pPr lvl="1"/>
            <a:r>
              <a:rPr lang="en-US" sz="2400" dirty="0">
                <a:latin typeface="+mn-lt"/>
              </a:rPr>
              <a:t>When you guess correctly, the application displays </a:t>
            </a:r>
            <a:r>
              <a:rPr lang="en-US" sz="2400" dirty="0" smtClean="0">
                <a:latin typeface="+mn-lt"/>
              </a:rPr>
              <a:t>“Excellent</a:t>
            </a:r>
            <a:r>
              <a:rPr lang="en-US" sz="2400" dirty="0">
                <a:latin typeface="+mn-lt"/>
              </a:rPr>
              <a:t>! You guessed the number</a:t>
            </a:r>
            <a:r>
              <a:rPr lang="en-US" sz="2400" dirty="0" smtClean="0">
                <a:latin typeface="+mn-lt"/>
              </a:rPr>
              <a:t>.”</a:t>
            </a:r>
            <a:endParaRPr lang="en-US" sz="2400" dirty="0">
              <a:latin typeface="+mn-lt"/>
            </a:endParaRPr>
          </a:p>
        </p:txBody>
      </p:sp>
    </p:spTree>
    <p:extLst>
      <p:ext uri="{BB962C8B-B14F-4D97-AF65-F5344CB8AC3E}">
        <p14:creationId xmlns:p14="http://schemas.microsoft.com/office/powerpoint/2010/main" val="3581739895"/>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47650"/>
            <a:ext cx="8229600" cy="1066799"/>
          </a:xfrm>
        </p:spPr>
        <p:txBody>
          <a:bodyPr anchor="b"/>
          <a:lstStyle/>
          <a:p>
            <a:r>
              <a:rPr lang="en-US" dirty="0"/>
              <a:t>Figure 1.19 | Entering Additional Guesses and Guessing the Correct Number</a:t>
            </a:r>
          </a:p>
        </p:txBody>
      </p:sp>
      <p:pic>
        <p:nvPicPr>
          <p:cNvPr id="4" name="Picture 3" descr="A screen shot of dialogue box titled, C colon backward slash Windows backward slash system 32 backward slash c m d period e x e. It has the following text. Too high. Try again. Question mark 125 Too high. Try again. Question mark 63 Too high. Try again. &#10;Question mark 31 Too low. Try again. Question mark 47 Too high. Try again. Question mark 39 Too low. Try again. Question mark 43 Too high. Try again. Question mark 41 Too low. Try again. Question mark 42 Excellent exclamation point You guessed the number exclamation point Would you like to play again yes or no question mark."/>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3910" y="1562084"/>
            <a:ext cx="7876180" cy="4488575"/>
          </a:xfrm>
          <a:prstGeom prst="rect">
            <a:avLst/>
          </a:prstGeom>
        </p:spPr>
      </p:pic>
    </p:spTree>
    <p:extLst>
      <p:ext uri="{BB962C8B-B14F-4D97-AF65-F5344CB8AC3E}">
        <p14:creationId xmlns:p14="http://schemas.microsoft.com/office/powerpoint/2010/main" val="3130707446"/>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solidFill>
                  <a:schemeClr val="tx2"/>
                </a:solidFill>
                <a:latin typeface="Times New Roman" panose="02020603050405020304" pitchFamily="18" charset="0"/>
                <a:cs typeface="Times New Roman" panose="02020603050405020304" pitchFamily="18" charset="0"/>
              </a:rPr>
              <a:t>1.10.1 Compiling and Running an Application in Visual Studio 2015 for Windows </a:t>
            </a:r>
            <a:r>
              <a:rPr lang="en-US" sz="2000" b="0" dirty="0">
                <a:solidFill>
                  <a:schemeClr val="tx2"/>
                </a:solidFill>
                <a:latin typeface="Times New Roman" panose="02020603050405020304" pitchFamily="18" charset="0"/>
                <a:cs typeface="Times New Roman" panose="02020603050405020304" pitchFamily="18" charset="0"/>
              </a:rPr>
              <a:t>(</a:t>
            </a:r>
            <a:r>
              <a:rPr lang="en-US" sz="2000" b="0" dirty="0" smtClean="0">
                <a:solidFill>
                  <a:schemeClr val="tx2"/>
                </a:solidFill>
                <a:latin typeface="Times New Roman" panose="02020603050405020304" pitchFamily="18" charset="0"/>
                <a:cs typeface="Times New Roman" panose="02020603050405020304" pitchFamily="18" charset="0"/>
              </a:rPr>
              <a:t>13 </a:t>
            </a:r>
            <a:r>
              <a:rPr lang="en-US" sz="2000" b="0" dirty="0">
                <a:solidFill>
                  <a:schemeClr val="tx2"/>
                </a:solidFill>
                <a:latin typeface="Times New Roman" panose="02020603050405020304" pitchFamily="18" charset="0"/>
                <a:cs typeface="Times New Roman" panose="02020603050405020304" pitchFamily="18" charset="0"/>
              </a:rPr>
              <a:t>of 13)</a:t>
            </a:r>
            <a:endParaRPr lang="en-US" sz="2000" dirty="0"/>
          </a:p>
        </p:txBody>
      </p:sp>
      <p:sp>
        <p:nvSpPr>
          <p:cNvPr id="3" name="Text Placeholder 2"/>
          <p:cNvSpPr>
            <a:spLocks noGrp="1"/>
          </p:cNvSpPr>
          <p:nvPr>
            <p:ph type="body" idx="1"/>
          </p:nvPr>
        </p:nvSpPr>
        <p:spPr/>
        <p:txBody>
          <a:bodyPr/>
          <a:lstStyle/>
          <a:p>
            <a:r>
              <a:rPr lang="en-US" sz="2200" dirty="0">
                <a:latin typeface="+mn-lt"/>
              </a:rPr>
              <a:t>Step 9: Playing the Game Again or Exiting the Application</a:t>
            </a:r>
          </a:p>
          <a:p>
            <a:pPr lvl="1"/>
            <a:r>
              <a:rPr lang="en-US" sz="2200" dirty="0">
                <a:latin typeface="+mn-lt"/>
              </a:rPr>
              <a:t>After you guess the correct number, the application asks if you’d like to play another game</a:t>
            </a:r>
            <a:r>
              <a:rPr lang="en-US" sz="2200" dirty="0" smtClean="0">
                <a:latin typeface="+mn-lt"/>
              </a:rPr>
              <a:t>.</a:t>
            </a:r>
            <a:endParaRPr lang="en-US" sz="2200" dirty="0">
              <a:latin typeface="+mn-lt"/>
            </a:endParaRPr>
          </a:p>
          <a:p>
            <a:pPr lvl="1"/>
            <a:r>
              <a:rPr lang="en-US" sz="2200" dirty="0">
                <a:latin typeface="+mn-lt"/>
              </a:rPr>
              <a:t>At the </a:t>
            </a:r>
            <a:r>
              <a:rPr lang="en-US" sz="2200" dirty="0" smtClean="0">
                <a:latin typeface="+mn-lt"/>
              </a:rPr>
              <a:t>“Would </a:t>
            </a:r>
            <a:r>
              <a:rPr lang="en-US" sz="2200" dirty="0">
                <a:latin typeface="+mn-lt"/>
              </a:rPr>
              <a:t>you like to play again (y or n</a:t>
            </a:r>
            <a:r>
              <a:rPr lang="en-US" sz="2200" dirty="0" smtClean="0">
                <a:latin typeface="+mn-lt"/>
              </a:rPr>
              <a:t>)?” </a:t>
            </a:r>
            <a:r>
              <a:rPr lang="en-US" sz="2200" dirty="0">
                <a:latin typeface="+mn-lt"/>
              </a:rPr>
              <a:t>prompt, entering the one character y causes the application to choose a new number and displays the message </a:t>
            </a:r>
            <a:r>
              <a:rPr lang="en-US" sz="2200" dirty="0" smtClean="0">
                <a:latin typeface="+mn-lt"/>
              </a:rPr>
              <a:t>“Please </a:t>
            </a:r>
            <a:r>
              <a:rPr lang="en-US" sz="2200" dirty="0">
                <a:latin typeface="+mn-lt"/>
              </a:rPr>
              <a:t>type your first guess</a:t>
            </a:r>
            <a:r>
              <a:rPr lang="en-US" sz="2200" dirty="0" smtClean="0">
                <a:latin typeface="+mn-lt"/>
              </a:rPr>
              <a:t>.” </a:t>
            </a:r>
            <a:r>
              <a:rPr lang="en-US" sz="2200" dirty="0">
                <a:latin typeface="+mn-lt"/>
              </a:rPr>
              <a:t>followed by a question-mark prompt so you can make your first guess in the new game</a:t>
            </a:r>
            <a:r>
              <a:rPr lang="en-US" sz="2200" dirty="0" smtClean="0">
                <a:latin typeface="+mn-lt"/>
              </a:rPr>
              <a:t>.</a:t>
            </a:r>
            <a:endParaRPr lang="en-US" sz="2200" dirty="0">
              <a:latin typeface="+mn-lt"/>
            </a:endParaRPr>
          </a:p>
          <a:p>
            <a:pPr lvl="1"/>
            <a:r>
              <a:rPr lang="en-US" sz="2200" dirty="0">
                <a:latin typeface="+mn-lt"/>
              </a:rPr>
              <a:t>Entering the character n terminates the application</a:t>
            </a:r>
            <a:r>
              <a:rPr lang="en-US" sz="2200" dirty="0" smtClean="0">
                <a:latin typeface="+mn-lt"/>
              </a:rPr>
              <a:t>.</a:t>
            </a:r>
            <a:endParaRPr lang="en-US" sz="2200" dirty="0">
              <a:latin typeface="+mn-lt"/>
            </a:endParaRPr>
          </a:p>
          <a:p>
            <a:pPr lvl="1"/>
            <a:r>
              <a:rPr lang="en-US" sz="2200" dirty="0">
                <a:latin typeface="+mn-lt"/>
              </a:rPr>
              <a:t>Each time you execute this application from the beginning (Step 5), it will choose the same numbers for you to guess</a:t>
            </a:r>
            <a:r>
              <a:rPr lang="en-US" sz="2200" dirty="0" smtClean="0">
                <a:latin typeface="+mn-lt"/>
              </a:rPr>
              <a:t>.</a:t>
            </a:r>
            <a:endParaRPr lang="en-US" sz="2200" dirty="0">
              <a:latin typeface="+mn-lt"/>
            </a:endParaRPr>
          </a:p>
        </p:txBody>
      </p:sp>
    </p:spTree>
    <p:extLst>
      <p:ext uri="{BB962C8B-B14F-4D97-AF65-F5344CB8AC3E}">
        <p14:creationId xmlns:p14="http://schemas.microsoft.com/office/powerpoint/2010/main" val="1721530266"/>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2"/>
                </a:solidFill>
                <a:latin typeface="Times New Roman" panose="02020603050405020304" pitchFamily="18" charset="0"/>
                <a:cs typeface="Times New Roman" panose="02020603050405020304" pitchFamily="18" charset="0"/>
              </a:rPr>
              <a:t>1.10.2 Compiling and Running Using </a:t>
            </a:r>
            <a:r>
              <a:rPr lang="en-US" dirty="0" smtClean="0">
                <a:solidFill>
                  <a:schemeClr val="tx2"/>
                </a:solidFill>
                <a:latin typeface="Times New Roman" panose="02020603050405020304" pitchFamily="18" charset="0"/>
                <a:cs typeface="Times New Roman" panose="02020603050405020304" pitchFamily="18" charset="0"/>
              </a:rPr>
              <a:t>G</a:t>
            </a:r>
            <a:r>
              <a:rPr lang="en-US" sz="100" dirty="0" smtClean="0">
                <a:solidFill>
                  <a:schemeClr val="tx2"/>
                </a:solidFill>
                <a:latin typeface="Times New Roman" panose="02020603050405020304" pitchFamily="18" charset="0"/>
                <a:cs typeface="Times New Roman" panose="02020603050405020304" pitchFamily="18" charset="0"/>
              </a:rPr>
              <a:t> </a:t>
            </a:r>
            <a:r>
              <a:rPr lang="en-US" dirty="0" smtClean="0">
                <a:solidFill>
                  <a:schemeClr val="tx2"/>
                </a:solidFill>
                <a:latin typeface="Times New Roman" panose="02020603050405020304" pitchFamily="18" charset="0"/>
                <a:cs typeface="Times New Roman" panose="02020603050405020304" pitchFamily="18" charset="0"/>
              </a:rPr>
              <a:t>N</a:t>
            </a:r>
            <a:r>
              <a:rPr lang="en-US" sz="100" dirty="0" smtClean="0">
                <a:solidFill>
                  <a:schemeClr val="tx2"/>
                </a:solidFill>
                <a:latin typeface="Times New Roman" panose="02020603050405020304" pitchFamily="18" charset="0"/>
                <a:cs typeface="Times New Roman" panose="02020603050405020304" pitchFamily="18" charset="0"/>
              </a:rPr>
              <a:t> </a:t>
            </a:r>
            <a:r>
              <a:rPr lang="en-US" dirty="0" smtClean="0">
                <a:solidFill>
                  <a:schemeClr val="tx2"/>
                </a:solidFill>
                <a:latin typeface="Times New Roman" panose="02020603050405020304" pitchFamily="18" charset="0"/>
                <a:cs typeface="Times New Roman" panose="02020603050405020304" pitchFamily="18" charset="0"/>
              </a:rPr>
              <a:t>U </a:t>
            </a:r>
            <a:r>
              <a:rPr lang="en-US" dirty="0">
                <a:solidFill>
                  <a:schemeClr val="tx2"/>
                </a:solidFill>
                <a:latin typeface="Times New Roman" panose="02020603050405020304" pitchFamily="18" charset="0"/>
                <a:cs typeface="Times New Roman" panose="02020603050405020304" pitchFamily="18" charset="0"/>
              </a:rPr>
              <a:t>C++ on </a:t>
            </a:r>
            <a:r>
              <a:rPr lang="en-US" dirty="0" smtClean="0">
                <a:solidFill>
                  <a:schemeClr val="tx2"/>
                </a:solidFill>
                <a:latin typeface="Times New Roman" panose="02020603050405020304" pitchFamily="18" charset="0"/>
                <a:cs typeface="Times New Roman" panose="02020603050405020304" pitchFamily="18" charset="0"/>
              </a:rPr>
              <a:t>Linux </a:t>
            </a:r>
            <a:r>
              <a:rPr lang="en-US" sz="2000" b="0" dirty="0" smtClean="0">
                <a:solidFill>
                  <a:schemeClr val="tx2"/>
                </a:solidFill>
                <a:latin typeface="Times New Roman" panose="02020603050405020304" pitchFamily="18" charset="0"/>
                <a:cs typeface="Times New Roman" panose="02020603050405020304" pitchFamily="18" charset="0"/>
              </a:rPr>
              <a:t>(1 of 8)</a:t>
            </a:r>
            <a:endParaRPr lang="en-US" sz="2000" b="0" dirty="0">
              <a:solidFill>
                <a:schemeClr val="tx2"/>
              </a:solidFill>
              <a:latin typeface="Times New Roman" panose="02020603050405020304" pitchFamily="18" charset="0"/>
              <a:cs typeface="Times New Roman" panose="02020603050405020304" pitchFamily="18" charset="0"/>
            </a:endParaRPr>
          </a:p>
        </p:txBody>
      </p:sp>
      <p:sp>
        <p:nvSpPr>
          <p:cNvPr id="3" name="Text Placeholder 2"/>
          <p:cNvSpPr>
            <a:spLocks noGrp="1"/>
          </p:cNvSpPr>
          <p:nvPr>
            <p:ph type="body" idx="1"/>
          </p:nvPr>
        </p:nvSpPr>
        <p:spPr/>
        <p:txBody>
          <a:bodyPr/>
          <a:lstStyle/>
          <a:p>
            <a:r>
              <a:rPr lang="en-US" sz="2400" dirty="0">
                <a:latin typeface="+mn-lt"/>
              </a:rPr>
              <a:t>For this test drive, we assume that you read the Before You Begin section and that you placed the downloaded examples in your home directory on your Linux system</a:t>
            </a:r>
            <a:r>
              <a:rPr lang="en-US" sz="2400" dirty="0" smtClean="0">
                <a:latin typeface="+mn-lt"/>
              </a:rPr>
              <a:t>.</a:t>
            </a:r>
            <a:endParaRPr lang="en-US" sz="2400" dirty="0">
              <a:latin typeface="+mn-lt"/>
            </a:endParaRPr>
          </a:p>
          <a:p>
            <a:r>
              <a:rPr lang="en-US" sz="2400" dirty="0">
                <a:latin typeface="+mn-lt"/>
              </a:rPr>
              <a:t>The prompt in the shell on our system uses the tilde (~) character to represent the home directory, and each prompt ends with the dollar sign ($) character. The prompt will vary among Linux systems</a:t>
            </a:r>
            <a:r>
              <a:rPr lang="en-US" sz="2400" dirty="0" smtClean="0">
                <a:latin typeface="+mn-lt"/>
              </a:rPr>
              <a:t>.</a:t>
            </a:r>
            <a:endParaRPr lang="en-US" sz="2400" dirty="0">
              <a:latin typeface="+mn-lt"/>
            </a:endParaRPr>
          </a:p>
        </p:txBody>
      </p:sp>
    </p:spTree>
    <p:extLst>
      <p:ext uri="{BB962C8B-B14F-4D97-AF65-F5344CB8AC3E}">
        <p14:creationId xmlns:p14="http://schemas.microsoft.com/office/powerpoint/2010/main" val="2627504720"/>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2"/>
                </a:solidFill>
                <a:latin typeface="Times New Roman" panose="02020603050405020304" pitchFamily="18" charset="0"/>
                <a:cs typeface="Times New Roman" panose="02020603050405020304" pitchFamily="18" charset="0"/>
              </a:rPr>
              <a:t>1.10.2 Compiling and Running Using G</a:t>
            </a:r>
            <a:r>
              <a:rPr lang="en-US" sz="100" dirty="0">
                <a:solidFill>
                  <a:schemeClr val="tx2"/>
                </a:solidFill>
                <a:latin typeface="Times New Roman" panose="02020603050405020304" pitchFamily="18" charset="0"/>
                <a:cs typeface="Times New Roman" panose="02020603050405020304" pitchFamily="18" charset="0"/>
              </a:rPr>
              <a:t> </a:t>
            </a:r>
            <a:r>
              <a:rPr lang="en-US" dirty="0">
                <a:solidFill>
                  <a:schemeClr val="tx2"/>
                </a:solidFill>
                <a:latin typeface="Times New Roman" panose="02020603050405020304" pitchFamily="18" charset="0"/>
                <a:cs typeface="Times New Roman" panose="02020603050405020304" pitchFamily="18" charset="0"/>
              </a:rPr>
              <a:t>N</a:t>
            </a:r>
            <a:r>
              <a:rPr lang="en-US" sz="100" dirty="0">
                <a:solidFill>
                  <a:schemeClr val="tx2"/>
                </a:solidFill>
                <a:latin typeface="Times New Roman" panose="02020603050405020304" pitchFamily="18" charset="0"/>
                <a:cs typeface="Times New Roman" panose="02020603050405020304" pitchFamily="18" charset="0"/>
              </a:rPr>
              <a:t> </a:t>
            </a:r>
            <a:r>
              <a:rPr lang="en-US" dirty="0">
                <a:solidFill>
                  <a:schemeClr val="tx2"/>
                </a:solidFill>
                <a:latin typeface="Times New Roman" panose="02020603050405020304" pitchFamily="18" charset="0"/>
                <a:cs typeface="Times New Roman" panose="02020603050405020304" pitchFamily="18" charset="0"/>
              </a:rPr>
              <a:t>U C++ on Linux </a:t>
            </a:r>
            <a:r>
              <a:rPr lang="en-US" sz="2000" b="0" dirty="0" smtClean="0">
                <a:solidFill>
                  <a:schemeClr val="tx2"/>
                </a:solidFill>
                <a:latin typeface="Times New Roman" panose="02020603050405020304" pitchFamily="18" charset="0"/>
                <a:cs typeface="Times New Roman" panose="02020603050405020304" pitchFamily="18" charset="0"/>
              </a:rPr>
              <a:t>(2 </a:t>
            </a:r>
            <a:r>
              <a:rPr lang="en-US" sz="2000" b="0" dirty="0">
                <a:solidFill>
                  <a:schemeClr val="tx2"/>
                </a:solidFill>
                <a:latin typeface="Times New Roman" panose="02020603050405020304" pitchFamily="18" charset="0"/>
                <a:cs typeface="Times New Roman" panose="02020603050405020304" pitchFamily="18" charset="0"/>
              </a:rPr>
              <a:t>of 8)</a:t>
            </a:r>
            <a:endParaRPr lang="en-US" dirty="0"/>
          </a:p>
        </p:txBody>
      </p:sp>
      <p:sp>
        <p:nvSpPr>
          <p:cNvPr id="3" name="Text Placeholder 2"/>
          <p:cNvSpPr>
            <a:spLocks noGrp="1"/>
          </p:cNvSpPr>
          <p:nvPr>
            <p:ph type="body" idx="1"/>
          </p:nvPr>
        </p:nvSpPr>
        <p:spPr/>
        <p:txBody>
          <a:bodyPr/>
          <a:lstStyle/>
          <a:p>
            <a:r>
              <a:rPr lang="en-US" sz="2400" dirty="0">
                <a:latin typeface="+mn-lt"/>
              </a:rPr>
              <a:t>Step 1: Locating the Completed Application</a:t>
            </a:r>
          </a:p>
          <a:p>
            <a:pPr lvl="1"/>
            <a:r>
              <a:rPr lang="en-US" sz="2400" dirty="0">
                <a:latin typeface="+mn-lt"/>
              </a:rPr>
              <a:t>From a Linux shell, use the command cd to change to the completed application directory </a:t>
            </a:r>
            <a:r>
              <a:rPr lang="en-US" sz="2400" dirty="0" smtClean="0">
                <a:latin typeface="+mn-lt"/>
              </a:rPr>
              <a:t>(Figure </a:t>
            </a:r>
            <a:r>
              <a:rPr lang="en-US" sz="2400" dirty="0">
                <a:latin typeface="+mn-lt"/>
              </a:rPr>
              <a:t>1.20) by typing </a:t>
            </a:r>
          </a:p>
          <a:p>
            <a:pPr lvl="2"/>
            <a:r>
              <a:rPr lang="en-US" sz="2400" dirty="0">
                <a:latin typeface="+mn-lt"/>
              </a:rPr>
              <a:t>cd </a:t>
            </a:r>
            <a:r>
              <a:rPr lang="en-US" sz="2400" dirty="0" smtClean="0">
                <a:latin typeface="+mn-lt"/>
              </a:rPr>
              <a:t>examples/ch</a:t>
            </a:r>
            <a:r>
              <a:rPr lang="en-US" sz="100" dirty="0" smtClean="0">
                <a:solidFill>
                  <a:schemeClr val="bg1"/>
                </a:solidFill>
                <a:latin typeface="+mn-lt"/>
              </a:rPr>
              <a:t>apter</a:t>
            </a:r>
            <a:r>
              <a:rPr lang="en-US" sz="2400" dirty="0" smtClean="0">
                <a:latin typeface="+mn-lt"/>
              </a:rPr>
              <a:t>01</a:t>
            </a:r>
            <a:endParaRPr lang="en-US" sz="2400" dirty="0">
              <a:latin typeface="+mn-lt"/>
            </a:endParaRPr>
          </a:p>
          <a:p>
            <a:pPr lvl="1"/>
            <a:r>
              <a:rPr lang="en-US" sz="2400" dirty="0">
                <a:latin typeface="+mn-lt"/>
              </a:rPr>
              <a:t>then pressing </a:t>
            </a:r>
            <a:r>
              <a:rPr lang="en-US" sz="2400" b="1" dirty="0" smtClean="0">
                <a:latin typeface="+mn-lt"/>
              </a:rPr>
              <a:t>Enter</a:t>
            </a:r>
            <a:r>
              <a:rPr lang="en-US" sz="2400" dirty="0" smtClean="0">
                <a:latin typeface="+mn-lt"/>
              </a:rPr>
              <a:t>.</a:t>
            </a:r>
            <a:endParaRPr lang="en-US" sz="2400" dirty="0">
              <a:latin typeface="+mn-lt"/>
            </a:endParaRPr>
          </a:p>
        </p:txBody>
      </p:sp>
    </p:spTree>
    <p:extLst>
      <p:ext uri="{BB962C8B-B14F-4D97-AF65-F5344CB8AC3E}">
        <p14:creationId xmlns:p14="http://schemas.microsoft.com/office/powerpoint/2010/main" val="719674724"/>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Figure 1.20 Changing to the </a:t>
            </a:r>
            <a:r>
              <a:rPr lang="en-US" dirty="0" smtClean="0"/>
              <a:t>Guess</a:t>
            </a:r>
            <a:r>
              <a:rPr lang="en-US" sz="100" dirty="0" smtClean="0"/>
              <a:t> </a:t>
            </a:r>
            <a:r>
              <a:rPr lang="en-US" dirty="0" smtClean="0"/>
              <a:t>Number Application’s </a:t>
            </a:r>
            <a:r>
              <a:rPr lang="en-US" dirty="0"/>
              <a:t>Directory</a:t>
            </a:r>
          </a:p>
        </p:txBody>
      </p:sp>
      <p:pic>
        <p:nvPicPr>
          <p:cNvPr id="4" name="Picture 3" descr="A block has the following text. line 1. tilde dollar sign c d examples forward slash c h 01. Line 2. Tilde forward slash examples forward slash c h 0 1 dollar sign."/>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4755" y="2424378"/>
            <a:ext cx="8034491" cy="935189"/>
          </a:xfrm>
          <a:prstGeom prst="rect">
            <a:avLst/>
          </a:prstGeom>
        </p:spPr>
      </p:pic>
    </p:spTree>
    <p:extLst>
      <p:ext uri="{BB962C8B-B14F-4D97-AF65-F5344CB8AC3E}">
        <p14:creationId xmlns:p14="http://schemas.microsoft.com/office/powerpoint/2010/main" val="358132430"/>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2"/>
                </a:solidFill>
                <a:latin typeface="Times New Roman" panose="02020603050405020304" pitchFamily="18" charset="0"/>
                <a:cs typeface="Times New Roman" panose="02020603050405020304" pitchFamily="18" charset="0"/>
              </a:rPr>
              <a:t>1.10.2 Compiling and Running Using G</a:t>
            </a:r>
            <a:r>
              <a:rPr lang="en-US" sz="100" dirty="0">
                <a:solidFill>
                  <a:schemeClr val="tx2"/>
                </a:solidFill>
                <a:latin typeface="Times New Roman" panose="02020603050405020304" pitchFamily="18" charset="0"/>
                <a:cs typeface="Times New Roman" panose="02020603050405020304" pitchFamily="18" charset="0"/>
              </a:rPr>
              <a:t> </a:t>
            </a:r>
            <a:r>
              <a:rPr lang="en-US" dirty="0">
                <a:solidFill>
                  <a:schemeClr val="tx2"/>
                </a:solidFill>
                <a:latin typeface="Times New Roman" panose="02020603050405020304" pitchFamily="18" charset="0"/>
                <a:cs typeface="Times New Roman" panose="02020603050405020304" pitchFamily="18" charset="0"/>
              </a:rPr>
              <a:t>N</a:t>
            </a:r>
            <a:r>
              <a:rPr lang="en-US" sz="100" dirty="0">
                <a:solidFill>
                  <a:schemeClr val="tx2"/>
                </a:solidFill>
                <a:latin typeface="Times New Roman" panose="02020603050405020304" pitchFamily="18" charset="0"/>
                <a:cs typeface="Times New Roman" panose="02020603050405020304" pitchFamily="18" charset="0"/>
              </a:rPr>
              <a:t> </a:t>
            </a:r>
            <a:r>
              <a:rPr lang="en-US" dirty="0">
                <a:solidFill>
                  <a:schemeClr val="tx2"/>
                </a:solidFill>
                <a:latin typeface="Times New Roman" panose="02020603050405020304" pitchFamily="18" charset="0"/>
                <a:cs typeface="Times New Roman" panose="02020603050405020304" pitchFamily="18" charset="0"/>
              </a:rPr>
              <a:t>U C++ on Linux </a:t>
            </a:r>
            <a:r>
              <a:rPr lang="en-US" sz="2000" b="0" dirty="0" smtClean="0">
                <a:solidFill>
                  <a:schemeClr val="tx2"/>
                </a:solidFill>
                <a:latin typeface="Times New Roman" panose="02020603050405020304" pitchFamily="18" charset="0"/>
                <a:cs typeface="Times New Roman" panose="02020603050405020304" pitchFamily="18" charset="0"/>
              </a:rPr>
              <a:t>(3 </a:t>
            </a:r>
            <a:r>
              <a:rPr lang="en-US" sz="2000" b="0" dirty="0">
                <a:solidFill>
                  <a:schemeClr val="tx2"/>
                </a:solidFill>
                <a:latin typeface="Times New Roman" panose="02020603050405020304" pitchFamily="18" charset="0"/>
                <a:cs typeface="Times New Roman" panose="02020603050405020304" pitchFamily="18" charset="0"/>
              </a:rPr>
              <a:t>of 8)</a:t>
            </a:r>
            <a:endParaRPr lang="en-US" dirty="0"/>
          </a:p>
        </p:txBody>
      </p:sp>
      <p:sp>
        <p:nvSpPr>
          <p:cNvPr id="3" name="Text Placeholder 2"/>
          <p:cNvSpPr>
            <a:spLocks noGrp="1"/>
          </p:cNvSpPr>
          <p:nvPr>
            <p:ph type="body" idx="1"/>
          </p:nvPr>
        </p:nvSpPr>
        <p:spPr/>
        <p:txBody>
          <a:bodyPr/>
          <a:lstStyle/>
          <a:p>
            <a:r>
              <a:rPr lang="en-US" sz="2400" dirty="0">
                <a:latin typeface="+mn-lt"/>
              </a:rPr>
              <a:t>Step 2: Compiling the Application</a:t>
            </a:r>
          </a:p>
          <a:p>
            <a:pPr lvl="1"/>
            <a:r>
              <a:rPr lang="en-US" sz="2400" dirty="0">
                <a:latin typeface="+mn-lt"/>
              </a:rPr>
              <a:t>Before running the application, you must first compile it </a:t>
            </a:r>
            <a:r>
              <a:rPr lang="en-US" sz="2400" dirty="0" smtClean="0">
                <a:latin typeface="+mn-lt"/>
              </a:rPr>
              <a:t>(Figure </a:t>
            </a:r>
            <a:r>
              <a:rPr lang="en-US" sz="2400" dirty="0">
                <a:latin typeface="+mn-lt"/>
              </a:rPr>
              <a:t>1.21) by </a:t>
            </a:r>
            <a:r>
              <a:rPr lang="en-US" sz="2400" dirty="0" smtClean="0">
                <a:latin typeface="+mn-lt"/>
              </a:rPr>
              <a:t>typing</a:t>
            </a:r>
            <a:endParaRPr lang="en-US" sz="2400" dirty="0">
              <a:latin typeface="+mn-lt"/>
            </a:endParaRPr>
          </a:p>
          <a:p>
            <a:pPr lvl="2"/>
            <a:r>
              <a:rPr lang="en-US" sz="2400" dirty="0">
                <a:latin typeface="Consolas" panose="020B0609020204030204" pitchFamily="49" charset="0"/>
              </a:rPr>
              <a:t>g++ -std=c++14 </a:t>
            </a:r>
            <a:r>
              <a:rPr lang="en-US" sz="2400" dirty="0" smtClean="0">
                <a:latin typeface="Consolas" panose="020B0609020204030204" pitchFamily="49" charset="0"/>
              </a:rPr>
              <a:t>Guess</a:t>
            </a:r>
            <a:r>
              <a:rPr lang="en-US" sz="100" dirty="0" smtClean="0">
                <a:latin typeface="Consolas" panose="020B0609020204030204" pitchFamily="49" charset="0"/>
              </a:rPr>
              <a:t> </a:t>
            </a:r>
            <a:r>
              <a:rPr lang="en-US" sz="2400" dirty="0" smtClean="0">
                <a:latin typeface="Consolas" panose="020B0609020204030204" pitchFamily="49" charset="0"/>
              </a:rPr>
              <a:t>Number.cpp -o Guess</a:t>
            </a:r>
            <a:r>
              <a:rPr lang="en-US" sz="100" dirty="0" smtClean="0">
                <a:latin typeface="Consolas" panose="020B0609020204030204" pitchFamily="49" charset="0"/>
              </a:rPr>
              <a:t> </a:t>
            </a:r>
            <a:r>
              <a:rPr lang="en-US" sz="2400" dirty="0" smtClean="0">
                <a:latin typeface="Consolas" panose="020B0609020204030204" pitchFamily="49" charset="0"/>
              </a:rPr>
              <a:t>Number</a:t>
            </a:r>
            <a:endParaRPr lang="en-US" sz="2400" dirty="0">
              <a:latin typeface="Consolas" panose="020B0609020204030204" pitchFamily="49" charset="0"/>
            </a:endParaRPr>
          </a:p>
          <a:p>
            <a:pPr lvl="1"/>
            <a:r>
              <a:rPr lang="en-US" sz="2400" dirty="0">
                <a:latin typeface="+mn-lt"/>
              </a:rPr>
              <a:t>This command compiles the application for C++14 (the current C++ version) and produces </a:t>
            </a:r>
            <a:r>
              <a:rPr lang="en-US" sz="2400" dirty="0" smtClean="0">
                <a:latin typeface="+mn-lt"/>
              </a:rPr>
              <a:t>an executable </a:t>
            </a:r>
            <a:r>
              <a:rPr lang="en-US" sz="2400" dirty="0">
                <a:latin typeface="+mn-lt"/>
              </a:rPr>
              <a:t>file called </a:t>
            </a:r>
            <a:r>
              <a:rPr lang="en-US" sz="2400" dirty="0" smtClean="0">
                <a:latin typeface="Consolas" panose="020B0609020204030204" pitchFamily="49" charset="0"/>
              </a:rPr>
              <a:t>Guess</a:t>
            </a:r>
            <a:r>
              <a:rPr lang="en-US" sz="100" dirty="0" smtClean="0">
                <a:latin typeface="Consolas" panose="020B0609020204030204" pitchFamily="49" charset="0"/>
              </a:rPr>
              <a:t> </a:t>
            </a:r>
            <a:r>
              <a:rPr lang="en-US" sz="2400" dirty="0" smtClean="0">
                <a:latin typeface="Consolas" panose="020B0609020204030204" pitchFamily="49" charset="0"/>
              </a:rPr>
              <a:t>Number</a:t>
            </a:r>
            <a:r>
              <a:rPr lang="en-US" sz="2400" dirty="0">
                <a:latin typeface="+mn-lt"/>
              </a:rPr>
              <a:t>.</a:t>
            </a:r>
          </a:p>
        </p:txBody>
      </p:sp>
    </p:spTree>
    <p:extLst>
      <p:ext uri="{BB962C8B-B14F-4D97-AF65-F5344CB8AC3E}">
        <p14:creationId xmlns:p14="http://schemas.microsoft.com/office/powerpoint/2010/main" val="1996196180"/>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Figure 1.21 Compiling the </a:t>
            </a:r>
            <a:r>
              <a:rPr lang="en-US" dirty="0" smtClean="0"/>
              <a:t>Guess</a:t>
            </a:r>
            <a:r>
              <a:rPr lang="en-US" sz="100" dirty="0" smtClean="0"/>
              <a:t> </a:t>
            </a:r>
            <a:r>
              <a:rPr lang="en-US" dirty="0" smtClean="0"/>
              <a:t>Number </a:t>
            </a:r>
            <a:r>
              <a:rPr lang="en-US" dirty="0"/>
              <a:t>Application Using the G++ Command</a:t>
            </a:r>
          </a:p>
        </p:txBody>
      </p:sp>
      <p:pic>
        <p:nvPicPr>
          <p:cNvPr id="4" name="Picture 3" descr="A block has the following text. Line 1. tilde forward slash Examples forward slash c h 0 1 dollar sign g plus plus negative s t d equals c plus plus 14 Guess Number period c p p negative o Guess Number. Line 2. Tilde forward slash examples forward slash c h 0 1 dollar sign."/>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4582" y="2773572"/>
            <a:ext cx="8114836" cy="933484"/>
          </a:xfrm>
          <a:prstGeom prst="rect">
            <a:avLst/>
          </a:prstGeom>
        </p:spPr>
      </p:pic>
    </p:spTree>
    <p:extLst>
      <p:ext uri="{BB962C8B-B14F-4D97-AF65-F5344CB8AC3E}">
        <p14:creationId xmlns:p14="http://schemas.microsoft.com/office/powerpoint/2010/main" val="224178722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Figure 1.1 A Few Uses for Computers </a:t>
            </a:r>
            <a:r>
              <a:rPr lang="en-US" sz="2000" b="0" dirty="0" smtClean="0"/>
              <a:t>(4 </a:t>
            </a:r>
            <a:r>
              <a:rPr lang="en-US" sz="2000" b="0" dirty="0"/>
              <a:t>of 5)</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2070508076"/>
              </p:ext>
            </p:extLst>
          </p:nvPr>
        </p:nvGraphicFramePr>
        <p:xfrm>
          <a:off x="510540" y="1661159"/>
          <a:ext cx="8122920" cy="4465321"/>
        </p:xfrm>
        <a:graphic>
          <a:graphicData uri="http://schemas.openxmlformats.org/drawingml/2006/table">
            <a:tbl>
              <a:tblPr firstRow="1" bandRow="1">
                <a:tableStyleId>{40F9630F-82C1-40B7-BC3A-925EFCFF5E92}</a:tableStyleId>
              </a:tblPr>
              <a:tblGrid>
                <a:gridCol w="1368862">
                  <a:extLst>
                    <a:ext uri="{9D8B030D-6E8A-4147-A177-3AD203B41FA5}">
                      <a16:colId xmlns:a16="http://schemas.microsoft.com/office/drawing/2014/main" val="3873436372"/>
                    </a:ext>
                  </a:extLst>
                </a:gridCol>
                <a:gridCol w="6754058">
                  <a:extLst>
                    <a:ext uri="{9D8B030D-6E8A-4147-A177-3AD203B41FA5}">
                      <a16:colId xmlns:a16="http://schemas.microsoft.com/office/drawing/2014/main" val="1023647820"/>
                    </a:ext>
                  </a:extLst>
                </a:gridCol>
              </a:tblGrid>
              <a:tr h="381001">
                <a:tc>
                  <a:txBody>
                    <a:bodyPr/>
                    <a:lstStyle/>
                    <a:p>
                      <a:r>
                        <a:rPr lang="en-US" sz="1600" b="1" i="0" u="none" strike="noStrike" cap="none" baseline="0" dirty="0" smtClean="0">
                          <a:solidFill>
                            <a:schemeClr val="dk1"/>
                          </a:solidFill>
                          <a:latin typeface="+mn-lt"/>
                          <a:ea typeface="Arial"/>
                          <a:cs typeface="Arial"/>
                          <a:sym typeface="Arial"/>
                        </a:rPr>
                        <a:t>Name</a:t>
                      </a:r>
                      <a:endParaRPr lang="en-US" sz="1600" b="1" dirty="0">
                        <a:solidFill>
                          <a:schemeClr val="bg1"/>
                        </a:solidFill>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b="1" i="0" u="none" strike="noStrike" cap="none" baseline="0" dirty="0" smtClean="0">
                          <a:solidFill>
                            <a:schemeClr val="dk1"/>
                          </a:solidFill>
                          <a:latin typeface="+mn-lt"/>
                          <a:ea typeface="Arial"/>
                          <a:cs typeface="Arial"/>
                          <a:sym typeface="Arial"/>
                        </a:rPr>
                        <a:t>Description</a:t>
                      </a:r>
                      <a:endParaRPr lang="en-US" sz="1600" b="1" dirty="0">
                        <a:solidFill>
                          <a:schemeClr val="bg1"/>
                        </a:solidFill>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141284108"/>
                  </a:ext>
                </a:extLst>
              </a:tr>
              <a:tr h="1564640">
                <a:tc>
                  <a:txBody>
                    <a:bodyPr/>
                    <a:lstStyle/>
                    <a:p>
                      <a:r>
                        <a:rPr lang="en-US" sz="1600" b="0" i="0" u="none" strike="noStrike" cap="none" baseline="0" dirty="0" smtClean="0">
                          <a:solidFill>
                            <a:schemeClr val="dk1"/>
                          </a:solidFill>
                          <a:latin typeface="+mn-lt"/>
                          <a:ea typeface="Arial"/>
                          <a:cs typeface="Arial"/>
                          <a:sym typeface="Arial"/>
                        </a:rPr>
                        <a:t>Robots</a:t>
                      </a:r>
                      <a:endParaRPr lang="en-US" sz="1600" dirty="0">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b="0" i="0" u="none" strike="noStrike" cap="none" baseline="0" dirty="0" smtClean="0">
                          <a:solidFill>
                            <a:schemeClr val="dk1"/>
                          </a:solidFill>
                          <a:latin typeface="+mn-lt"/>
                          <a:ea typeface="Arial"/>
                          <a:cs typeface="Arial"/>
                          <a:sym typeface="Arial"/>
                        </a:rPr>
                        <a:t>Robots can be used for day-to-day tasks (e.g., iRobot’s Roomba vacuuming robot), entertainment (e.g., robotic pets), military combat, deep sea and space exploration (e.g., N</a:t>
                      </a:r>
                      <a:r>
                        <a:rPr lang="en-US" sz="100" b="0" i="0" u="none" strike="noStrike" cap="none" baseline="0" dirty="0" smtClean="0">
                          <a:solidFill>
                            <a:schemeClr val="dk1"/>
                          </a:solidFill>
                          <a:latin typeface="+mn-lt"/>
                          <a:ea typeface="Arial"/>
                          <a:cs typeface="Arial"/>
                          <a:sym typeface="Arial"/>
                        </a:rPr>
                        <a:t> </a:t>
                      </a:r>
                      <a:r>
                        <a:rPr lang="en-US" sz="1600" b="0" i="0" u="none" strike="noStrike" cap="none" baseline="0" dirty="0" smtClean="0">
                          <a:solidFill>
                            <a:schemeClr val="dk1"/>
                          </a:solidFill>
                          <a:latin typeface="+mn-lt"/>
                          <a:ea typeface="Arial"/>
                          <a:cs typeface="Arial"/>
                          <a:sym typeface="Arial"/>
                        </a:rPr>
                        <a:t>A</a:t>
                      </a:r>
                      <a:r>
                        <a:rPr lang="en-US" sz="100" b="0" i="0" u="none" strike="noStrike" cap="none" baseline="0" dirty="0" smtClean="0">
                          <a:solidFill>
                            <a:schemeClr val="dk1"/>
                          </a:solidFill>
                          <a:latin typeface="+mn-lt"/>
                          <a:ea typeface="Arial"/>
                          <a:cs typeface="Arial"/>
                          <a:sym typeface="Arial"/>
                        </a:rPr>
                        <a:t> </a:t>
                      </a:r>
                      <a:r>
                        <a:rPr lang="en-US" sz="1600" b="0" i="0" u="none" strike="noStrike" cap="none" baseline="0" dirty="0" smtClean="0">
                          <a:solidFill>
                            <a:schemeClr val="dk1"/>
                          </a:solidFill>
                          <a:latin typeface="+mn-lt"/>
                          <a:ea typeface="Arial"/>
                          <a:cs typeface="Arial"/>
                          <a:sym typeface="Arial"/>
                        </a:rPr>
                        <a:t>S</a:t>
                      </a:r>
                      <a:r>
                        <a:rPr lang="en-US" sz="100" b="0" i="0" u="none" strike="noStrike" cap="none" baseline="0" dirty="0" smtClean="0">
                          <a:solidFill>
                            <a:schemeClr val="dk1"/>
                          </a:solidFill>
                          <a:latin typeface="+mn-lt"/>
                          <a:ea typeface="Arial"/>
                          <a:cs typeface="Arial"/>
                          <a:sym typeface="Arial"/>
                        </a:rPr>
                        <a:t> </a:t>
                      </a:r>
                      <a:r>
                        <a:rPr lang="en-US" sz="1600" b="0" i="0" u="none" strike="noStrike" cap="none" baseline="0" dirty="0" smtClean="0">
                          <a:solidFill>
                            <a:schemeClr val="dk1"/>
                          </a:solidFill>
                          <a:latin typeface="+mn-lt"/>
                          <a:ea typeface="Arial"/>
                          <a:cs typeface="Arial"/>
                          <a:sym typeface="Arial"/>
                        </a:rPr>
                        <a:t>A’s Mars rover Curiosity) and more. RoboEarth (</a:t>
                      </a:r>
                      <a:r>
                        <a:rPr lang="en-US" sz="1600" b="0" i="0" u="none" strike="noStrike" cap="none" baseline="0" dirty="0" smtClean="0">
                          <a:solidFill>
                            <a:schemeClr val="dk1"/>
                          </a:solidFill>
                          <a:latin typeface="+mn-lt"/>
                          <a:ea typeface="Arial"/>
                          <a:cs typeface="Arial"/>
                          <a:sym typeface="Arial"/>
                          <a:hlinkClick r:id="rId2" tooltip="http://roboearth.ethz.ch/"/>
                        </a:rPr>
                        <a:t>www.roboearth.org</a:t>
                      </a:r>
                      <a:r>
                        <a:rPr lang="en-US" sz="1600" b="0" i="0" u="none" strike="noStrike" cap="none" baseline="0" dirty="0" smtClean="0">
                          <a:solidFill>
                            <a:schemeClr val="dk1"/>
                          </a:solidFill>
                          <a:latin typeface="+mn-lt"/>
                          <a:ea typeface="Arial"/>
                          <a:cs typeface="Arial"/>
                          <a:sym typeface="Arial"/>
                        </a:rPr>
                        <a:t>) is “a World Wide Web for robots.” It allows robots to learn from each other by sharing information and thus improving their abilities to perform tasks, navigate, recognize objects and more.</a:t>
                      </a:r>
                      <a:endParaRPr lang="en-US" sz="1600" dirty="0">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50027405"/>
                  </a:ext>
                </a:extLst>
              </a:tr>
              <a:tr h="1564640">
                <a:tc>
                  <a:txBody>
                    <a:bodyPr/>
                    <a:lstStyle/>
                    <a:p>
                      <a:r>
                        <a:rPr lang="en-US" sz="1600" b="0" i="0" u="none" strike="noStrike" cap="none" baseline="0" dirty="0" smtClean="0">
                          <a:solidFill>
                            <a:schemeClr val="dk1"/>
                          </a:solidFill>
                          <a:latin typeface="+mn-lt"/>
                          <a:ea typeface="Arial"/>
                          <a:cs typeface="Arial"/>
                          <a:sym typeface="Arial"/>
                        </a:rPr>
                        <a:t>E-mail, Instant Messaging, Video Chat and F</a:t>
                      </a:r>
                      <a:r>
                        <a:rPr lang="en-US" sz="100" b="0" i="0" u="none" strike="noStrike" cap="none" baseline="0" dirty="0" smtClean="0">
                          <a:solidFill>
                            <a:schemeClr val="dk1"/>
                          </a:solidFill>
                          <a:latin typeface="+mn-lt"/>
                          <a:ea typeface="Arial"/>
                          <a:cs typeface="Arial"/>
                          <a:sym typeface="Arial"/>
                        </a:rPr>
                        <a:t> </a:t>
                      </a:r>
                      <a:r>
                        <a:rPr lang="en-US" sz="1600" b="0" i="0" u="none" strike="noStrike" cap="none" baseline="0" dirty="0" smtClean="0">
                          <a:solidFill>
                            <a:schemeClr val="dk1"/>
                          </a:solidFill>
                          <a:latin typeface="+mn-lt"/>
                          <a:ea typeface="Arial"/>
                          <a:cs typeface="Arial"/>
                          <a:sym typeface="Arial"/>
                        </a:rPr>
                        <a:t>T</a:t>
                      </a:r>
                      <a:r>
                        <a:rPr lang="en-US" sz="100" b="0" i="0" u="none" strike="noStrike" cap="none" baseline="0" dirty="0" smtClean="0">
                          <a:solidFill>
                            <a:schemeClr val="dk1"/>
                          </a:solidFill>
                          <a:latin typeface="+mn-lt"/>
                          <a:ea typeface="Arial"/>
                          <a:cs typeface="Arial"/>
                          <a:sym typeface="Arial"/>
                        </a:rPr>
                        <a:t> </a:t>
                      </a:r>
                      <a:r>
                        <a:rPr lang="en-US" sz="1600" b="0" i="0" u="none" strike="noStrike" cap="none" baseline="0" dirty="0" smtClean="0">
                          <a:solidFill>
                            <a:schemeClr val="dk1"/>
                          </a:solidFill>
                          <a:latin typeface="+mn-lt"/>
                          <a:ea typeface="Arial"/>
                          <a:cs typeface="Arial"/>
                          <a:sym typeface="Arial"/>
                        </a:rPr>
                        <a:t>P</a:t>
                      </a:r>
                      <a:endParaRPr lang="en-US" sz="1600" dirty="0">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b="0" i="0" u="none" strike="noStrike" cap="none" baseline="0" dirty="0" smtClean="0">
                          <a:solidFill>
                            <a:schemeClr val="dk1"/>
                          </a:solidFill>
                          <a:latin typeface="+mn-lt"/>
                          <a:ea typeface="Arial"/>
                          <a:cs typeface="Arial"/>
                          <a:sym typeface="Arial"/>
                        </a:rPr>
                        <a:t>Internet-based servers support all of your online messaging. E-mail messages go through a mail server that also stores the messages. Instant Messaging (I</a:t>
                      </a:r>
                      <a:r>
                        <a:rPr lang="en-US" sz="100" b="0" i="0" u="none" strike="noStrike" cap="none" baseline="0" dirty="0" smtClean="0">
                          <a:solidFill>
                            <a:schemeClr val="dk1"/>
                          </a:solidFill>
                          <a:latin typeface="+mn-lt"/>
                          <a:ea typeface="Arial"/>
                          <a:cs typeface="Arial"/>
                          <a:sym typeface="Arial"/>
                        </a:rPr>
                        <a:t> </a:t>
                      </a:r>
                      <a:r>
                        <a:rPr lang="en-US" sz="1600" b="0" i="0" u="none" strike="noStrike" cap="none" baseline="0" dirty="0" smtClean="0">
                          <a:solidFill>
                            <a:schemeClr val="dk1"/>
                          </a:solidFill>
                          <a:latin typeface="+mn-lt"/>
                          <a:ea typeface="Arial"/>
                          <a:cs typeface="Arial"/>
                          <a:sym typeface="Arial"/>
                        </a:rPr>
                        <a:t>M) and Video Chat apps, such as Facebook Messenger, A</a:t>
                      </a:r>
                      <a:r>
                        <a:rPr lang="en-US" sz="100" b="0" i="0" u="none" strike="noStrike" cap="none" baseline="0" dirty="0" smtClean="0">
                          <a:solidFill>
                            <a:schemeClr val="dk1"/>
                          </a:solidFill>
                          <a:latin typeface="+mn-lt"/>
                          <a:ea typeface="Arial"/>
                          <a:cs typeface="Arial"/>
                          <a:sym typeface="Arial"/>
                        </a:rPr>
                        <a:t> </a:t>
                      </a:r>
                      <a:r>
                        <a:rPr lang="en-US" sz="1600" b="0" i="0" u="none" strike="noStrike" cap="none" baseline="0" dirty="0" smtClean="0">
                          <a:solidFill>
                            <a:schemeClr val="dk1"/>
                          </a:solidFill>
                          <a:latin typeface="+mn-lt"/>
                          <a:ea typeface="Arial"/>
                          <a:cs typeface="Arial"/>
                          <a:sym typeface="Arial"/>
                        </a:rPr>
                        <a:t>I</a:t>
                      </a:r>
                      <a:r>
                        <a:rPr lang="en-US" sz="100" b="0" i="0" u="none" strike="noStrike" cap="none" baseline="0" dirty="0" smtClean="0">
                          <a:solidFill>
                            <a:schemeClr val="dk1"/>
                          </a:solidFill>
                          <a:latin typeface="+mn-lt"/>
                          <a:ea typeface="Arial"/>
                          <a:cs typeface="Arial"/>
                          <a:sym typeface="Arial"/>
                        </a:rPr>
                        <a:t> </a:t>
                      </a:r>
                      <a:r>
                        <a:rPr lang="en-US" sz="1600" b="0" i="0" u="none" strike="noStrike" cap="none" baseline="0" dirty="0" smtClean="0">
                          <a:solidFill>
                            <a:schemeClr val="dk1"/>
                          </a:solidFill>
                          <a:latin typeface="+mn-lt"/>
                          <a:ea typeface="Arial"/>
                          <a:cs typeface="Arial"/>
                          <a:sym typeface="Arial"/>
                        </a:rPr>
                        <a:t>M, Skype, Yahoo! Messenger, Google Hangouts, Trillian and others allow you to communicate with others in real time by sending your messages and live video through servers. F</a:t>
                      </a:r>
                      <a:r>
                        <a:rPr lang="en-US" sz="100" b="0" i="0" u="none" strike="noStrike" cap="none" baseline="0" dirty="0" smtClean="0">
                          <a:solidFill>
                            <a:schemeClr val="dk1"/>
                          </a:solidFill>
                          <a:latin typeface="+mn-lt"/>
                          <a:ea typeface="Arial"/>
                          <a:cs typeface="Arial"/>
                          <a:sym typeface="Arial"/>
                        </a:rPr>
                        <a:t> </a:t>
                      </a:r>
                      <a:r>
                        <a:rPr lang="en-US" sz="1600" b="0" i="0" u="none" strike="noStrike" cap="none" baseline="0" dirty="0" smtClean="0">
                          <a:solidFill>
                            <a:schemeClr val="dk1"/>
                          </a:solidFill>
                          <a:latin typeface="+mn-lt"/>
                          <a:ea typeface="Arial"/>
                          <a:cs typeface="Arial"/>
                          <a:sym typeface="Arial"/>
                        </a:rPr>
                        <a:t>T</a:t>
                      </a:r>
                      <a:r>
                        <a:rPr lang="en-US" sz="100" b="0" i="0" u="none" strike="noStrike" cap="none" baseline="0" dirty="0" smtClean="0">
                          <a:solidFill>
                            <a:schemeClr val="dk1"/>
                          </a:solidFill>
                          <a:latin typeface="+mn-lt"/>
                          <a:ea typeface="Arial"/>
                          <a:cs typeface="Arial"/>
                          <a:sym typeface="Arial"/>
                        </a:rPr>
                        <a:t> </a:t>
                      </a:r>
                      <a:r>
                        <a:rPr lang="en-US" sz="1600" b="0" i="0" u="none" strike="noStrike" cap="none" baseline="0" dirty="0" smtClean="0">
                          <a:solidFill>
                            <a:schemeClr val="dk1"/>
                          </a:solidFill>
                          <a:latin typeface="+mn-lt"/>
                          <a:ea typeface="Arial"/>
                          <a:cs typeface="Arial"/>
                          <a:sym typeface="Arial"/>
                        </a:rPr>
                        <a:t>P (file transfer protocol) allows you to exchange files between multiple computers (for example, a client computer such as your desktop and a file server) over the Internet.</a:t>
                      </a:r>
                      <a:endParaRPr lang="en-US" sz="1600" dirty="0">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220652846"/>
                  </a:ext>
                </a:extLst>
              </a:tr>
            </a:tbl>
          </a:graphicData>
        </a:graphic>
      </p:graphicFrame>
    </p:spTree>
    <p:extLst>
      <p:ext uri="{BB962C8B-B14F-4D97-AF65-F5344CB8AC3E}">
        <p14:creationId xmlns:p14="http://schemas.microsoft.com/office/powerpoint/2010/main" val="576691471"/>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2"/>
                </a:solidFill>
                <a:latin typeface="Times New Roman" panose="02020603050405020304" pitchFamily="18" charset="0"/>
                <a:cs typeface="Times New Roman" panose="02020603050405020304" pitchFamily="18" charset="0"/>
              </a:rPr>
              <a:t>1.10.2 Compiling and Running Using G</a:t>
            </a:r>
            <a:r>
              <a:rPr lang="en-US" sz="100" dirty="0">
                <a:solidFill>
                  <a:schemeClr val="tx2"/>
                </a:solidFill>
                <a:latin typeface="Times New Roman" panose="02020603050405020304" pitchFamily="18" charset="0"/>
                <a:cs typeface="Times New Roman" panose="02020603050405020304" pitchFamily="18" charset="0"/>
              </a:rPr>
              <a:t> </a:t>
            </a:r>
            <a:r>
              <a:rPr lang="en-US" dirty="0">
                <a:solidFill>
                  <a:schemeClr val="tx2"/>
                </a:solidFill>
                <a:latin typeface="Times New Roman" panose="02020603050405020304" pitchFamily="18" charset="0"/>
                <a:cs typeface="Times New Roman" panose="02020603050405020304" pitchFamily="18" charset="0"/>
              </a:rPr>
              <a:t>N</a:t>
            </a:r>
            <a:r>
              <a:rPr lang="en-US" sz="100" dirty="0">
                <a:solidFill>
                  <a:schemeClr val="tx2"/>
                </a:solidFill>
                <a:latin typeface="Times New Roman" panose="02020603050405020304" pitchFamily="18" charset="0"/>
                <a:cs typeface="Times New Roman" panose="02020603050405020304" pitchFamily="18" charset="0"/>
              </a:rPr>
              <a:t> </a:t>
            </a:r>
            <a:r>
              <a:rPr lang="en-US" dirty="0">
                <a:solidFill>
                  <a:schemeClr val="tx2"/>
                </a:solidFill>
                <a:latin typeface="Times New Roman" panose="02020603050405020304" pitchFamily="18" charset="0"/>
                <a:cs typeface="Times New Roman" panose="02020603050405020304" pitchFamily="18" charset="0"/>
              </a:rPr>
              <a:t>U C++ on Linux </a:t>
            </a:r>
            <a:r>
              <a:rPr lang="en-US" sz="2000" b="0" dirty="0" smtClean="0">
                <a:solidFill>
                  <a:schemeClr val="tx2"/>
                </a:solidFill>
                <a:latin typeface="Times New Roman" panose="02020603050405020304" pitchFamily="18" charset="0"/>
                <a:cs typeface="Times New Roman" panose="02020603050405020304" pitchFamily="18" charset="0"/>
              </a:rPr>
              <a:t>(4 </a:t>
            </a:r>
            <a:r>
              <a:rPr lang="en-US" sz="2000" b="0" dirty="0">
                <a:solidFill>
                  <a:schemeClr val="tx2"/>
                </a:solidFill>
                <a:latin typeface="Times New Roman" panose="02020603050405020304" pitchFamily="18" charset="0"/>
                <a:cs typeface="Times New Roman" panose="02020603050405020304" pitchFamily="18" charset="0"/>
              </a:rPr>
              <a:t>of 8)</a:t>
            </a:r>
            <a:endParaRPr lang="en-US" dirty="0"/>
          </a:p>
        </p:txBody>
      </p:sp>
      <p:sp>
        <p:nvSpPr>
          <p:cNvPr id="3" name="Text Placeholder 2"/>
          <p:cNvSpPr>
            <a:spLocks noGrp="1"/>
          </p:cNvSpPr>
          <p:nvPr>
            <p:ph type="body" idx="1"/>
          </p:nvPr>
        </p:nvSpPr>
        <p:spPr/>
        <p:txBody>
          <a:bodyPr/>
          <a:lstStyle/>
          <a:p>
            <a:r>
              <a:rPr lang="en-US" sz="2400" dirty="0">
                <a:latin typeface="+mn-lt"/>
              </a:rPr>
              <a:t>Step 3: Running the Application</a:t>
            </a:r>
          </a:p>
          <a:p>
            <a:pPr lvl="1"/>
            <a:r>
              <a:rPr lang="en-US" sz="2400" dirty="0">
                <a:latin typeface="+mn-lt"/>
              </a:rPr>
              <a:t>To run the executable file </a:t>
            </a:r>
            <a:r>
              <a:rPr lang="en-US" sz="2400" dirty="0" smtClean="0">
                <a:latin typeface="Consolas" panose="020B0609020204030204" pitchFamily="49" charset="0"/>
              </a:rPr>
              <a:t>Guess</a:t>
            </a:r>
            <a:r>
              <a:rPr lang="en-US" sz="100" dirty="0" smtClean="0">
                <a:latin typeface="Consolas" panose="020B0609020204030204" pitchFamily="49" charset="0"/>
              </a:rPr>
              <a:t> </a:t>
            </a:r>
            <a:r>
              <a:rPr lang="en-US" sz="2400" dirty="0" smtClean="0">
                <a:latin typeface="Consolas" panose="020B0609020204030204" pitchFamily="49" charset="0"/>
              </a:rPr>
              <a:t>Number</a:t>
            </a:r>
            <a:r>
              <a:rPr lang="en-US" sz="2400" dirty="0">
                <a:latin typeface="+mn-lt"/>
              </a:rPr>
              <a:t>, type ./</a:t>
            </a:r>
            <a:r>
              <a:rPr lang="en-US" sz="2400" dirty="0" smtClean="0">
                <a:latin typeface="Consolas" panose="020B0609020204030204" pitchFamily="49" charset="0"/>
              </a:rPr>
              <a:t>Guess</a:t>
            </a:r>
            <a:r>
              <a:rPr lang="en-US" sz="100" dirty="0" smtClean="0">
                <a:latin typeface="Consolas" panose="020B0609020204030204" pitchFamily="49" charset="0"/>
              </a:rPr>
              <a:t> </a:t>
            </a:r>
            <a:r>
              <a:rPr lang="en-US" sz="2400" dirty="0" smtClean="0">
                <a:latin typeface="Consolas" panose="020B0609020204030204" pitchFamily="49" charset="0"/>
              </a:rPr>
              <a:t>Number </a:t>
            </a:r>
            <a:r>
              <a:rPr lang="en-US" sz="2400" dirty="0">
                <a:latin typeface="+mn-lt"/>
              </a:rPr>
              <a:t>at the next prompt, then press </a:t>
            </a:r>
            <a:r>
              <a:rPr lang="en-US" sz="2400" b="1" dirty="0">
                <a:latin typeface="+mn-lt"/>
              </a:rPr>
              <a:t>Enter</a:t>
            </a:r>
            <a:r>
              <a:rPr lang="en-US" sz="2400" dirty="0">
                <a:latin typeface="+mn-lt"/>
              </a:rPr>
              <a:t> </a:t>
            </a:r>
            <a:r>
              <a:rPr lang="en-US" sz="2400" dirty="0" smtClean="0">
                <a:latin typeface="+mn-lt"/>
              </a:rPr>
              <a:t>(Figure </a:t>
            </a:r>
            <a:r>
              <a:rPr lang="en-US" sz="2400" dirty="0">
                <a:latin typeface="+mn-lt"/>
              </a:rPr>
              <a:t>1.22</a:t>
            </a:r>
            <a:r>
              <a:rPr lang="en-US" sz="2400" dirty="0" smtClean="0">
                <a:latin typeface="+mn-lt"/>
              </a:rPr>
              <a:t>).</a:t>
            </a:r>
            <a:endParaRPr lang="en-US" sz="2400" dirty="0">
              <a:latin typeface="+mn-lt"/>
            </a:endParaRPr>
          </a:p>
          <a:p>
            <a:pPr lvl="1"/>
            <a:r>
              <a:rPr lang="en-US" sz="2400" dirty="0">
                <a:latin typeface="+mn-lt"/>
              </a:rPr>
              <a:t>The ./ tells Linux to run from the current directory and is required to indicate that </a:t>
            </a:r>
            <a:r>
              <a:rPr lang="en-US" sz="2400" dirty="0" smtClean="0">
                <a:latin typeface="Consolas" panose="020B0609020204030204" pitchFamily="49" charset="0"/>
              </a:rPr>
              <a:t>Guess</a:t>
            </a:r>
            <a:r>
              <a:rPr lang="en-US" sz="100" dirty="0" smtClean="0">
                <a:latin typeface="Consolas" panose="020B0609020204030204" pitchFamily="49" charset="0"/>
              </a:rPr>
              <a:t> </a:t>
            </a:r>
            <a:r>
              <a:rPr lang="en-US" sz="2400" dirty="0" smtClean="0">
                <a:latin typeface="Consolas" panose="020B0609020204030204" pitchFamily="49" charset="0"/>
              </a:rPr>
              <a:t>Number </a:t>
            </a:r>
            <a:r>
              <a:rPr lang="en-US" sz="2400" dirty="0">
                <a:latin typeface="+mn-lt"/>
              </a:rPr>
              <a:t>is an executable file</a:t>
            </a:r>
            <a:r>
              <a:rPr lang="en-US" sz="2400" dirty="0" smtClean="0">
                <a:latin typeface="+mn-lt"/>
              </a:rPr>
              <a:t>.</a:t>
            </a:r>
            <a:endParaRPr lang="en-US" sz="2400" dirty="0">
              <a:latin typeface="+mn-lt"/>
            </a:endParaRPr>
          </a:p>
        </p:txBody>
      </p:sp>
    </p:spTree>
    <p:extLst>
      <p:ext uri="{BB962C8B-B14F-4D97-AF65-F5344CB8AC3E}">
        <p14:creationId xmlns:p14="http://schemas.microsoft.com/office/powerpoint/2010/main" val="465434181"/>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Figure 1.22 Running the GuessNumber Application</a:t>
            </a:r>
          </a:p>
        </p:txBody>
      </p:sp>
      <p:pic>
        <p:nvPicPr>
          <p:cNvPr id="4" name="Picture 3" descr="A block has the following text. tilde forward slash examples forward slash c h 0 1 dolor sign. forward slash Guess Number I have a number between 1 and 1000. Can you guess my number question mark Please type your first guess. question mark."/>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4582" y="2574767"/>
            <a:ext cx="8114836" cy="1563325"/>
          </a:xfrm>
          <a:prstGeom prst="rect">
            <a:avLst/>
          </a:prstGeom>
        </p:spPr>
      </p:pic>
    </p:spTree>
    <p:extLst>
      <p:ext uri="{BB962C8B-B14F-4D97-AF65-F5344CB8AC3E}">
        <p14:creationId xmlns:p14="http://schemas.microsoft.com/office/powerpoint/2010/main" val="2627333991"/>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2"/>
                </a:solidFill>
                <a:latin typeface="Times New Roman" panose="02020603050405020304" pitchFamily="18" charset="0"/>
                <a:cs typeface="Times New Roman" panose="02020603050405020304" pitchFamily="18" charset="0"/>
              </a:rPr>
              <a:t>1.10.2 Compiling and Running Using G</a:t>
            </a:r>
            <a:r>
              <a:rPr lang="en-US" sz="100" dirty="0">
                <a:solidFill>
                  <a:schemeClr val="tx2"/>
                </a:solidFill>
                <a:latin typeface="Times New Roman" panose="02020603050405020304" pitchFamily="18" charset="0"/>
                <a:cs typeface="Times New Roman" panose="02020603050405020304" pitchFamily="18" charset="0"/>
              </a:rPr>
              <a:t> </a:t>
            </a:r>
            <a:r>
              <a:rPr lang="en-US" dirty="0">
                <a:solidFill>
                  <a:schemeClr val="tx2"/>
                </a:solidFill>
                <a:latin typeface="Times New Roman" panose="02020603050405020304" pitchFamily="18" charset="0"/>
                <a:cs typeface="Times New Roman" panose="02020603050405020304" pitchFamily="18" charset="0"/>
              </a:rPr>
              <a:t>N</a:t>
            </a:r>
            <a:r>
              <a:rPr lang="en-US" sz="100" dirty="0">
                <a:solidFill>
                  <a:schemeClr val="tx2"/>
                </a:solidFill>
                <a:latin typeface="Times New Roman" panose="02020603050405020304" pitchFamily="18" charset="0"/>
                <a:cs typeface="Times New Roman" panose="02020603050405020304" pitchFamily="18" charset="0"/>
              </a:rPr>
              <a:t> </a:t>
            </a:r>
            <a:r>
              <a:rPr lang="en-US" dirty="0">
                <a:solidFill>
                  <a:schemeClr val="tx2"/>
                </a:solidFill>
                <a:latin typeface="Times New Roman" panose="02020603050405020304" pitchFamily="18" charset="0"/>
                <a:cs typeface="Times New Roman" panose="02020603050405020304" pitchFamily="18" charset="0"/>
              </a:rPr>
              <a:t>U C++ on Linux </a:t>
            </a:r>
            <a:r>
              <a:rPr lang="en-US" sz="2000" b="0" dirty="0" smtClean="0">
                <a:solidFill>
                  <a:schemeClr val="tx2"/>
                </a:solidFill>
                <a:latin typeface="Times New Roman" panose="02020603050405020304" pitchFamily="18" charset="0"/>
                <a:cs typeface="Times New Roman" panose="02020603050405020304" pitchFamily="18" charset="0"/>
              </a:rPr>
              <a:t>(5 </a:t>
            </a:r>
            <a:r>
              <a:rPr lang="en-US" sz="2000" b="0" dirty="0">
                <a:solidFill>
                  <a:schemeClr val="tx2"/>
                </a:solidFill>
                <a:latin typeface="Times New Roman" panose="02020603050405020304" pitchFamily="18" charset="0"/>
                <a:cs typeface="Times New Roman" panose="02020603050405020304" pitchFamily="18" charset="0"/>
              </a:rPr>
              <a:t>of 8)</a:t>
            </a:r>
            <a:endParaRPr lang="en-US" dirty="0"/>
          </a:p>
        </p:txBody>
      </p:sp>
      <p:sp>
        <p:nvSpPr>
          <p:cNvPr id="3" name="Text Placeholder 2"/>
          <p:cNvSpPr>
            <a:spLocks noGrp="1"/>
          </p:cNvSpPr>
          <p:nvPr>
            <p:ph type="body" idx="1"/>
          </p:nvPr>
        </p:nvSpPr>
        <p:spPr/>
        <p:txBody>
          <a:bodyPr/>
          <a:lstStyle/>
          <a:p>
            <a:r>
              <a:rPr lang="en-US" sz="2400" dirty="0">
                <a:latin typeface="+mn-lt"/>
              </a:rPr>
              <a:t>Step 4: Entering Your First Guess</a:t>
            </a:r>
          </a:p>
          <a:p>
            <a:pPr lvl="1"/>
            <a:r>
              <a:rPr lang="en-US" sz="2400" dirty="0">
                <a:latin typeface="+mn-lt"/>
              </a:rPr>
              <a:t>The application displays </a:t>
            </a:r>
            <a:r>
              <a:rPr lang="en-US" sz="2400" dirty="0" smtClean="0">
                <a:latin typeface="+mn-lt"/>
              </a:rPr>
              <a:t>“Please </a:t>
            </a:r>
            <a:r>
              <a:rPr lang="en-US" sz="2400" dirty="0">
                <a:latin typeface="+mn-lt"/>
              </a:rPr>
              <a:t>type your first guess</a:t>
            </a:r>
            <a:r>
              <a:rPr lang="en-US" sz="2400" dirty="0" smtClean="0">
                <a:latin typeface="+mn-lt"/>
              </a:rPr>
              <a:t>.”, </a:t>
            </a:r>
            <a:r>
              <a:rPr lang="en-US" sz="2400" dirty="0">
                <a:latin typeface="+mn-lt"/>
              </a:rPr>
              <a:t>then displays a question mark (?) as a prompt on the next line </a:t>
            </a:r>
            <a:r>
              <a:rPr lang="en-US" sz="2400" dirty="0" smtClean="0">
                <a:latin typeface="+mn-lt"/>
              </a:rPr>
              <a:t>(Figure </a:t>
            </a:r>
            <a:r>
              <a:rPr lang="en-US" sz="2400" dirty="0">
                <a:latin typeface="+mn-lt"/>
              </a:rPr>
              <a:t>1.22</a:t>
            </a:r>
            <a:r>
              <a:rPr lang="en-US" sz="2400" dirty="0" smtClean="0">
                <a:latin typeface="+mn-lt"/>
              </a:rPr>
              <a:t>).</a:t>
            </a:r>
            <a:endParaRPr lang="en-US" sz="2400" dirty="0">
              <a:latin typeface="+mn-lt"/>
            </a:endParaRPr>
          </a:p>
          <a:p>
            <a:pPr lvl="1"/>
            <a:r>
              <a:rPr lang="en-US" sz="2400" dirty="0">
                <a:latin typeface="+mn-lt"/>
              </a:rPr>
              <a:t>At the prompt, enter </a:t>
            </a:r>
            <a:r>
              <a:rPr lang="en-US" sz="2400" dirty="0">
                <a:latin typeface="Consolas" panose="020B0609020204030204" pitchFamily="49" charset="0"/>
              </a:rPr>
              <a:t>500</a:t>
            </a:r>
            <a:r>
              <a:rPr lang="en-US" sz="2400" dirty="0">
                <a:latin typeface="+mn-lt"/>
              </a:rPr>
              <a:t> </a:t>
            </a:r>
            <a:r>
              <a:rPr lang="en-US" sz="2400" dirty="0" smtClean="0">
                <a:latin typeface="+mn-lt"/>
              </a:rPr>
              <a:t>(Figure </a:t>
            </a:r>
            <a:r>
              <a:rPr lang="en-US" sz="2400" dirty="0">
                <a:latin typeface="+mn-lt"/>
              </a:rPr>
              <a:t>1.23). [Note that the outputs may vary based on the compiler you’re using</a:t>
            </a:r>
            <a:r>
              <a:rPr lang="en-US" sz="2400" dirty="0" smtClean="0">
                <a:latin typeface="+mn-lt"/>
              </a:rPr>
              <a:t>.]</a:t>
            </a:r>
            <a:endParaRPr lang="en-US" sz="2400" dirty="0">
              <a:latin typeface="+mn-lt"/>
            </a:endParaRPr>
          </a:p>
        </p:txBody>
      </p:sp>
    </p:spTree>
    <p:extLst>
      <p:ext uri="{BB962C8B-B14F-4D97-AF65-F5344CB8AC3E}">
        <p14:creationId xmlns:p14="http://schemas.microsoft.com/office/powerpoint/2010/main" val="1807037085"/>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Figure 1.23 Entering an Initial Guess</a:t>
            </a:r>
          </a:p>
        </p:txBody>
      </p:sp>
      <p:pic>
        <p:nvPicPr>
          <p:cNvPr id="4" name="Picture 3" descr="A block has the following text. tilde forward slash examples forward slash c h 0 1 dolor sign. Forward slash Guess Number I have a number between 1 and 1000. Can you guess my number question mark Please type your first guess. question mark. 500 Too high. Try again. Question mark."/>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4582" y="2353718"/>
            <a:ext cx="8114836" cy="1976393"/>
          </a:xfrm>
          <a:prstGeom prst="rect">
            <a:avLst/>
          </a:prstGeom>
        </p:spPr>
      </p:pic>
    </p:spTree>
    <p:extLst>
      <p:ext uri="{BB962C8B-B14F-4D97-AF65-F5344CB8AC3E}">
        <p14:creationId xmlns:p14="http://schemas.microsoft.com/office/powerpoint/2010/main" val="3113782346"/>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2"/>
                </a:solidFill>
                <a:latin typeface="Times New Roman" panose="02020603050405020304" pitchFamily="18" charset="0"/>
                <a:cs typeface="Times New Roman" panose="02020603050405020304" pitchFamily="18" charset="0"/>
              </a:rPr>
              <a:t>1.10.2 Compiling and Running Using G</a:t>
            </a:r>
            <a:r>
              <a:rPr lang="en-US" sz="100" dirty="0">
                <a:solidFill>
                  <a:schemeClr val="tx2"/>
                </a:solidFill>
                <a:latin typeface="Times New Roman" panose="02020603050405020304" pitchFamily="18" charset="0"/>
                <a:cs typeface="Times New Roman" panose="02020603050405020304" pitchFamily="18" charset="0"/>
              </a:rPr>
              <a:t> </a:t>
            </a:r>
            <a:r>
              <a:rPr lang="en-US" dirty="0">
                <a:solidFill>
                  <a:schemeClr val="tx2"/>
                </a:solidFill>
                <a:latin typeface="Times New Roman" panose="02020603050405020304" pitchFamily="18" charset="0"/>
                <a:cs typeface="Times New Roman" panose="02020603050405020304" pitchFamily="18" charset="0"/>
              </a:rPr>
              <a:t>N</a:t>
            </a:r>
            <a:r>
              <a:rPr lang="en-US" sz="100" dirty="0">
                <a:solidFill>
                  <a:schemeClr val="tx2"/>
                </a:solidFill>
                <a:latin typeface="Times New Roman" panose="02020603050405020304" pitchFamily="18" charset="0"/>
                <a:cs typeface="Times New Roman" panose="02020603050405020304" pitchFamily="18" charset="0"/>
              </a:rPr>
              <a:t> </a:t>
            </a:r>
            <a:r>
              <a:rPr lang="en-US" dirty="0">
                <a:solidFill>
                  <a:schemeClr val="tx2"/>
                </a:solidFill>
                <a:latin typeface="Times New Roman" panose="02020603050405020304" pitchFamily="18" charset="0"/>
                <a:cs typeface="Times New Roman" panose="02020603050405020304" pitchFamily="18" charset="0"/>
              </a:rPr>
              <a:t>U C++ on Linux </a:t>
            </a:r>
            <a:r>
              <a:rPr lang="en-US" sz="2000" b="0" dirty="0" smtClean="0">
                <a:solidFill>
                  <a:schemeClr val="tx2"/>
                </a:solidFill>
                <a:latin typeface="Times New Roman" panose="02020603050405020304" pitchFamily="18" charset="0"/>
                <a:cs typeface="Times New Roman" panose="02020603050405020304" pitchFamily="18" charset="0"/>
              </a:rPr>
              <a:t>(6 </a:t>
            </a:r>
            <a:r>
              <a:rPr lang="en-US" sz="2000" b="0" dirty="0">
                <a:solidFill>
                  <a:schemeClr val="tx2"/>
                </a:solidFill>
                <a:latin typeface="Times New Roman" panose="02020603050405020304" pitchFamily="18" charset="0"/>
                <a:cs typeface="Times New Roman" panose="02020603050405020304" pitchFamily="18" charset="0"/>
              </a:rPr>
              <a:t>of 8)</a:t>
            </a:r>
            <a:endParaRPr lang="en-US" dirty="0"/>
          </a:p>
        </p:txBody>
      </p:sp>
      <p:sp>
        <p:nvSpPr>
          <p:cNvPr id="3" name="Text Placeholder 2"/>
          <p:cNvSpPr>
            <a:spLocks noGrp="1"/>
          </p:cNvSpPr>
          <p:nvPr>
            <p:ph type="body" idx="1"/>
          </p:nvPr>
        </p:nvSpPr>
        <p:spPr/>
        <p:txBody>
          <a:bodyPr/>
          <a:lstStyle/>
          <a:p>
            <a:r>
              <a:rPr lang="en-US" sz="2400" dirty="0">
                <a:latin typeface="+mn-lt"/>
              </a:rPr>
              <a:t>Step 5: Entering Another Guess</a:t>
            </a:r>
          </a:p>
          <a:p>
            <a:pPr lvl="1"/>
            <a:r>
              <a:rPr lang="en-US" sz="2400" dirty="0">
                <a:latin typeface="+mn-lt"/>
              </a:rPr>
              <a:t>The application displays </a:t>
            </a:r>
            <a:r>
              <a:rPr lang="en-US" sz="2400" dirty="0" smtClean="0">
                <a:latin typeface="+mn-lt"/>
              </a:rPr>
              <a:t>“Too </a:t>
            </a:r>
            <a:r>
              <a:rPr lang="en-US" sz="2400" dirty="0">
                <a:latin typeface="+mn-lt"/>
              </a:rPr>
              <a:t>high. Try again</a:t>
            </a:r>
            <a:r>
              <a:rPr lang="en-US" sz="2400" dirty="0" smtClean="0">
                <a:latin typeface="+mn-lt"/>
              </a:rPr>
              <a:t>.”, </a:t>
            </a:r>
            <a:r>
              <a:rPr lang="en-US" sz="2400" dirty="0">
                <a:latin typeface="+mn-lt"/>
              </a:rPr>
              <a:t>meaning that the value you entered is greater than the number the application chose as the correct guess </a:t>
            </a:r>
            <a:r>
              <a:rPr lang="en-US" sz="2400" dirty="0" smtClean="0">
                <a:latin typeface="+mn-lt"/>
              </a:rPr>
              <a:t>(Figure </a:t>
            </a:r>
            <a:r>
              <a:rPr lang="en-US" sz="2400" dirty="0">
                <a:latin typeface="+mn-lt"/>
              </a:rPr>
              <a:t>1.23</a:t>
            </a:r>
            <a:r>
              <a:rPr lang="en-US" sz="2400" dirty="0" smtClean="0">
                <a:latin typeface="+mn-lt"/>
              </a:rPr>
              <a:t>).</a:t>
            </a:r>
            <a:endParaRPr lang="en-US" sz="2400" dirty="0">
              <a:latin typeface="+mn-lt"/>
            </a:endParaRPr>
          </a:p>
          <a:p>
            <a:pPr lvl="1"/>
            <a:r>
              <a:rPr lang="en-US" sz="2400" dirty="0">
                <a:latin typeface="+mn-lt"/>
              </a:rPr>
              <a:t>At the next prompt, enter </a:t>
            </a:r>
            <a:r>
              <a:rPr lang="en-US" sz="2400" dirty="0">
                <a:latin typeface="Consolas" panose="020B0609020204030204" pitchFamily="49" charset="0"/>
              </a:rPr>
              <a:t>250</a:t>
            </a:r>
            <a:r>
              <a:rPr lang="en-US" sz="2400" dirty="0">
                <a:latin typeface="+mn-lt"/>
              </a:rPr>
              <a:t> </a:t>
            </a:r>
            <a:r>
              <a:rPr lang="en-US" sz="2400" dirty="0" smtClean="0">
                <a:latin typeface="+mn-lt"/>
              </a:rPr>
              <a:t>(Figure </a:t>
            </a:r>
            <a:r>
              <a:rPr lang="en-US" sz="2400" dirty="0">
                <a:latin typeface="+mn-lt"/>
              </a:rPr>
              <a:t>1.24</a:t>
            </a:r>
            <a:r>
              <a:rPr lang="en-US" sz="2400" dirty="0" smtClean="0">
                <a:latin typeface="+mn-lt"/>
              </a:rPr>
              <a:t>).</a:t>
            </a:r>
            <a:endParaRPr lang="en-US" sz="2400" dirty="0">
              <a:latin typeface="+mn-lt"/>
            </a:endParaRPr>
          </a:p>
          <a:p>
            <a:pPr lvl="1"/>
            <a:r>
              <a:rPr lang="en-US" sz="2400" dirty="0">
                <a:latin typeface="+mn-lt"/>
              </a:rPr>
              <a:t>This time the application displays </a:t>
            </a:r>
            <a:r>
              <a:rPr lang="en-US" sz="2400" dirty="0" smtClean="0">
                <a:latin typeface="+mn-lt"/>
              </a:rPr>
              <a:t>“Too </a:t>
            </a:r>
            <a:r>
              <a:rPr lang="en-US" sz="2400" dirty="0">
                <a:latin typeface="+mn-lt"/>
              </a:rPr>
              <a:t>low. Try again</a:t>
            </a:r>
            <a:r>
              <a:rPr lang="en-US" sz="2400" dirty="0" smtClean="0">
                <a:latin typeface="+mn-lt"/>
              </a:rPr>
              <a:t>.”, </a:t>
            </a:r>
            <a:r>
              <a:rPr lang="en-US" sz="2400" dirty="0">
                <a:latin typeface="+mn-lt"/>
              </a:rPr>
              <a:t>because the value you entered is less than the correct guess</a:t>
            </a:r>
            <a:r>
              <a:rPr lang="en-US" sz="2400" dirty="0" smtClean="0">
                <a:latin typeface="+mn-lt"/>
              </a:rPr>
              <a:t>.</a:t>
            </a:r>
            <a:endParaRPr lang="en-US" sz="2400" dirty="0">
              <a:latin typeface="+mn-lt"/>
            </a:endParaRPr>
          </a:p>
        </p:txBody>
      </p:sp>
    </p:spTree>
    <p:extLst>
      <p:ext uri="{BB962C8B-B14F-4D97-AF65-F5344CB8AC3E}">
        <p14:creationId xmlns:p14="http://schemas.microsoft.com/office/powerpoint/2010/main" val="989313594"/>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Figure 1.24 Entering a Second Guess and Receiving Feedback</a:t>
            </a:r>
          </a:p>
        </p:txBody>
      </p:sp>
      <p:pic>
        <p:nvPicPr>
          <p:cNvPr id="4" name="Picture 3" descr="A block has the following text. tilde forward slash examples forward slash c h 0 1 dolor sign. Forward slash Guess Number I have a number between 1 and 1000. Can you guess my number question mark Please type your first guess. question mark. 500 Too high. Try again. Question mark 250 Too low. Try again. Question mark."/>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4582" y="2225495"/>
            <a:ext cx="8114836" cy="2407011"/>
          </a:xfrm>
          <a:prstGeom prst="rect">
            <a:avLst/>
          </a:prstGeom>
        </p:spPr>
      </p:pic>
    </p:spTree>
    <p:extLst>
      <p:ext uri="{BB962C8B-B14F-4D97-AF65-F5344CB8AC3E}">
        <p14:creationId xmlns:p14="http://schemas.microsoft.com/office/powerpoint/2010/main" val="1950618543"/>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2"/>
                </a:solidFill>
                <a:latin typeface="Times New Roman" panose="02020603050405020304" pitchFamily="18" charset="0"/>
                <a:cs typeface="Times New Roman" panose="02020603050405020304" pitchFamily="18" charset="0"/>
              </a:rPr>
              <a:t>1.10.2 Compiling and Running Using G</a:t>
            </a:r>
            <a:r>
              <a:rPr lang="en-US" sz="100" dirty="0">
                <a:solidFill>
                  <a:schemeClr val="tx2"/>
                </a:solidFill>
                <a:latin typeface="Times New Roman" panose="02020603050405020304" pitchFamily="18" charset="0"/>
                <a:cs typeface="Times New Roman" panose="02020603050405020304" pitchFamily="18" charset="0"/>
              </a:rPr>
              <a:t> </a:t>
            </a:r>
            <a:r>
              <a:rPr lang="en-US" dirty="0">
                <a:solidFill>
                  <a:schemeClr val="tx2"/>
                </a:solidFill>
                <a:latin typeface="Times New Roman" panose="02020603050405020304" pitchFamily="18" charset="0"/>
                <a:cs typeface="Times New Roman" panose="02020603050405020304" pitchFamily="18" charset="0"/>
              </a:rPr>
              <a:t>N</a:t>
            </a:r>
            <a:r>
              <a:rPr lang="en-US" sz="100" dirty="0">
                <a:solidFill>
                  <a:schemeClr val="tx2"/>
                </a:solidFill>
                <a:latin typeface="Times New Roman" panose="02020603050405020304" pitchFamily="18" charset="0"/>
                <a:cs typeface="Times New Roman" panose="02020603050405020304" pitchFamily="18" charset="0"/>
              </a:rPr>
              <a:t> </a:t>
            </a:r>
            <a:r>
              <a:rPr lang="en-US" dirty="0">
                <a:solidFill>
                  <a:schemeClr val="tx2"/>
                </a:solidFill>
                <a:latin typeface="Times New Roman" panose="02020603050405020304" pitchFamily="18" charset="0"/>
                <a:cs typeface="Times New Roman" panose="02020603050405020304" pitchFamily="18" charset="0"/>
              </a:rPr>
              <a:t>U C++ on Linux </a:t>
            </a:r>
            <a:r>
              <a:rPr lang="en-US" sz="2000" b="0" dirty="0" smtClean="0">
                <a:solidFill>
                  <a:schemeClr val="tx2"/>
                </a:solidFill>
                <a:latin typeface="Times New Roman" panose="02020603050405020304" pitchFamily="18" charset="0"/>
                <a:cs typeface="Times New Roman" panose="02020603050405020304" pitchFamily="18" charset="0"/>
              </a:rPr>
              <a:t>(7 </a:t>
            </a:r>
            <a:r>
              <a:rPr lang="en-US" sz="2000" b="0" dirty="0">
                <a:solidFill>
                  <a:schemeClr val="tx2"/>
                </a:solidFill>
                <a:latin typeface="Times New Roman" panose="02020603050405020304" pitchFamily="18" charset="0"/>
                <a:cs typeface="Times New Roman" panose="02020603050405020304" pitchFamily="18" charset="0"/>
              </a:rPr>
              <a:t>of 8)</a:t>
            </a:r>
            <a:endParaRPr lang="en-US" dirty="0"/>
          </a:p>
        </p:txBody>
      </p:sp>
      <p:sp>
        <p:nvSpPr>
          <p:cNvPr id="3" name="Text Placeholder 2"/>
          <p:cNvSpPr>
            <a:spLocks noGrp="1"/>
          </p:cNvSpPr>
          <p:nvPr>
            <p:ph type="body" idx="1"/>
          </p:nvPr>
        </p:nvSpPr>
        <p:spPr/>
        <p:txBody>
          <a:bodyPr/>
          <a:lstStyle/>
          <a:p>
            <a:r>
              <a:rPr lang="en-US" sz="2400" dirty="0">
                <a:latin typeface="+mn-lt"/>
              </a:rPr>
              <a:t>Step 6: Entering Additional Guesses</a:t>
            </a:r>
          </a:p>
          <a:p>
            <a:pPr lvl="1"/>
            <a:r>
              <a:rPr lang="en-US" sz="2400" dirty="0">
                <a:latin typeface="+mn-lt"/>
              </a:rPr>
              <a:t>Continue to play the game </a:t>
            </a:r>
            <a:r>
              <a:rPr lang="en-US" sz="2400" dirty="0" smtClean="0">
                <a:latin typeface="+mn-lt"/>
              </a:rPr>
              <a:t>(Figure </a:t>
            </a:r>
            <a:r>
              <a:rPr lang="en-US" sz="2400" dirty="0">
                <a:latin typeface="+mn-lt"/>
              </a:rPr>
              <a:t>1.25) by entering values until you guess the correct number</a:t>
            </a:r>
            <a:r>
              <a:rPr lang="en-US" sz="2400" dirty="0" smtClean="0">
                <a:latin typeface="+mn-lt"/>
              </a:rPr>
              <a:t>.</a:t>
            </a:r>
            <a:endParaRPr lang="en-US" sz="2400" dirty="0">
              <a:latin typeface="+mn-lt"/>
            </a:endParaRPr>
          </a:p>
          <a:p>
            <a:pPr lvl="1"/>
            <a:r>
              <a:rPr lang="en-US" sz="2400" dirty="0">
                <a:latin typeface="+mn-lt"/>
              </a:rPr>
              <a:t>When you guess correctly, the application displays </a:t>
            </a:r>
            <a:r>
              <a:rPr lang="en-US" sz="2400" dirty="0" smtClean="0">
                <a:latin typeface="+mn-lt"/>
              </a:rPr>
              <a:t>“Excellent</a:t>
            </a:r>
            <a:r>
              <a:rPr lang="en-US" sz="2400" dirty="0">
                <a:latin typeface="+mn-lt"/>
              </a:rPr>
              <a:t>! You guessed the number</a:t>
            </a:r>
            <a:r>
              <a:rPr lang="en-US" sz="2400" dirty="0" smtClean="0">
                <a:latin typeface="+mn-lt"/>
              </a:rPr>
              <a:t>.”</a:t>
            </a:r>
            <a:endParaRPr lang="en-US" sz="2400" dirty="0">
              <a:latin typeface="+mn-lt"/>
            </a:endParaRPr>
          </a:p>
        </p:txBody>
      </p:sp>
    </p:spTree>
    <p:extLst>
      <p:ext uri="{BB962C8B-B14F-4D97-AF65-F5344CB8AC3E}">
        <p14:creationId xmlns:p14="http://schemas.microsoft.com/office/powerpoint/2010/main" val="489458562"/>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Figure 1.25 Entering Additional Guesses and Guessing the Correct Number</a:t>
            </a:r>
          </a:p>
        </p:txBody>
      </p:sp>
      <p:pic>
        <p:nvPicPr>
          <p:cNvPr id="4" name="Picture 3" descr="A block has the following text. Too low. Try again. Question mark 375 Too low. Try again. Question mark 437 Too high. Try again. Question mark 406 Too high. Try again. Question mark 391 Too high. Try again. Question mark 383 Too low. Try again. Question mark 387 Too high. Try again. Question mark 385 Too high. Try again. Question mark 384 Excellent exclamation point You guessed the number. Would you like to play again yes or no, Question mark."/>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2901" y="1662853"/>
            <a:ext cx="7798198" cy="4112865"/>
          </a:xfrm>
          <a:prstGeom prst="rect">
            <a:avLst/>
          </a:prstGeom>
        </p:spPr>
      </p:pic>
    </p:spTree>
    <p:extLst>
      <p:ext uri="{BB962C8B-B14F-4D97-AF65-F5344CB8AC3E}">
        <p14:creationId xmlns:p14="http://schemas.microsoft.com/office/powerpoint/2010/main" val="404638106"/>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2"/>
                </a:solidFill>
                <a:latin typeface="Times New Roman" panose="02020603050405020304" pitchFamily="18" charset="0"/>
                <a:cs typeface="Times New Roman" panose="02020603050405020304" pitchFamily="18" charset="0"/>
              </a:rPr>
              <a:t>1.10.2 Compiling and Running Using G</a:t>
            </a:r>
            <a:r>
              <a:rPr lang="en-US" sz="100" dirty="0">
                <a:solidFill>
                  <a:schemeClr val="tx2"/>
                </a:solidFill>
                <a:latin typeface="Times New Roman" panose="02020603050405020304" pitchFamily="18" charset="0"/>
                <a:cs typeface="Times New Roman" panose="02020603050405020304" pitchFamily="18" charset="0"/>
              </a:rPr>
              <a:t> </a:t>
            </a:r>
            <a:r>
              <a:rPr lang="en-US" dirty="0">
                <a:solidFill>
                  <a:schemeClr val="tx2"/>
                </a:solidFill>
                <a:latin typeface="Times New Roman" panose="02020603050405020304" pitchFamily="18" charset="0"/>
                <a:cs typeface="Times New Roman" panose="02020603050405020304" pitchFamily="18" charset="0"/>
              </a:rPr>
              <a:t>N</a:t>
            </a:r>
            <a:r>
              <a:rPr lang="en-US" sz="100" dirty="0">
                <a:solidFill>
                  <a:schemeClr val="tx2"/>
                </a:solidFill>
                <a:latin typeface="Times New Roman" panose="02020603050405020304" pitchFamily="18" charset="0"/>
                <a:cs typeface="Times New Roman" panose="02020603050405020304" pitchFamily="18" charset="0"/>
              </a:rPr>
              <a:t> </a:t>
            </a:r>
            <a:r>
              <a:rPr lang="en-US" dirty="0">
                <a:solidFill>
                  <a:schemeClr val="tx2"/>
                </a:solidFill>
                <a:latin typeface="Times New Roman" panose="02020603050405020304" pitchFamily="18" charset="0"/>
                <a:cs typeface="Times New Roman" panose="02020603050405020304" pitchFamily="18" charset="0"/>
              </a:rPr>
              <a:t>U C++ on Linux </a:t>
            </a:r>
            <a:r>
              <a:rPr lang="en-US" sz="2000" b="0" dirty="0" smtClean="0">
                <a:solidFill>
                  <a:schemeClr val="tx2"/>
                </a:solidFill>
                <a:latin typeface="Times New Roman" panose="02020603050405020304" pitchFamily="18" charset="0"/>
                <a:cs typeface="Times New Roman" panose="02020603050405020304" pitchFamily="18" charset="0"/>
              </a:rPr>
              <a:t>(8 </a:t>
            </a:r>
            <a:r>
              <a:rPr lang="en-US" sz="2000" b="0" dirty="0">
                <a:solidFill>
                  <a:schemeClr val="tx2"/>
                </a:solidFill>
                <a:latin typeface="Times New Roman" panose="02020603050405020304" pitchFamily="18" charset="0"/>
                <a:cs typeface="Times New Roman" panose="02020603050405020304" pitchFamily="18" charset="0"/>
              </a:rPr>
              <a:t>of 8)</a:t>
            </a:r>
            <a:endParaRPr lang="en-US" dirty="0"/>
          </a:p>
        </p:txBody>
      </p:sp>
      <p:sp>
        <p:nvSpPr>
          <p:cNvPr id="3" name="Text Placeholder 2"/>
          <p:cNvSpPr>
            <a:spLocks noGrp="1"/>
          </p:cNvSpPr>
          <p:nvPr>
            <p:ph type="body" idx="1"/>
          </p:nvPr>
        </p:nvSpPr>
        <p:spPr/>
        <p:txBody>
          <a:bodyPr/>
          <a:lstStyle/>
          <a:p>
            <a:r>
              <a:rPr lang="en-US" sz="2400" dirty="0">
                <a:latin typeface="+mn-lt"/>
              </a:rPr>
              <a:t>Step 7: Playing the Game Again or Exiting the Application</a:t>
            </a:r>
          </a:p>
          <a:p>
            <a:pPr lvl="1"/>
            <a:r>
              <a:rPr lang="en-US" sz="2400" dirty="0">
                <a:latin typeface="+mn-lt"/>
              </a:rPr>
              <a:t>After you guess the correct number, the application asks if you’d like to play another game</a:t>
            </a:r>
            <a:r>
              <a:rPr lang="en-US" sz="2400" dirty="0" smtClean="0">
                <a:latin typeface="+mn-lt"/>
              </a:rPr>
              <a:t>.</a:t>
            </a:r>
            <a:endParaRPr lang="en-US" sz="2400" dirty="0">
              <a:latin typeface="+mn-lt"/>
            </a:endParaRPr>
          </a:p>
          <a:p>
            <a:pPr lvl="1"/>
            <a:r>
              <a:rPr lang="en-US" sz="2400" dirty="0">
                <a:latin typeface="+mn-lt"/>
              </a:rPr>
              <a:t>At the </a:t>
            </a:r>
            <a:r>
              <a:rPr lang="en-US" sz="2400" dirty="0" smtClean="0">
                <a:latin typeface="+mn-lt"/>
              </a:rPr>
              <a:t>“Would </a:t>
            </a:r>
            <a:r>
              <a:rPr lang="en-US" sz="2400" dirty="0">
                <a:latin typeface="+mn-lt"/>
              </a:rPr>
              <a:t>you like to play again (y or n</a:t>
            </a:r>
            <a:r>
              <a:rPr lang="en-US" sz="2400" dirty="0" smtClean="0">
                <a:latin typeface="+mn-lt"/>
              </a:rPr>
              <a:t>)?” </a:t>
            </a:r>
            <a:r>
              <a:rPr lang="en-US" sz="2400" dirty="0">
                <a:latin typeface="+mn-lt"/>
              </a:rPr>
              <a:t>prompt, entering the one character y causes the application to choose a new number and displays the </a:t>
            </a:r>
            <a:r>
              <a:rPr lang="en-US" sz="2400" dirty="0" smtClean="0">
                <a:latin typeface="+mn-lt"/>
              </a:rPr>
              <a:t>message “Please </a:t>
            </a:r>
            <a:r>
              <a:rPr lang="en-US" sz="2400" dirty="0">
                <a:latin typeface="+mn-lt"/>
              </a:rPr>
              <a:t>type your first guess</a:t>
            </a:r>
            <a:r>
              <a:rPr lang="en-US" sz="2400" dirty="0" smtClean="0">
                <a:latin typeface="+mn-lt"/>
              </a:rPr>
              <a:t>.” </a:t>
            </a:r>
            <a:r>
              <a:rPr lang="en-US" sz="2400" dirty="0">
                <a:latin typeface="+mn-lt"/>
              </a:rPr>
              <a:t>followed by a question-mark prompt so you can make your first guess in the new game</a:t>
            </a:r>
            <a:r>
              <a:rPr lang="en-US" sz="2400" dirty="0" smtClean="0">
                <a:latin typeface="+mn-lt"/>
              </a:rPr>
              <a:t>.</a:t>
            </a:r>
            <a:endParaRPr lang="en-US" sz="2400" dirty="0">
              <a:latin typeface="+mn-lt"/>
            </a:endParaRPr>
          </a:p>
          <a:p>
            <a:pPr lvl="1"/>
            <a:r>
              <a:rPr lang="en-US" sz="2400" dirty="0">
                <a:latin typeface="+mn-lt"/>
              </a:rPr>
              <a:t>Entering the character n ends the application, returns you to the shell and awaits your next command</a:t>
            </a:r>
            <a:r>
              <a:rPr lang="en-US" sz="2400" dirty="0" smtClean="0">
                <a:latin typeface="+mn-lt"/>
              </a:rPr>
              <a:t>.</a:t>
            </a:r>
            <a:endParaRPr lang="en-US" sz="2400" dirty="0">
              <a:latin typeface="+mn-lt"/>
            </a:endParaRPr>
          </a:p>
        </p:txBody>
      </p:sp>
    </p:spTree>
    <p:extLst>
      <p:ext uri="{BB962C8B-B14F-4D97-AF65-F5344CB8AC3E}">
        <p14:creationId xmlns:p14="http://schemas.microsoft.com/office/powerpoint/2010/main" val="1290589597"/>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2"/>
                </a:solidFill>
                <a:latin typeface="Times New Roman" panose="02020603050405020304" pitchFamily="18" charset="0"/>
                <a:cs typeface="Times New Roman" panose="02020603050405020304" pitchFamily="18" charset="0"/>
              </a:rPr>
              <a:t>1.10.3 Compiling and Running with Xcode on Mac </a:t>
            </a:r>
            <a:r>
              <a:rPr lang="en-US" dirty="0" smtClean="0">
                <a:solidFill>
                  <a:schemeClr val="tx2"/>
                </a:solidFill>
                <a:latin typeface="Times New Roman" panose="02020603050405020304" pitchFamily="18" charset="0"/>
                <a:cs typeface="Times New Roman" panose="02020603050405020304" pitchFamily="18" charset="0"/>
              </a:rPr>
              <a:t>O</a:t>
            </a:r>
            <a:r>
              <a:rPr lang="en-US" sz="100" dirty="0" smtClean="0">
                <a:solidFill>
                  <a:schemeClr val="tx2"/>
                </a:solidFill>
                <a:latin typeface="Times New Roman" panose="02020603050405020304" pitchFamily="18" charset="0"/>
                <a:cs typeface="Times New Roman" panose="02020603050405020304" pitchFamily="18" charset="0"/>
              </a:rPr>
              <a:t> </a:t>
            </a:r>
            <a:r>
              <a:rPr lang="en-US" dirty="0" smtClean="0">
                <a:solidFill>
                  <a:schemeClr val="tx2"/>
                </a:solidFill>
                <a:latin typeface="Times New Roman" panose="02020603050405020304" pitchFamily="18" charset="0"/>
                <a:cs typeface="Times New Roman" panose="02020603050405020304" pitchFamily="18" charset="0"/>
              </a:rPr>
              <a:t>S X </a:t>
            </a:r>
            <a:r>
              <a:rPr lang="en-US" sz="2000" b="0" dirty="0" smtClean="0">
                <a:solidFill>
                  <a:schemeClr val="tx2"/>
                </a:solidFill>
                <a:latin typeface="Times New Roman" panose="02020603050405020304" pitchFamily="18" charset="0"/>
                <a:cs typeface="Times New Roman" panose="02020603050405020304" pitchFamily="18" charset="0"/>
              </a:rPr>
              <a:t>(1 of 15)</a:t>
            </a:r>
            <a:endParaRPr lang="en-US" sz="2000" b="0" dirty="0">
              <a:solidFill>
                <a:schemeClr val="tx2"/>
              </a:solidFill>
              <a:latin typeface="Times New Roman" panose="02020603050405020304" pitchFamily="18" charset="0"/>
              <a:cs typeface="Times New Roman" panose="02020603050405020304" pitchFamily="18" charset="0"/>
            </a:endParaRPr>
          </a:p>
        </p:txBody>
      </p:sp>
      <p:sp>
        <p:nvSpPr>
          <p:cNvPr id="3" name="Text Placeholder 2"/>
          <p:cNvSpPr>
            <a:spLocks noGrp="1"/>
          </p:cNvSpPr>
          <p:nvPr>
            <p:ph type="body" idx="1"/>
          </p:nvPr>
        </p:nvSpPr>
        <p:spPr/>
        <p:txBody>
          <a:bodyPr/>
          <a:lstStyle/>
          <a:p>
            <a:r>
              <a:rPr lang="en-US" sz="2400" dirty="0">
                <a:latin typeface="+mn-lt"/>
              </a:rPr>
              <a:t>Step 1: Checking Your Setup </a:t>
            </a:r>
          </a:p>
          <a:p>
            <a:pPr lvl="1"/>
            <a:r>
              <a:rPr lang="en-US" sz="2400" dirty="0">
                <a:latin typeface="+mn-lt"/>
              </a:rPr>
              <a:t>It’s important to read this book’s Before You Begin section to make sure that you’ve installed Apple’s </a:t>
            </a:r>
            <a:r>
              <a:rPr lang="en-US" sz="2400" dirty="0" smtClean="0">
                <a:latin typeface="+mn-lt"/>
              </a:rPr>
              <a:t>X</a:t>
            </a:r>
            <a:r>
              <a:rPr lang="en-US" sz="100" dirty="0" smtClean="0">
                <a:latin typeface="+mn-lt"/>
              </a:rPr>
              <a:t> </a:t>
            </a:r>
            <a:r>
              <a:rPr lang="en-US" sz="2400" dirty="0" smtClean="0">
                <a:latin typeface="+mn-lt"/>
              </a:rPr>
              <a:t>code I</a:t>
            </a:r>
            <a:r>
              <a:rPr lang="en-US" sz="100" dirty="0" smtClean="0">
                <a:latin typeface="+mn-lt"/>
              </a:rPr>
              <a:t> </a:t>
            </a:r>
            <a:r>
              <a:rPr lang="en-US" sz="2400" dirty="0" smtClean="0">
                <a:latin typeface="+mn-lt"/>
              </a:rPr>
              <a:t>D</a:t>
            </a:r>
            <a:r>
              <a:rPr lang="en-US" sz="100" dirty="0" smtClean="0">
                <a:latin typeface="+mn-lt"/>
              </a:rPr>
              <a:t> </a:t>
            </a:r>
            <a:r>
              <a:rPr lang="en-US" sz="2400" dirty="0" smtClean="0">
                <a:latin typeface="+mn-lt"/>
              </a:rPr>
              <a:t>E </a:t>
            </a:r>
            <a:r>
              <a:rPr lang="en-US" sz="2400" dirty="0">
                <a:latin typeface="+mn-lt"/>
              </a:rPr>
              <a:t>and copied the book’s examples to your hard drive correctly</a:t>
            </a:r>
            <a:r>
              <a:rPr lang="en-US" sz="2400" dirty="0" smtClean="0">
                <a:latin typeface="+mn-lt"/>
              </a:rPr>
              <a:t>.</a:t>
            </a:r>
            <a:endParaRPr lang="en-US" sz="2400" dirty="0">
              <a:latin typeface="+mn-lt"/>
            </a:endParaRPr>
          </a:p>
        </p:txBody>
      </p:sp>
    </p:spTree>
    <p:extLst>
      <p:ext uri="{BB962C8B-B14F-4D97-AF65-F5344CB8AC3E}">
        <p14:creationId xmlns:p14="http://schemas.microsoft.com/office/powerpoint/2010/main" val="248483467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Figure 1.1 </a:t>
            </a:r>
            <a:r>
              <a:rPr lang="en-US" dirty="0" smtClean="0"/>
              <a:t>A </a:t>
            </a:r>
            <a:r>
              <a:rPr lang="en-US" dirty="0"/>
              <a:t>Few Uses for Computers </a:t>
            </a:r>
            <a:r>
              <a:rPr lang="en-US" sz="2000" b="0" dirty="0"/>
              <a:t>(5 of 5)</a:t>
            </a:r>
          </a:p>
        </p:txBody>
      </p:sp>
      <p:graphicFrame>
        <p:nvGraphicFramePr>
          <p:cNvPr id="4" name="Table 3"/>
          <p:cNvGraphicFramePr>
            <a:graphicFrameLocks noGrp="1"/>
          </p:cNvGraphicFramePr>
          <p:nvPr>
            <p:extLst>
              <p:ext uri="{D42A27DB-BD31-4B8C-83A1-F6EECF244321}">
                <p14:modId xmlns:p14="http://schemas.microsoft.com/office/powerpoint/2010/main" val="1321188082"/>
              </p:ext>
            </p:extLst>
          </p:nvPr>
        </p:nvGraphicFramePr>
        <p:xfrm>
          <a:off x="457200" y="1564641"/>
          <a:ext cx="8229600" cy="4668521"/>
        </p:xfrm>
        <a:graphic>
          <a:graphicData uri="http://schemas.openxmlformats.org/drawingml/2006/table">
            <a:tbl>
              <a:tblPr firstRow="1" bandRow="1">
                <a:tableStyleId>{40F9630F-82C1-40B7-BC3A-925EFCFF5E92}</a:tableStyleId>
              </a:tblPr>
              <a:tblGrid>
                <a:gridCol w="1554480">
                  <a:extLst>
                    <a:ext uri="{9D8B030D-6E8A-4147-A177-3AD203B41FA5}">
                      <a16:colId xmlns:a16="http://schemas.microsoft.com/office/drawing/2014/main" val="2543876929"/>
                    </a:ext>
                  </a:extLst>
                </a:gridCol>
                <a:gridCol w="6675120">
                  <a:extLst>
                    <a:ext uri="{9D8B030D-6E8A-4147-A177-3AD203B41FA5}">
                      <a16:colId xmlns:a16="http://schemas.microsoft.com/office/drawing/2014/main" val="2774790031"/>
                    </a:ext>
                  </a:extLst>
                </a:gridCol>
              </a:tblGrid>
              <a:tr h="346985">
                <a:tc>
                  <a:txBody>
                    <a:bodyPr/>
                    <a:lstStyle/>
                    <a:p>
                      <a:r>
                        <a:rPr lang="en-US" sz="1600" b="1" i="0" u="none" strike="noStrike" cap="none" baseline="0" dirty="0" smtClean="0">
                          <a:solidFill>
                            <a:schemeClr val="dk1"/>
                          </a:solidFill>
                          <a:latin typeface="+mn-lt"/>
                          <a:ea typeface="Arial"/>
                          <a:cs typeface="Arial"/>
                          <a:sym typeface="Arial"/>
                        </a:rPr>
                        <a:t>Name</a:t>
                      </a:r>
                      <a:endParaRPr lang="en-US" sz="1600" b="1" dirty="0">
                        <a:solidFill>
                          <a:schemeClr val="bg1"/>
                        </a:solidFill>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b="1" i="0" u="none" strike="noStrike" cap="none" baseline="0" dirty="0" smtClean="0">
                          <a:solidFill>
                            <a:schemeClr val="dk1"/>
                          </a:solidFill>
                          <a:latin typeface="+mn-lt"/>
                          <a:ea typeface="Arial"/>
                          <a:cs typeface="Arial"/>
                          <a:sym typeface="Arial"/>
                        </a:rPr>
                        <a:t>Description</a:t>
                      </a:r>
                      <a:endParaRPr lang="en-US" sz="1600" b="1" dirty="0">
                        <a:solidFill>
                          <a:schemeClr val="bg1"/>
                        </a:solidFill>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96810826"/>
                  </a:ext>
                </a:extLst>
              </a:tr>
              <a:tr h="1104042">
                <a:tc>
                  <a:txBody>
                    <a:bodyPr/>
                    <a:lstStyle/>
                    <a:p>
                      <a:r>
                        <a:rPr lang="en-US" sz="1600" b="0" i="0" u="none" strike="noStrike" cap="none" baseline="0" dirty="0" smtClean="0">
                          <a:solidFill>
                            <a:schemeClr val="dk1"/>
                          </a:solidFill>
                          <a:latin typeface="+mn-lt"/>
                          <a:ea typeface="Arial"/>
                          <a:cs typeface="Arial"/>
                          <a:sym typeface="Arial"/>
                        </a:rPr>
                        <a:t>Internet T</a:t>
                      </a:r>
                      <a:r>
                        <a:rPr lang="en-US" sz="100" b="0" i="0" u="none" strike="noStrike" cap="none" baseline="0" dirty="0" smtClean="0">
                          <a:solidFill>
                            <a:schemeClr val="dk1"/>
                          </a:solidFill>
                          <a:latin typeface="+mn-lt"/>
                          <a:ea typeface="Arial"/>
                          <a:cs typeface="Arial"/>
                          <a:sym typeface="Arial"/>
                        </a:rPr>
                        <a:t> </a:t>
                      </a:r>
                      <a:r>
                        <a:rPr lang="en-US" sz="1600" b="0" i="0" u="none" strike="noStrike" cap="none" baseline="0" dirty="0" smtClean="0">
                          <a:solidFill>
                            <a:schemeClr val="dk1"/>
                          </a:solidFill>
                          <a:latin typeface="+mn-lt"/>
                          <a:ea typeface="Arial"/>
                          <a:cs typeface="Arial"/>
                          <a:sym typeface="Arial"/>
                        </a:rPr>
                        <a:t>V</a:t>
                      </a:r>
                      <a:endParaRPr lang="en-US" sz="1600" dirty="0">
                        <a:solidFill>
                          <a:schemeClr val="tx1"/>
                        </a:solidFill>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b="0" i="0" u="none" strike="noStrike" cap="none" baseline="0" dirty="0" smtClean="0">
                          <a:solidFill>
                            <a:schemeClr val="dk1"/>
                          </a:solidFill>
                          <a:latin typeface="+mn-lt"/>
                          <a:ea typeface="Arial"/>
                          <a:cs typeface="Arial"/>
                          <a:sym typeface="Arial"/>
                        </a:rPr>
                        <a:t>Internet T</a:t>
                      </a:r>
                      <a:r>
                        <a:rPr lang="en-US" sz="100" b="0" i="0" u="none" strike="noStrike" cap="none" baseline="0" dirty="0" smtClean="0">
                          <a:solidFill>
                            <a:schemeClr val="dk1"/>
                          </a:solidFill>
                          <a:latin typeface="+mn-lt"/>
                          <a:ea typeface="Arial"/>
                          <a:cs typeface="Arial"/>
                          <a:sym typeface="Arial"/>
                        </a:rPr>
                        <a:t> </a:t>
                      </a:r>
                      <a:r>
                        <a:rPr lang="en-US" sz="1600" b="0" i="0" u="none" strike="noStrike" cap="none" baseline="0" dirty="0" smtClean="0">
                          <a:solidFill>
                            <a:schemeClr val="dk1"/>
                          </a:solidFill>
                          <a:latin typeface="+mn-lt"/>
                          <a:ea typeface="Arial"/>
                          <a:cs typeface="Arial"/>
                          <a:sym typeface="Arial"/>
                        </a:rPr>
                        <a:t>V set-top boxes (such as Apple T</a:t>
                      </a:r>
                      <a:r>
                        <a:rPr lang="en-US" sz="100" b="0" i="0" u="none" strike="noStrike" cap="none" baseline="0" dirty="0" smtClean="0">
                          <a:solidFill>
                            <a:schemeClr val="dk1"/>
                          </a:solidFill>
                          <a:latin typeface="+mn-lt"/>
                          <a:ea typeface="Arial"/>
                          <a:cs typeface="Arial"/>
                          <a:sym typeface="Arial"/>
                        </a:rPr>
                        <a:t> </a:t>
                      </a:r>
                      <a:r>
                        <a:rPr lang="en-US" sz="1600" b="0" i="0" u="none" strike="noStrike" cap="none" baseline="0" dirty="0" smtClean="0">
                          <a:solidFill>
                            <a:schemeClr val="dk1"/>
                          </a:solidFill>
                          <a:latin typeface="+mn-lt"/>
                          <a:ea typeface="Arial"/>
                          <a:cs typeface="Arial"/>
                          <a:sym typeface="Arial"/>
                        </a:rPr>
                        <a:t>V, Android T</a:t>
                      </a:r>
                      <a:r>
                        <a:rPr lang="en-US" sz="100" b="0" i="0" u="none" strike="noStrike" cap="none" baseline="0" dirty="0" smtClean="0">
                          <a:solidFill>
                            <a:schemeClr val="dk1"/>
                          </a:solidFill>
                          <a:latin typeface="+mn-lt"/>
                          <a:ea typeface="Arial"/>
                          <a:cs typeface="Arial"/>
                          <a:sym typeface="Arial"/>
                        </a:rPr>
                        <a:t> </a:t>
                      </a:r>
                      <a:r>
                        <a:rPr lang="en-US" sz="1600" b="0" i="0" u="none" strike="noStrike" cap="none" baseline="0" dirty="0" smtClean="0">
                          <a:solidFill>
                            <a:schemeClr val="dk1"/>
                          </a:solidFill>
                          <a:latin typeface="+mn-lt"/>
                          <a:ea typeface="Arial"/>
                          <a:cs typeface="Arial"/>
                          <a:sym typeface="Arial"/>
                        </a:rPr>
                        <a:t>V, Roku and TiVo) allow you to access an enormous amount of content on demand, such as games, news, movies, television shows and more, and they help ensure that the content is streamed to your T</a:t>
                      </a:r>
                      <a:r>
                        <a:rPr lang="en-US" sz="100" b="0" i="0" u="none" strike="noStrike" cap="none" baseline="0" dirty="0" smtClean="0">
                          <a:solidFill>
                            <a:schemeClr val="dk1"/>
                          </a:solidFill>
                          <a:latin typeface="+mn-lt"/>
                          <a:ea typeface="Arial"/>
                          <a:cs typeface="Arial"/>
                          <a:sym typeface="Arial"/>
                        </a:rPr>
                        <a:t> </a:t>
                      </a:r>
                      <a:r>
                        <a:rPr lang="en-US" sz="1600" b="0" i="0" u="none" strike="noStrike" cap="none" baseline="0" dirty="0" smtClean="0">
                          <a:solidFill>
                            <a:schemeClr val="dk1"/>
                          </a:solidFill>
                          <a:latin typeface="+mn-lt"/>
                          <a:ea typeface="Arial"/>
                          <a:cs typeface="Arial"/>
                          <a:sym typeface="Arial"/>
                        </a:rPr>
                        <a:t>V smoothly.</a:t>
                      </a:r>
                      <a:endParaRPr lang="en-US" sz="1600" dirty="0">
                        <a:solidFill>
                          <a:schemeClr val="tx1"/>
                        </a:solidFill>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74079639"/>
                  </a:ext>
                </a:extLst>
              </a:tr>
              <a:tr h="1104042">
                <a:tc>
                  <a:txBody>
                    <a:bodyPr/>
                    <a:lstStyle/>
                    <a:p>
                      <a:r>
                        <a:rPr lang="en-US" sz="1600" b="0" i="0" u="none" strike="noStrike" cap="none" baseline="0" dirty="0" smtClean="0">
                          <a:solidFill>
                            <a:schemeClr val="dk1"/>
                          </a:solidFill>
                          <a:latin typeface="+mn-lt"/>
                          <a:ea typeface="Arial"/>
                          <a:cs typeface="Arial"/>
                          <a:sym typeface="Arial"/>
                        </a:rPr>
                        <a:t>Streaming music services</a:t>
                      </a:r>
                      <a:endParaRPr lang="en-US" sz="1600" dirty="0">
                        <a:solidFill>
                          <a:schemeClr val="tx1"/>
                        </a:solidFill>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b="0" i="0" u="none" strike="noStrike" cap="none" baseline="0" dirty="0" smtClean="0">
                          <a:solidFill>
                            <a:schemeClr val="dk1"/>
                          </a:solidFill>
                          <a:latin typeface="+mn-lt"/>
                          <a:ea typeface="Arial"/>
                          <a:cs typeface="Arial"/>
                          <a:sym typeface="Arial"/>
                        </a:rPr>
                        <a:t>Streaming music services (such as Apple Music, Pandora, Spotify, Last.fm and more) allow you listen to large catalogues of music over the web, create customized “radio stations” and discover new music based on your feedback.</a:t>
                      </a:r>
                      <a:endParaRPr lang="en-US" sz="1600" dirty="0">
                        <a:solidFill>
                          <a:schemeClr val="tx1"/>
                        </a:solidFill>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88599064"/>
                  </a:ext>
                </a:extLst>
              </a:tr>
              <a:tr h="2113452">
                <a:tc>
                  <a:txBody>
                    <a:bodyPr/>
                    <a:lstStyle/>
                    <a:p>
                      <a:r>
                        <a:rPr lang="en-US" sz="1600" b="0" i="0" u="none" strike="noStrike" cap="none" baseline="0" dirty="0" smtClean="0">
                          <a:solidFill>
                            <a:schemeClr val="dk1"/>
                          </a:solidFill>
                          <a:latin typeface="+mn-lt"/>
                          <a:ea typeface="Arial"/>
                          <a:cs typeface="Arial"/>
                          <a:sym typeface="Arial"/>
                        </a:rPr>
                        <a:t>Game programming</a:t>
                      </a:r>
                      <a:endParaRPr lang="en-US" sz="1600" dirty="0">
                        <a:solidFill>
                          <a:schemeClr val="tx1"/>
                        </a:solidFill>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b="0" i="0" u="none" strike="noStrike" cap="none" baseline="0" dirty="0" smtClean="0">
                          <a:solidFill>
                            <a:schemeClr val="dk1"/>
                          </a:solidFill>
                          <a:latin typeface="+mn-lt"/>
                          <a:ea typeface="Arial"/>
                          <a:cs typeface="Arial"/>
                          <a:sym typeface="Arial"/>
                        </a:rPr>
                        <a:t>Global video-game revenues are expected to reach $107 billion by 2017 </a:t>
                      </a:r>
                      <a:r>
                        <a:rPr lang="en-US" sz="1600" b="0" i="0" u="none" strike="noStrike" cap="none" baseline="0" dirty="0" smtClean="0">
                          <a:solidFill>
                            <a:schemeClr val="dk1"/>
                          </a:solidFill>
                          <a:latin typeface="+mn-lt"/>
                          <a:ea typeface="Arial"/>
                          <a:cs typeface="Arial"/>
                          <a:sym typeface="Arial"/>
                          <a:hlinkClick r:id="rId2" action="ppaction://hlinkpres?slideindex=1&amp;slidetitle=" tooltip="(http://www.polygon.com/2015/4/22/8471789/worldwide-video-games-market-value-2015). "/>
                        </a:rPr>
                        <a:t>(http://www.polygon.com/2015/4/22/8471789/worldwide-video-games-market-value-2015). </a:t>
                      </a:r>
                      <a:r>
                        <a:rPr lang="en-US" sz="1600" b="0" i="0" u="none" strike="noStrike" cap="none" baseline="0" dirty="0" smtClean="0">
                          <a:solidFill>
                            <a:schemeClr val="dk1"/>
                          </a:solidFill>
                          <a:latin typeface="+mn-lt"/>
                          <a:ea typeface="Arial"/>
                          <a:cs typeface="Arial"/>
                          <a:sym typeface="Arial"/>
                        </a:rPr>
                        <a:t>The most sophisticated games can cost over $100 million to develop, with the most expensive costing half a billion dollars </a:t>
                      </a:r>
                      <a:r>
                        <a:rPr lang="en-US" sz="1600" b="0" i="0" u="none" strike="noStrike" cap="none" baseline="0" dirty="0" smtClean="0">
                          <a:solidFill>
                            <a:schemeClr val="dk1"/>
                          </a:solidFill>
                          <a:latin typeface="+mn-lt"/>
                          <a:ea typeface="Arial"/>
                          <a:cs typeface="Arial"/>
                          <a:sym typeface="Arial"/>
                          <a:hlinkClick r:id="rId2" action="ppaction://hlinkpres?slideindex=1&amp;slidetitle=" tooltip="(http://www.gamespot.com/gallery/20-of-the-most-expensive-games-ever-made/2900-104/). "/>
                        </a:rPr>
                        <a:t>(http://www.gamespot.com/gallery/20-of-the-most-expensive-games-ever-made/2900-104/). </a:t>
                      </a:r>
                      <a:r>
                        <a:rPr lang="en-US" sz="1600" b="0" i="0" u="none" strike="noStrike" cap="none" baseline="0" dirty="0" smtClean="0">
                          <a:solidFill>
                            <a:schemeClr val="dk1"/>
                          </a:solidFill>
                          <a:latin typeface="+mn-lt"/>
                          <a:ea typeface="Arial"/>
                          <a:cs typeface="Arial"/>
                          <a:sym typeface="Arial"/>
                        </a:rPr>
                        <a:t>Bethesda’s</a:t>
                      </a:r>
                      <a:r>
                        <a:rPr lang="en-US" sz="1600" b="1" i="0" u="none" strike="noStrike" cap="none" baseline="0" dirty="0" smtClean="0">
                          <a:solidFill>
                            <a:schemeClr val="dk1"/>
                          </a:solidFill>
                          <a:latin typeface="+mn-lt"/>
                          <a:ea typeface="Arial"/>
                          <a:cs typeface="Arial"/>
                          <a:sym typeface="Arial"/>
                        </a:rPr>
                        <a:t> Fallout 4</a:t>
                      </a:r>
                      <a:r>
                        <a:rPr lang="en-US" sz="1600" b="0" i="1" u="none" strike="noStrike" cap="none" baseline="0" dirty="0" smtClean="0">
                          <a:solidFill>
                            <a:schemeClr val="dk1"/>
                          </a:solidFill>
                          <a:latin typeface="+mn-lt"/>
                          <a:ea typeface="Arial"/>
                          <a:cs typeface="Arial"/>
                          <a:sym typeface="Arial"/>
                        </a:rPr>
                        <a:t> </a:t>
                      </a:r>
                      <a:r>
                        <a:rPr lang="en-US" sz="1600" b="0" i="0" u="none" strike="noStrike" cap="none" baseline="0" dirty="0" smtClean="0">
                          <a:solidFill>
                            <a:schemeClr val="dk1"/>
                          </a:solidFill>
                          <a:latin typeface="+mn-lt"/>
                          <a:ea typeface="Arial"/>
                          <a:cs typeface="Arial"/>
                          <a:sym typeface="Arial"/>
                        </a:rPr>
                        <a:t>earned $750 million in its first day of sales (</a:t>
                      </a:r>
                      <a:r>
                        <a:rPr lang="en-US" sz="1600" b="0" i="0" u="none" strike="noStrike" cap="none" baseline="0" dirty="0" smtClean="0">
                          <a:solidFill>
                            <a:schemeClr val="dk1"/>
                          </a:solidFill>
                          <a:latin typeface="+mn-lt"/>
                          <a:ea typeface="Arial"/>
                          <a:cs typeface="Arial"/>
                          <a:sym typeface="Arial"/>
                          <a:hlinkClick r:id="rId3"/>
                        </a:rPr>
                        <a:t>http://</a:t>
                      </a:r>
                      <a:r>
                        <a:rPr lang="en-US" sz="1600" b="0" i="0" u="none" strike="noStrike" cap="none" baseline="0" dirty="0" smtClean="0">
                          <a:solidFill>
                            <a:schemeClr val="dk1"/>
                          </a:solidFill>
                          <a:latin typeface="+mn-lt"/>
                          <a:ea typeface="Arial"/>
                          <a:cs typeface="Arial"/>
                          <a:sym typeface="Arial"/>
                          <a:hlinkClick r:id="rId3" tooltip="http://fortune.com/2015/11/16/fallout4-is-quiet-best-seller/"/>
                        </a:rPr>
                        <a:t>fortune.com/2015/11/16/fallout4-is-quiet-best-seller/)!</a:t>
                      </a:r>
                      <a:endParaRPr lang="en-US" sz="1600" dirty="0">
                        <a:solidFill>
                          <a:schemeClr val="tx1"/>
                        </a:solidFill>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634791751"/>
                  </a:ext>
                </a:extLst>
              </a:tr>
            </a:tbl>
          </a:graphicData>
        </a:graphic>
      </p:graphicFrame>
    </p:spTree>
    <p:extLst>
      <p:ext uri="{BB962C8B-B14F-4D97-AF65-F5344CB8AC3E}">
        <p14:creationId xmlns:p14="http://schemas.microsoft.com/office/powerpoint/2010/main" val="221743296"/>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2"/>
                </a:solidFill>
                <a:latin typeface="Times New Roman" panose="02020603050405020304" pitchFamily="18" charset="0"/>
                <a:cs typeface="Times New Roman" panose="02020603050405020304" pitchFamily="18" charset="0"/>
              </a:rPr>
              <a:t>1.10.3 Compiling and Running with Xcode on Mac O</a:t>
            </a:r>
            <a:r>
              <a:rPr lang="en-US" sz="100" dirty="0">
                <a:solidFill>
                  <a:schemeClr val="tx2"/>
                </a:solidFill>
                <a:latin typeface="Times New Roman" panose="02020603050405020304" pitchFamily="18" charset="0"/>
                <a:cs typeface="Times New Roman" panose="02020603050405020304" pitchFamily="18" charset="0"/>
              </a:rPr>
              <a:t> </a:t>
            </a:r>
            <a:r>
              <a:rPr lang="en-US" dirty="0">
                <a:solidFill>
                  <a:schemeClr val="tx2"/>
                </a:solidFill>
                <a:latin typeface="Times New Roman" panose="02020603050405020304" pitchFamily="18" charset="0"/>
                <a:cs typeface="Times New Roman" panose="02020603050405020304" pitchFamily="18" charset="0"/>
              </a:rPr>
              <a:t>S X </a:t>
            </a:r>
            <a:r>
              <a:rPr lang="en-US" sz="2000" b="0" dirty="0" smtClean="0">
                <a:solidFill>
                  <a:schemeClr val="tx2"/>
                </a:solidFill>
                <a:latin typeface="Times New Roman" panose="02020603050405020304" pitchFamily="18" charset="0"/>
                <a:cs typeface="Times New Roman" panose="02020603050405020304" pitchFamily="18" charset="0"/>
              </a:rPr>
              <a:t>(2 </a:t>
            </a:r>
            <a:r>
              <a:rPr lang="en-US" sz="2000" b="0" dirty="0">
                <a:solidFill>
                  <a:schemeClr val="tx2"/>
                </a:solidFill>
                <a:latin typeface="Times New Roman" panose="02020603050405020304" pitchFamily="18" charset="0"/>
                <a:cs typeface="Times New Roman" panose="02020603050405020304" pitchFamily="18" charset="0"/>
              </a:rPr>
              <a:t>of 15)</a:t>
            </a:r>
            <a:endParaRPr lang="en-US" dirty="0"/>
          </a:p>
        </p:txBody>
      </p:sp>
      <p:sp>
        <p:nvSpPr>
          <p:cNvPr id="3" name="Text Placeholder 2"/>
          <p:cNvSpPr>
            <a:spLocks noGrp="1"/>
          </p:cNvSpPr>
          <p:nvPr>
            <p:ph type="body" idx="1"/>
          </p:nvPr>
        </p:nvSpPr>
        <p:spPr/>
        <p:txBody>
          <a:bodyPr/>
          <a:lstStyle/>
          <a:p>
            <a:r>
              <a:rPr lang="en-US" sz="2400" dirty="0">
                <a:latin typeface="+mn-lt"/>
              </a:rPr>
              <a:t>Step 2: Launching </a:t>
            </a:r>
            <a:r>
              <a:rPr lang="en-US" sz="2400" dirty="0" smtClean="0">
                <a:latin typeface="+mn-lt"/>
              </a:rPr>
              <a:t>X</a:t>
            </a:r>
            <a:r>
              <a:rPr lang="en-US" sz="100" dirty="0" smtClean="0">
                <a:latin typeface="+mn-lt"/>
              </a:rPr>
              <a:t> </a:t>
            </a:r>
            <a:r>
              <a:rPr lang="en-US" sz="2400" dirty="0" smtClean="0">
                <a:latin typeface="+mn-lt"/>
              </a:rPr>
              <a:t>code </a:t>
            </a:r>
            <a:endParaRPr lang="en-US" sz="2400" dirty="0">
              <a:latin typeface="+mn-lt"/>
            </a:endParaRPr>
          </a:p>
          <a:p>
            <a:pPr lvl="1"/>
            <a:r>
              <a:rPr lang="en-US" sz="2400" dirty="0">
                <a:latin typeface="+mn-lt"/>
              </a:rPr>
              <a:t>Open a </a:t>
            </a:r>
            <a:r>
              <a:rPr lang="en-US" sz="2400" b="1" dirty="0">
                <a:latin typeface="+mn-lt"/>
              </a:rPr>
              <a:t>Finder</a:t>
            </a:r>
            <a:r>
              <a:rPr lang="en-US" sz="2400" dirty="0">
                <a:latin typeface="+mn-lt"/>
              </a:rPr>
              <a:t> window, select </a:t>
            </a:r>
            <a:r>
              <a:rPr lang="en-US" sz="2400" b="1" dirty="0">
                <a:latin typeface="+mn-lt"/>
              </a:rPr>
              <a:t>Applications</a:t>
            </a:r>
            <a:r>
              <a:rPr lang="en-US" sz="2400" dirty="0">
                <a:latin typeface="+mn-lt"/>
              </a:rPr>
              <a:t> and double click the </a:t>
            </a:r>
            <a:r>
              <a:rPr lang="en-US" sz="2400" b="1" dirty="0" smtClean="0">
                <a:latin typeface="+mn-lt"/>
              </a:rPr>
              <a:t>X</a:t>
            </a:r>
            <a:r>
              <a:rPr lang="en-US" sz="100" b="1" dirty="0" smtClean="0">
                <a:latin typeface="+mn-lt"/>
              </a:rPr>
              <a:t> </a:t>
            </a:r>
            <a:r>
              <a:rPr lang="en-US" sz="2400" b="1" dirty="0" smtClean="0">
                <a:latin typeface="+mn-lt"/>
              </a:rPr>
              <a:t>code</a:t>
            </a:r>
            <a:r>
              <a:rPr lang="en-US" sz="2400" dirty="0" smtClean="0">
                <a:latin typeface="+mn-lt"/>
              </a:rPr>
              <a:t> </a:t>
            </a:r>
            <a:r>
              <a:rPr lang="en-US" sz="2400" dirty="0">
                <a:latin typeface="+mn-lt"/>
              </a:rPr>
              <a:t>icon</a:t>
            </a:r>
            <a:r>
              <a:rPr lang="en-US" sz="2400" dirty="0" smtClean="0">
                <a:latin typeface="+mn-lt"/>
              </a:rPr>
              <a:t>.</a:t>
            </a:r>
            <a:endParaRPr lang="en-US" sz="2400" dirty="0">
              <a:latin typeface="+mn-lt"/>
            </a:endParaRPr>
          </a:p>
          <a:p>
            <a:pPr lvl="1"/>
            <a:r>
              <a:rPr lang="en-US" sz="2400" dirty="0">
                <a:latin typeface="+mn-lt"/>
              </a:rPr>
              <a:t>If this is your first time running Xcode, the </a:t>
            </a:r>
            <a:r>
              <a:rPr lang="en-US" sz="2400" b="1" dirty="0">
                <a:latin typeface="+mn-lt"/>
              </a:rPr>
              <a:t>Welcome to </a:t>
            </a:r>
            <a:r>
              <a:rPr lang="en-US" sz="2400" b="1" dirty="0" smtClean="0">
                <a:latin typeface="+mn-lt"/>
              </a:rPr>
              <a:t>X</a:t>
            </a:r>
            <a:r>
              <a:rPr lang="en-US" sz="100" b="1" dirty="0" smtClean="0">
                <a:latin typeface="+mn-lt"/>
              </a:rPr>
              <a:t> </a:t>
            </a:r>
            <a:r>
              <a:rPr lang="en-US" sz="2400" b="1" dirty="0" smtClean="0">
                <a:latin typeface="+mn-lt"/>
              </a:rPr>
              <a:t>code </a:t>
            </a:r>
            <a:r>
              <a:rPr lang="en-US" sz="2400" dirty="0">
                <a:latin typeface="+mn-lt"/>
              </a:rPr>
              <a:t>window will appear </a:t>
            </a:r>
            <a:r>
              <a:rPr lang="en-US" sz="2400" dirty="0" smtClean="0">
                <a:latin typeface="+mn-lt"/>
              </a:rPr>
              <a:t>(Figure </a:t>
            </a:r>
            <a:r>
              <a:rPr lang="en-US" sz="2400" dirty="0">
                <a:latin typeface="+mn-lt"/>
              </a:rPr>
              <a:t>1.26</a:t>
            </a:r>
            <a:r>
              <a:rPr lang="en-US" sz="2400" dirty="0" smtClean="0">
                <a:latin typeface="+mn-lt"/>
              </a:rPr>
              <a:t>).</a:t>
            </a:r>
            <a:endParaRPr lang="en-US" sz="2400" dirty="0">
              <a:latin typeface="+mn-lt"/>
            </a:endParaRPr>
          </a:p>
          <a:p>
            <a:pPr lvl="1"/>
            <a:r>
              <a:rPr lang="en-US" sz="2400" dirty="0">
                <a:latin typeface="+mn-lt"/>
              </a:rPr>
              <a:t>Close this window for now—you can access it any time by selecting </a:t>
            </a:r>
            <a:r>
              <a:rPr lang="en-US" sz="2400" b="1" dirty="0">
                <a:latin typeface="+mn-lt"/>
              </a:rPr>
              <a:t>Window &gt; Welcome to </a:t>
            </a:r>
            <a:r>
              <a:rPr lang="en-US" sz="2400" b="1" dirty="0" smtClean="0">
                <a:latin typeface="+mn-lt"/>
              </a:rPr>
              <a:t>X</a:t>
            </a:r>
            <a:r>
              <a:rPr lang="en-US" sz="100" b="1" dirty="0" smtClean="0">
                <a:latin typeface="+mn-lt"/>
              </a:rPr>
              <a:t> </a:t>
            </a:r>
            <a:r>
              <a:rPr lang="en-US" sz="2400" b="1" dirty="0" smtClean="0">
                <a:latin typeface="+mn-lt"/>
              </a:rPr>
              <a:t>code</a:t>
            </a:r>
            <a:r>
              <a:rPr lang="en-US" sz="2400" dirty="0" smtClean="0">
                <a:latin typeface="+mn-lt"/>
              </a:rPr>
              <a:t>.</a:t>
            </a:r>
            <a:endParaRPr lang="en-US" sz="2400" dirty="0">
              <a:latin typeface="+mn-lt"/>
            </a:endParaRPr>
          </a:p>
        </p:txBody>
      </p:sp>
    </p:spTree>
    <p:extLst>
      <p:ext uri="{BB962C8B-B14F-4D97-AF65-F5344CB8AC3E}">
        <p14:creationId xmlns:p14="http://schemas.microsoft.com/office/powerpoint/2010/main" val="1765554408"/>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47650"/>
            <a:ext cx="8229600" cy="1066799"/>
          </a:xfrm>
        </p:spPr>
        <p:txBody>
          <a:bodyPr anchor="b"/>
          <a:lstStyle/>
          <a:p>
            <a:r>
              <a:rPr lang="en-US" dirty="0"/>
              <a:t>Figure 1.26 Welcome to </a:t>
            </a:r>
            <a:r>
              <a:rPr lang="en-US" dirty="0" smtClean="0"/>
              <a:t>X</a:t>
            </a:r>
            <a:r>
              <a:rPr lang="en-US" sz="100" dirty="0" smtClean="0"/>
              <a:t> </a:t>
            </a:r>
            <a:r>
              <a:rPr lang="en-US" dirty="0" smtClean="0"/>
              <a:t>code </a:t>
            </a:r>
            <a:r>
              <a:rPr lang="en-US" dirty="0"/>
              <a:t>Window</a:t>
            </a:r>
          </a:p>
        </p:txBody>
      </p:sp>
      <p:pic>
        <p:nvPicPr>
          <p:cNvPr id="4" name="Picture 3" descr="The welcome screen of an X code Window has two panes. The left pane displays a welcome message welcome to x code version 7.2 and displays three options. Get started with a playground, explore new ideas quickly and easily. Create a new x code project start building a new i phone, i pad or mac application. Check out an existing project, start working on something from an S C M repository. The right pane displays no recent projects, open another project."/>
          <p:cNvPicPr>
            <a:picLocks noChangeAspect="1"/>
          </p:cNvPicPr>
          <p:nvPr/>
        </p:nvPicPr>
        <p:blipFill rotWithShape="1">
          <a:blip r:embed="rId2">
            <a:extLst>
              <a:ext uri="{28A0092B-C50C-407E-A947-70E740481C1C}">
                <a14:useLocalDpi xmlns:a14="http://schemas.microsoft.com/office/drawing/2010/main" val="0"/>
              </a:ext>
            </a:extLst>
          </a:blip>
          <a:srcRect l="4999" t="-766" r="4999"/>
          <a:stretch/>
        </p:blipFill>
        <p:spPr>
          <a:xfrm>
            <a:off x="809624" y="1609725"/>
            <a:ext cx="7524751" cy="4273703"/>
          </a:xfrm>
          <a:prstGeom prst="rect">
            <a:avLst/>
          </a:prstGeom>
        </p:spPr>
      </p:pic>
    </p:spTree>
    <p:extLst>
      <p:ext uri="{BB962C8B-B14F-4D97-AF65-F5344CB8AC3E}">
        <p14:creationId xmlns:p14="http://schemas.microsoft.com/office/powerpoint/2010/main" val="163187834"/>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2"/>
                </a:solidFill>
                <a:latin typeface="Times New Roman" panose="02020603050405020304" pitchFamily="18" charset="0"/>
                <a:cs typeface="Times New Roman" panose="02020603050405020304" pitchFamily="18" charset="0"/>
              </a:rPr>
              <a:t>1.10.3 Compiling and Running with </a:t>
            </a:r>
            <a:r>
              <a:rPr lang="en-US" dirty="0" smtClean="0">
                <a:solidFill>
                  <a:schemeClr val="tx2"/>
                </a:solidFill>
                <a:latin typeface="Times New Roman" panose="02020603050405020304" pitchFamily="18" charset="0"/>
                <a:cs typeface="Times New Roman" panose="02020603050405020304" pitchFamily="18" charset="0"/>
              </a:rPr>
              <a:t>X</a:t>
            </a:r>
            <a:r>
              <a:rPr lang="en-US" sz="100" dirty="0" smtClean="0">
                <a:solidFill>
                  <a:schemeClr val="tx2"/>
                </a:solidFill>
                <a:latin typeface="Times New Roman" panose="02020603050405020304" pitchFamily="18" charset="0"/>
                <a:cs typeface="Times New Roman" panose="02020603050405020304" pitchFamily="18" charset="0"/>
              </a:rPr>
              <a:t> </a:t>
            </a:r>
            <a:r>
              <a:rPr lang="en-US" dirty="0" smtClean="0">
                <a:solidFill>
                  <a:schemeClr val="tx2"/>
                </a:solidFill>
                <a:latin typeface="Times New Roman" panose="02020603050405020304" pitchFamily="18" charset="0"/>
                <a:cs typeface="Times New Roman" panose="02020603050405020304" pitchFamily="18" charset="0"/>
              </a:rPr>
              <a:t>code </a:t>
            </a:r>
            <a:r>
              <a:rPr lang="en-US" dirty="0">
                <a:solidFill>
                  <a:schemeClr val="tx2"/>
                </a:solidFill>
                <a:latin typeface="Times New Roman" panose="02020603050405020304" pitchFamily="18" charset="0"/>
                <a:cs typeface="Times New Roman" panose="02020603050405020304" pitchFamily="18" charset="0"/>
              </a:rPr>
              <a:t>on Mac O</a:t>
            </a:r>
            <a:r>
              <a:rPr lang="en-US" sz="100" dirty="0">
                <a:solidFill>
                  <a:schemeClr val="tx2"/>
                </a:solidFill>
                <a:latin typeface="Times New Roman" panose="02020603050405020304" pitchFamily="18" charset="0"/>
                <a:cs typeface="Times New Roman" panose="02020603050405020304" pitchFamily="18" charset="0"/>
              </a:rPr>
              <a:t> </a:t>
            </a:r>
            <a:r>
              <a:rPr lang="en-US" dirty="0">
                <a:solidFill>
                  <a:schemeClr val="tx2"/>
                </a:solidFill>
                <a:latin typeface="Times New Roman" panose="02020603050405020304" pitchFamily="18" charset="0"/>
                <a:cs typeface="Times New Roman" panose="02020603050405020304" pitchFamily="18" charset="0"/>
              </a:rPr>
              <a:t>S X </a:t>
            </a:r>
            <a:r>
              <a:rPr lang="en-US" sz="2000" b="0" dirty="0" smtClean="0">
                <a:solidFill>
                  <a:schemeClr val="tx2"/>
                </a:solidFill>
                <a:latin typeface="Times New Roman" panose="02020603050405020304" pitchFamily="18" charset="0"/>
                <a:cs typeface="Times New Roman" panose="02020603050405020304" pitchFamily="18" charset="0"/>
              </a:rPr>
              <a:t>(3 </a:t>
            </a:r>
            <a:r>
              <a:rPr lang="en-US" sz="2000" b="0" dirty="0">
                <a:solidFill>
                  <a:schemeClr val="tx2"/>
                </a:solidFill>
                <a:latin typeface="Times New Roman" panose="02020603050405020304" pitchFamily="18" charset="0"/>
                <a:cs typeface="Times New Roman" panose="02020603050405020304" pitchFamily="18" charset="0"/>
              </a:rPr>
              <a:t>of 15)</a:t>
            </a:r>
            <a:endParaRPr lang="en-US" dirty="0"/>
          </a:p>
        </p:txBody>
      </p:sp>
      <p:sp>
        <p:nvSpPr>
          <p:cNvPr id="3" name="Text Placeholder 2"/>
          <p:cNvSpPr>
            <a:spLocks noGrp="1"/>
          </p:cNvSpPr>
          <p:nvPr>
            <p:ph type="body" idx="1"/>
          </p:nvPr>
        </p:nvSpPr>
        <p:spPr/>
        <p:txBody>
          <a:bodyPr/>
          <a:lstStyle/>
          <a:p>
            <a:r>
              <a:rPr lang="en-US" sz="2400" dirty="0">
                <a:latin typeface="+mn-lt"/>
              </a:rPr>
              <a:t>Step 3: Creating a Project</a:t>
            </a:r>
          </a:p>
          <a:p>
            <a:pPr lvl="1"/>
            <a:r>
              <a:rPr lang="en-US" sz="2400" dirty="0">
                <a:latin typeface="+mn-lt"/>
              </a:rPr>
              <a:t>A project is a group of related files, such as the C++ source-code files that compose an application</a:t>
            </a:r>
            <a:r>
              <a:rPr lang="en-US" sz="2400" dirty="0" smtClean="0">
                <a:latin typeface="+mn-lt"/>
              </a:rPr>
              <a:t>.</a:t>
            </a:r>
            <a:endParaRPr lang="en-US" sz="2400" dirty="0">
              <a:latin typeface="+mn-lt"/>
            </a:endParaRPr>
          </a:p>
          <a:p>
            <a:pPr lvl="1"/>
            <a:r>
              <a:rPr lang="en-US" sz="2400" dirty="0">
                <a:latin typeface="+mn-lt"/>
              </a:rPr>
              <a:t>The </a:t>
            </a:r>
            <a:r>
              <a:rPr lang="en-US" sz="2400" dirty="0" smtClean="0">
                <a:latin typeface="+mn-lt"/>
              </a:rPr>
              <a:t>X</a:t>
            </a:r>
            <a:r>
              <a:rPr lang="en-US" sz="100" dirty="0" smtClean="0">
                <a:latin typeface="+mn-lt"/>
              </a:rPr>
              <a:t> </a:t>
            </a:r>
            <a:r>
              <a:rPr lang="en-US" sz="2400" dirty="0" smtClean="0">
                <a:latin typeface="+mn-lt"/>
              </a:rPr>
              <a:t>code </a:t>
            </a:r>
            <a:r>
              <a:rPr lang="en-US" sz="2400" dirty="0">
                <a:latin typeface="+mn-lt"/>
              </a:rPr>
              <a:t>projects we created for this book’s examples are </a:t>
            </a:r>
            <a:r>
              <a:rPr lang="en-US" sz="2400" b="1" dirty="0" smtClean="0">
                <a:latin typeface="+mn-lt"/>
              </a:rPr>
              <a:t>O</a:t>
            </a:r>
            <a:r>
              <a:rPr lang="en-US" sz="100" b="1" dirty="0" smtClean="0">
                <a:latin typeface="+mn-lt"/>
              </a:rPr>
              <a:t> </a:t>
            </a:r>
            <a:r>
              <a:rPr lang="en-US" sz="2400" b="1" dirty="0" smtClean="0">
                <a:latin typeface="+mn-lt"/>
              </a:rPr>
              <a:t>S </a:t>
            </a:r>
            <a:r>
              <a:rPr lang="en-US" sz="2400" b="1" dirty="0">
                <a:latin typeface="+mn-lt"/>
              </a:rPr>
              <a:t>X Command Line Tool </a:t>
            </a:r>
            <a:r>
              <a:rPr lang="en-US" sz="2400" dirty="0">
                <a:latin typeface="+mn-lt"/>
              </a:rPr>
              <a:t>projects that you’ll execute directly in the </a:t>
            </a:r>
            <a:r>
              <a:rPr lang="en-US" sz="2400" dirty="0" smtClean="0">
                <a:latin typeface="+mn-lt"/>
              </a:rPr>
              <a:t>I</a:t>
            </a:r>
            <a:r>
              <a:rPr lang="en-US" sz="100" dirty="0" smtClean="0">
                <a:latin typeface="+mn-lt"/>
              </a:rPr>
              <a:t> </a:t>
            </a:r>
            <a:r>
              <a:rPr lang="en-US" sz="2400" dirty="0" smtClean="0">
                <a:latin typeface="+mn-lt"/>
              </a:rPr>
              <a:t>D</a:t>
            </a:r>
            <a:r>
              <a:rPr lang="en-US" sz="100" dirty="0" smtClean="0">
                <a:latin typeface="+mn-lt"/>
              </a:rPr>
              <a:t> </a:t>
            </a:r>
            <a:r>
              <a:rPr lang="en-US" sz="2400" dirty="0" smtClean="0">
                <a:latin typeface="+mn-lt"/>
              </a:rPr>
              <a:t>E</a:t>
            </a:r>
            <a:r>
              <a:rPr lang="en-US" sz="2400" dirty="0">
                <a:latin typeface="+mn-lt"/>
              </a:rPr>
              <a:t>. To create a project</a:t>
            </a:r>
            <a:r>
              <a:rPr lang="en-US" sz="2400" dirty="0" smtClean="0">
                <a:latin typeface="+mn-lt"/>
              </a:rPr>
              <a:t>:</a:t>
            </a:r>
          </a:p>
        </p:txBody>
      </p:sp>
    </p:spTree>
    <p:extLst>
      <p:ext uri="{BB962C8B-B14F-4D97-AF65-F5344CB8AC3E}">
        <p14:creationId xmlns:p14="http://schemas.microsoft.com/office/powerpoint/2010/main" val="1001375854"/>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tabLst>
                <a:tab pos="2598738" algn="l"/>
              </a:tabLst>
            </a:pPr>
            <a:r>
              <a:rPr lang="en-US" dirty="0">
                <a:solidFill>
                  <a:schemeClr val="tx2"/>
                </a:solidFill>
                <a:latin typeface="Times New Roman" panose="02020603050405020304" pitchFamily="18" charset="0"/>
                <a:cs typeface="Times New Roman" panose="02020603050405020304" pitchFamily="18" charset="0"/>
              </a:rPr>
              <a:t>1.10.3 Compiling and Running with </a:t>
            </a:r>
            <a:r>
              <a:rPr lang="en-US" dirty="0" smtClean="0">
                <a:solidFill>
                  <a:schemeClr val="tx2"/>
                </a:solidFill>
                <a:latin typeface="Times New Roman" panose="02020603050405020304" pitchFamily="18" charset="0"/>
                <a:cs typeface="Times New Roman" panose="02020603050405020304" pitchFamily="18" charset="0"/>
              </a:rPr>
              <a:t>X</a:t>
            </a:r>
            <a:r>
              <a:rPr lang="en-US" sz="100" dirty="0" smtClean="0">
                <a:solidFill>
                  <a:schemeClr val="tx2"/>
                </a:solidFill>
                <a:latin typeface="Times New Roman" panose="02020603050405020304" pitchFamily="18" charset="0"/>
                <a:cs typeface="Times New Roman" panose="02020603050405020304" pitchFamily="18" charset="0"/>
              </a:rPr>
              <a:t> </a:t>
            </a:r>
            <a:r>
              <a:rPr lang="en-US" dirty="0" smtClean="0">
                <a:solidFill>
                  <a:schemeClr val="tx2"/>
                </a:solidFill>
                <a:latin typeface="Times New Roman" panose="02020603050405020304" pitchFamily="18" charset="0"/>
                <a:cs typeface="Times New Roman" panose="02020603050405020304" pitchFamily="18" charset="0"/>
              </a:rPr>
              <a:t>code </a:t>
            </a:r>
            <a:r>
              <a:rPr lang="en-US" dirty="0">
                <a:solidFill>
                  <a:schemeClr val="tx2"/>
                </a:solidFill>
                <a:latin typeface="Times New Roman" panose="02020603050405020304" pitchFamily="18" charset="0"/>
                <a:cs typeface="Times New Roman" panose="02020603050405020304" pitchFamily="18" charset="0"/>
              </a:rPr>
              <a:t>on Mac O</a:t>
            </a:r>
            <a:r>
              <a:rPr lang="en-US" sz="100" dirty="0">
                <a:solidFill>
                  <a:schemeClr val="tx2"/>
                </a:solidFill>
                <a:latin typeface="Times New Roman" panose="02020603050405020304" pitchFamily="18" charset="0"/>
                <a:cs typeface="Times New Roman" panose="02020603050405020304" pitchFamily="18" charset="0"/>
              </a:rPr>
              <a:t> </a:t>
            </a:r>
            <a:r>
              <a:rPr lang="en-US" dirty="0">
                <a:solidFill>
                  <a:schemeClr val="tx2"/>
                </a:solidFill>
                <a:latin typeface="Times New Roman" panose="02020603050405020304" pitchFamily="18" charset="0"/>
                <a:cs typeface="Times New Roman" panose="02020603050405020304" pitchFamily="18" charset="0"/>
              </a:rPr>
              <a:t>S X </a:t>
            </a:r>
            <a:r>
              <a:rPr lang="en-US" sz="2000" b="0" dirty="0" smtClean="0">
                <a:solidFill>
                  <a:schemeClr val="tx2"/>
                </a:solidFill>
                <a:latin typeface="Times New Roman" panose="02020603050405020304" pitchFamily="18" charset="0"/>
                <a:cs typeface="Times New Roman" panose="02020603050405020304" pitchFamily="18" charset="0"/>
              </a:rPr>
              <a:t>(4 </a:t>
            </a:r>
            <a:r>
              <a:rPr lang="en-US" sz="2000" b="0" dirty="0">
                <a:solidFill>
                  <a:schemeClr val="tx2"/>
                </a:solidFill>
                <a:latin typeface="Times New Roman" panose="02020603050405020304" pitchFamily="18" charset="0"/>
                <a:cs typeface="Times New Roman" panose="02020603050405020304" pitchFamily="18" charset="0"/>
              </a:rPr>
              <a:t>of 15)</a:t>
            </a:r>
            <a:endParaRPr lang="en-US" dirty="0"/>
          </a:p>
        </p:txBody>
      </p:sp>
      <p:sp>
        <p:nvSpPr>
          <p:cNvPr id="3" name="Text Placeholder 2"/>
          <p:cNvSpPr>
            <a:spLocks noGrp="1"/>
          </p:cNvSpPr>
          <p:nvPr>
            <p:ph type="body" idx="1"/>
          </p:nvPr>
        </p:nvSpPr>
        <p:spPr>
          <a:xfrm>
            <a:off x="457200" y="1600200"/>
            <a:ext cx="8229600" cy="4333875"/>
          </a:xfrm>
        </p:spPr>
        <p:txBody>
          <a:bodyPr/>
          <a:lstStyle/>
          <a:p>
            <a:pPr lvl="1"/>
            <a:r>
              <a:rPr lang="en-US" sz="2400" dirty="0" smtClean="0">
                <a:latin typeface="+mn-lt"/>
              </a:rPr>
              <a:t>Select </a:t>
            </a:r>
            <a:r>
              <a:rPr lang="en-US" sz="2400" b="1" dirty="0">
                <a:latin typeface="+mn-lt"/>
              </a:rPr>
              <a:t>File &gt; New &gt; Project…</a:t>
            </a:r>
            <a:r>
              <a:rPr lang="en-US" sz="2400" dirty="0">
                <a:latin typeface="+mn-lt"/>
              </a:rPr>
              <a:t>.</a:t>
            </a:r>
          </a:p>
          <a:p>
            <a:pPr lvl="1"/>
            <a:r>
              <a:rPr lang="en-US" sz="2400" dirty="0">
                <a:latin typeface="+mn-lt"/>
              </a:rPr>
              <a:t>In the </a:t>
            </a:r>
            <a:r>
              <a:rPr lang="en-US" sz="2400" b="1" dirty="0" smtClean="0">
                <a:latin typeface="+mn-lt"/>
              </a:rPr>
              <a:t>O</a:t>
            </a:r>
            <a:r>
              <a:rPr lang="en-US" sz="100" b="1" dirty="0" smtClean="0">
                <a:latin typeface="+mn-lt"/>
              </a:rPr>
              <a:t> </a:t>
            </a:r>
            <a:r>
              <a:rPr lang="en-US" sz="2400" b="1" dirty="0" smtClean="0">
                <a:latin typeface="+mn-lt"/>
              </a:rPr>
              <a:t>S </a:t>
            </a:r>
            <a:r>
              <a:rPr lang="en-US" sz="2400" b="1" dirty="0">
                <a:latin typeface="+mn-lt"/>
              </a:rPr>
              <a:t>X</a:t>
            </a:r>
            <a:r>
              <a:rPr lang="en-US" sz="2400" dirty="0">
                <a:latin typeface="+mn-lt"/>
              </a:rPr>
              <a:t> subcategory </a:t>
            </a:r>
            <a:r>
              <a:rPr lang="en-US" sz="2400" b="1" dirty="0">
                <a:latin typeface="+mn-lt"/>
              </a:rPr>
              <a:t>Application</a:t>
            </a:r>
            <a:r>
              <a:rPr lang="en-US" sz="2400" dirty="0">
                <a:latin typeface="+mn-lt"/>
              </a:rPr>
              <a:t>, select </a:t>
            </a:r>
            <a:r>
              <a:rPr lang="en-US" sz="2400" b="1" dirty="0">
                <a:latin typeface="+mn-lt"/>
              </a:rPr>
              <a:t>Command Line Tool</a:t>
            </a:r>
            <a:r>
              <a:rPr lang="en-US" sz="2400" dirty="0">
                <a:latin typeface="+mn-lt"/>
              </a:rPr>
              <a:t> and click </a:t>
            </a:r>
            <a:r>
              <a:rPr lang="en-US" sz="2400" b="1" dirty="0">
                <a:latin typeface="+mn-lt"/>
              </a:rPr>
              <a:t>Next</a:t>
            </a:r>
            <a:r>
              <a:rPr lang="en-US" sz="2400" dirty="0">
                <a:latin typeface="+mn-lt"/>
              </a:rPr>
              <a:t>.</a:t>
            </a:r>
          </a:p>
          <a:p>
            <a:pPr lvl="1"/>
            <a:r>
              <a:rPr lang="en-US" sz="2400" dirty="0">
                <a:latin typeface="+mn-lt"/>
              </a:rPr>
              <a:t>Provide a name for your project in the </a:t>
            </a:r>
            <a:r>
              <a:rPr lang="en-US" sz="2400" b="1" dirty="0">
                <a:latin typeface="+mn-lt"/>
              </a:rPr>
              <a:t>Product Name</a:t>
            </a:r>
            <a:r>
              <a:rPr lang="en-US" sz="2400" dirty="0">
                <a:latin typeface="+mn-lt"/>
              </a:rPr>
              <a:t> field—we specified </a:t>
            </a:r>
            <a:r>
              <a:rPr lang="en-US" sz="2400" dirty="0">
                <a:latin typeface="Consolas" panose="020B0609020204030204" pitchFamily="49" charset="0"/>
              </a:rPr>
              <a:t>Guess</a:t>
            </a:r>
            <a:r>
              <a:rPr lang="en-US" sz="2400" dirty="0">
                <a:latin typeface="+mn-lt"/>
              </a:rPr>
              <a:t> Number.</a:t>
            </a:r>
          </a:p>
          <a:p>
            <a:pPr lvl="1"/>
            <a:r>
              <a:rPr lang="en-US" sz="2400" dirty="0">
                <a:latin typeface="+mn-lt"/>
              </a:rPr>
              <a:t>Ensure that the selected </a:t>
            </a:r>
            <a:r>
              <a:rPr lang="en-US" sz="2400" b="1" dirty="0">
                <a:latin typeface="+mn-lt"/>
              </a:rPr>
              <a:t>Language</a:t>
            </a:r>
            <a:r>
              <a:rPr lang="en-US" sz="2400" dirty="0">
                <a:latin typeface="+mn-lt"/>
              </a:rPr>
              <a:t> is </a:t>
            </a:r>
            <a:r>
              <a:rPr lang="en-US" sz="2400" b="1" dirty="0">
                <a:latin typeface="+mn-lt"/>
              </a:rPr>
              <a:t>C++</a:t>
            </a:r>
            <a:r>
              <a:rPr lang="en-US" sz="2400" dirty="0">
                <a:latin typeface="+mn-lt"/>
              </a:rPr>
              <a:t> and click </a:t>
            </a:r>
            <a:r>
              <a:rPr lang="en-US" sz="2400" b="1" dirty="0">
                <a:latin typeface="+mn-lt"/>
              </a:rPr>
              <a:t>Next</a:t>
            </a:r>
            <a:r>
              <a:rPr lang="en-US" sz="2400" dirty="0" smtClean="0">
                <a:latin typeface="+mn-lt"/>
              </a:rPr>
              <a:t>.</a:t>
            </a:r>
            <a:endParaRPr lang="en-US" sz="2400" dirty="0">
              <a:latin typeface="+mn-lt"/>
            </a:endParaRPr>
          </a:p>
          <a:p>
            <a:pPr lvl="1"/>
            <a:r>
              <a:rPr lang="en-US" sz="2400" dirty="0">
                <a:latin typeface="+mn-lt"/>
              </a:rPr>
              <a:t>Specify where you want to store your project, then click </a:t>
            </a:r>
            <a:r>
              <a:rPr lang="en-US" sz="2400" b="1" dirty="0">
                <a:latin typeface="+mn-lt"/>
              </a:rPr>
              <a:t>Create</a:t>
            </a:r>
            <a:r>
              <a:rPr lang="en-US" sz="2400" dirty="0">
                <a:latin typeface="+mn-lt"/>
              </a:rPr>
              <a:t>. (See the Before You Begin section for information on configuring a project to use C++14</a:t>
            </a:r>
            <a:r>
              <a:rPr lang="en-US" sz="2400" dirty="0" smtClean="0">
                <a:latin typeface="+mn-lt"/>
              </a:rPr>
              <a:t>.)</a:t>
            </a:r>
            <a:endParaRPr lang="en-US" sz="2400" dirty="0">
              <a:latin typeface="+mn-lt"/>
            </a:endParaRPr>
          </a:p>
        </p:txBody>
      </p:sp>
    </p:spTree>
    <p:extLst>
      <p:ext uri="{BB962C8B-B14F-4D97-AF65-F5344CB8AC3E}">
        <p14:creationId xmlns:p14="http://schemas.microsoft.com/office/powerpoint/2010/main" val="54765815"/>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2"/>
                </a:solidFill>
                <a:latin typeface="Times New Roman" panose="02020603050405020304" pitchFamily="18" charset="0"/>
                <a:cs typeface="Times New Roman" panose="02020603050405020304" pitchFamily="18" charset="0"/>
              </a:rPr>
              <a:t>1.10.3 Compiling and Running with </a:t>
            </a:r>
            <a:r>
              <a:rPr lang="en-US" dirty="0" smtClean="0">
                <a:solidFill>
                  <a:schemeClr val="tx2"/>
                </a:solidFill>
                <a:latin typeface="Times New Roman" panose="02020603050405020304" pitchFamily="18" charset="0"/>
                <a:cs typeface="Times New Roman" panose="02020603050405020304" pitchFamily="18" charset="0"/>
              </a:rPr>
              <a:t>X</a:t>
            </a:r>
            <a:r>
              <a:rPr lang="en-US" sz="100" dirty="0" smtClean="0">
                <a:solidFill>
                  <a:schemeClr val="tx2"/>
                </a:solidFill>
                <a:latin typeface="Times New Roman" panose="02020603050405020304" pitchFamily="18" charset="0"/>
                <a:cs typeface="Times New Roman" panose="02020603050405020304" pitchFamily="18" charset="0"/>
              </a:rPr>
              <a:t> </a:t>
            </a:r>
            <a:r>
              <a:rPr lang="en-US" dirty="0" smtClean="0">
                <a:solidFill>
                  <a:schemeClr val="tx2"/>
                </a:solidFill>
                <a:latin typeface="Times New Roman" panose="02020603050405020304" pitchFamily="18" charset="0"/>
                <a:cs typeface="Times New Roman" panose="02020603050405020304" pitchFamily="18" charset="0"/>
              </a:rPr>
              <a:t>code </a:t>
            </a:r>
            <a:r>
              <a:rPr lang="en-US" dirty="0">
                <a:solidFill>
                  <a:schemeClr val="tx2"/>
                </a:solidFill>
                <a:latin typeface="Times New Roman" panose="02020603050405020304" pitchFamily="18" charset="0"/>
                <a:cs typeface="Times New Roman" panose="02020603050405020304" pitchFamily="18" charset="0"/>
              </a:rPr>
              <a:t>on Mac O</a:t>
            </a:r>
            <a:r>
              <a:rPr lang="en-US" sz="100" dirty="0">
                <a:solidFill>
                  <a:schemeClr val="tx2"/>
                </a:solidFill>
                <a:latin typeface="Times New Roman" panose="02020603050405020304" pitchFamily="18" charset="0"/>
                <a:cs typeface="Times New Roman" panose="02020603050405020304" pitchFamily="18" charset="0"/>
              </a:rPr>
              <a:t> </a:t>
            </a:r>
            <a:r>
              <a:rPr lang="en-US" dirty="0">
                <a:solidFill>
                  <a:schemeClr val="tx2"/>
                </a:solidFill>
                <a:latin typeface="Times New Roman" panose="02020603050405020304" pitchFamily="18" charset="0"/>
                <a:cs typeface="Times New Roman" panose="02020603050405020304" pitchFamily="18" charset="0"/>
              </a:rPr>
              <a:t>S X </a:t>
            </a:r>
            <a:r>
              <a:rPr lang="en-US" sz="2000" b="0" dirty="0" smtClean="0">
                <a:solidFill>
                  <a:schemeClr val="tx2"/>
                </a:solidFill>
                <a:latin typeface="Times New Roman" panose="02020603050405020304" pitchFamily="18" charset="0"/>
                <a:cs typeface="Times New Roman" panose="02020603050405020304" pitchFamily="18" charset="0"/>
              </a:rPr>
              <a:t>(5 </a:t>
            </a:r>
            <a:r>
              <a:rPr lang="en-US" sz="2000" b="0" dirty="0">
                <a:solidFill>
                  <a:schemeClr val="tx2"/>
                </a:solidFill>
                <a:latin typeface="Times New Roman" panose="02020603050405020304" pitchFamily="18" charset="0"/>
                <a:cs typeface="Times New Roman" panose="02020603050405020304" pitchFamily="18" charset="0"/>
              </a:rPr>
              <a:t>of 15)</a:t>
            </a:r>
            <a:endParaRPr lang="en-US" dirty="0"/>
          </a:p>
        </p:txBody>
      </p:sp>
      <p:sp>
        <p:nvSpPr>
          <p:cNvPr id="3" name="Text Placeholder 2"/>
          <p:cNvSpPr>
            <a:spLocks noGrp="1"/>
          </p:cNvSpPr>
          <p:nvPr>
            <p:ph type="body" idx="1"/>
          </p:nvPr>
        </p:nvSpPr>
        <p:spPr/>
        <p:txBody>
          <a:bodyPr/>
          <a:lstStyle/>
          <a:p>
            <a:pPr lvl="1"/>
            <a:r>
              <a:rPr lang="en-US" sz="2400" dirty="0" smtClean="0">
                <a:latin typeface="+mn-lt"/>
              </a:rPr>
              <a:t>Figure </a:t>
            </a:r>
            <a:r>
              <a:rPr lang="en-US" sz="2400" dirty="0">
                <a:latin typeface="+mn-lt"/>
              </a:rPr>
              <a:t>1.27 shows the workspace window that appears after you create the project</a:t>
            </a:r>
            <a:r>
              <a:rPr lang="en-US" sz="2400" dirty="0" smtClean="0">
                <a:latin typeface="+mn-lt"/>
              </a:rPr>
              <a:t>.</a:t>
            </a:r>
            <a:endParaRPr lang="en-US" sz="2400" dirty="0">
              <a:latin typeface="+mn-lt"/>
            </a:endParaRPr>
          </a:p>
          <a:p>
            <a:pPr lvl="1"/>
            <a:r>
              <a:rPr lang="en-US" sz="2400" dirty="0">
                <a:latin typeface="+mn-lt"/>
              </a:rPr>
              <a:t>By default, </a:t>
            </a:r>
            <a:r>
              <a:rPr lang="en-US" sz="2400" dirty="0" smtClean="0">
                <a:latin typeface="+mn-lt"/>
              </a:rPr>
              <a:t>X</a:t>
            </a:r>
            <a:r>
              <a:rPr lang="en-US" sz="100" dirty="0" smtClean="0">
                <a:latin typeface="+mn-lt"/>
              </a:rPr>
              <a:t> </a:t>
            </a:r>
            <a:r>
              <a:rPr lang="en-US" sz="2400" dirty="0" smtClean="0">
                <a:latin typeface="+mn-lt"/>
              </a:rPr>
              <a:t>code </a:t>
            </a:r>
            <a:r>
              <a:rPr lang="en-US" sz="2400" dirty="0">
                <a:latin typeface="+mn-lt"/>
              </a:rPr>
              <a:t>creates a </a:t>
            </a:r>
            <a:r>
              <a:rPr lang="en-US" sz="2400" dirty="0">
                <a:latin typeface="Consolas" panose="020B0609020204030204" pitchFamily="49" charset="0"/>
              </a:rPr>
              <a:t>main.cpp</a:t>
            </a:r>
            <a:r>
              <a:rPr lang="en-US" sz="2400" dirty="0">
                <a:latin typeface="+mn-lt"/>
              </a:rPr>
              <a:t> source-code file containing a simple program that displays </a:t>
            </a:r>
            <a:r>
              <a:rPr lang="en-US" sz="2400" dirty="0" smtClean="0">
                <a:latin typeface="+mn-lt"/>
              </a:rPr>
              <a:t>“Hello</a:t>
            </a:r>
            <a:r>
              <a:rPr lang="en-US" sz="2400" dirty="0">
                <a:latin typeface="+mn-lt"/>
              </a:rPr>
              <a:t>, World</a:t>
            </a:r>
            <a:r>
              <a:rPr lang="en-US" sz="2400" dirty="0" smtClean="0">
                <a:latin typeface="+mn-lt"/>
              </a:rPr>
              <a:t>!’.</a:t>
            </a:r>
            <a:endParaRPr lang="en-US" sz="2400" dirty="0">
              <a:latin typeface="+mn-lt"/>
            </a:endParaRPr>
          </a:p>
          <a:p>
            <a:pPr lvl="1"/>
            <a:r>
              <a:rPr lang="en-US" sz="2400" dirty="0">
                <a:latin typeface="+mn-lt"/>
              </a:rPr>
              <a:t>The window is divided into four main areas below the toolbar: the </a:t>
            </a:r>
            <a:r>
              <a:rPr lang="en-US" sz="2400" b="1" dirty="0">
                <a:latin typeface="+mn-lt"/>
              </a:rPr>
              <a:t>Navigator</a:t>
            </a:r>
            <a:r>
              <a:rPr lang="en-US" sz="2400" dirty="0">
                <a:latin typeface="+mn-lt"/>
              </a:rPr>
              <a:t> area, </a:t>
            </a:r>
            <a:r>
              <a:rPr lang="en-US" sz="2400" b="1" dirty="0">
                <a:latin typeface="+mn-lt"/>
              </a:rPr>
              <a:t>Editor</a:t>
            </a:r>
            <a:r>
              <a:rPr lang="en-US" sz="2400" dirty="0">
                <a:latin typeface="+mn-lt"/>
              </a:rPr>
              <a:t> area and </a:t>
            </a:r>
            <a:r>
              <a:rPr lang="en-US" sz="2400" b="1" dirty="0">
                <a:latin typeface="+mn-lt"/>
              </a:rPr>
              <a:t>Utilities</a:t>
            </a:r>
            <a:r>
              <a:rPr lang="en-US" sz="2400" dirty="0">
                <a:latin typeface="+mn-lt"/>
              </a:rPr>
              <a:t> area are displayed initially. We’ll explain momentarily how to display the </a:t>
            </a:r>
            <a:r>
              <a:rPr lang="en-US" sz="2400" b="1" dirty="0">
                <a:latin typeface="+mn-lt"/>
              </a:rPr>
              <a:t>Debug</a:t>
            </a:r>
            <a:r>
              <a:rPr lang="en-US" sz="2400" dirty="0">
                <a:latin typeface="+mn-lt"/>
              </a:rPr>
              <a:t> area in which you’ll run and interact with the </a:t>
            </a:r>
            <a:r>
              <a:rPr lang="en-US" sz="2400" dirty="0" smtClean="0">
                <a:latin typeface="+mn-lt"/>
              </a:rPr>
              <a:t>program.</a:t>
            </a:r>
          </a:p>
        </p:txBody>
      </p:sp>
    </p:spTree>
    <p:extLst>
      <p:ext uri="{BB962C8B-B14F-4D97-AF65-F5344CB8AC3E}">
        <p14:creationId xmlns:p14="http://schemas.microsoft.com/office/powerpoint/2010/main" val="123299825"/>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47650"/>
            <a:ext cx="8229600" cy="1066799"/>
          </a:xfrm>
        </p:spPr>
        <p:txBody>
          <a:bodyPr anchor="b"/>
          <a:lstStyle/>
          <a:p>
            <a:r>
              <a:rPr lang="en-US" dirty="0"/>
              <a:t>Figure 1.27 Sample Xcode C++ Project with main.cpp Selected</a:t>
            </a:r>
          </a:p>
        </p:txBody>
      </p:sp>
      <p:pic>
        <p:nvPicPr>
          <p:cNvPr id="4" name="Picture 3" descr="A screen shot of a sample x code c + + project. The window is made up of the navigator area that occupies the left column, editor area that occupies the center column and the utilities area that occupies the right column. The navigator area displays a tree view of the files in the project. The guess number here has a main c p p file which is selected. A product file is also displayed. The editor area displays the code in the main c p p file. The code displayed is as follows. Computer code. The code has 15 lines. The lines read as follows. Line 1. forward slash forward slash. Line 2. forward slash forward slash main period c p p. Line 3. forward slash forward slash Guess Number. Line 4. forward slash forward slash. Line 5. forward slash forward slash Created by Paul Deitel on 1 forward slash 3 forward slash 16 period. Line 6. forward slash forward slash Copyright 0 2016 Deitel ampersand Associates comma I n c period All rights reserved period. Line 7. forward slash forward slash. Line 8. Blank. Line 9. hash include left angle bracket i o stream right angle bracket. Line 10. Blank. Line 11. I n t main left parenthesis i n t, a r g c comma c o n s t, c h a r asterisk a r g v left bracket right bracket right parenthesis left brace. Line 12, indented once. forward slash forward slash insert code here. Line 13, indented once. S t d colon colon c out left angle bracket left angle bracket double quote Hello comma World exclamation point back slash n double quote semicolon. Line 14, indented once. return 0 semicolon. Line 15. right brace. The utilities area displays the quick help pan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4755" y="1775321"/>
            <a:ext cx="8034491" cy="4352389"/>
          </a:xfrm>
          <a:prstGeom prst="rect">
            <a:avLst/>
          </a:prstGeom>
        </p:spPr>
      </p:pic>
    </p:spTree>
    <p:extLst>
      <p:ext uri="{BB962C8B-B14F-4D97-AF65-F5344CB8AC3E}">
        <p14:creationId xmlns:p14="http://schemas.microsoft.com/office/powerpoint/2010/main" val="357925911"/>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2"/>
                </a:solidFill>
                <a:latin typeface="Times New Roman" panose="02020603050405020304" pitchFamily="18" charset="0"/>
                <a:cs typeface="Times New Roman" panose="02020603050405020304" pitchFamily="18" charset="0"/>
              </a:rPr>
              <a:t>1.10.3 Compiling and Running with </a:t>
            </a:r>
            <a:r>
              <a:rPr lang="en-US" dirty="0" smtClean="0">
                <a:solidFill>
                  <a:schemeClr val="tx2"/>
                </a:solidFill>
                <a:latin typeface="Times New Roman" panose="02020603050405020304" pitchFamily="18" charset="0"/>
                <a:cs typeface="Times New Roman" panose="02020603050405020304" pitchFamily="18" charset="0"/>
              </a:rPr>
              <a:t>X</a:t>
            </a:r>
            <a:r>
              <a:rPr lang="en-US" sz="100" dirty="0" smtClean="0">
                <a:solidFill>
                  <a:schemeClr val="tx2"/>
                </a:solidFill>
                <a:latin typeface="Times New Roman" panose="02020603050405020304" pitchFamily="18" charset="0"/>
                <a:cs typeface="Times New Roman" panose="02020603050405020304" pitchFamily="18" charset="0"/>
              </a:rPr>
              <a:t> </a:t>
            </a:r>
            <a:r>
              <a:rPr lang="en-US" dirty="0" smtClean="0">
                <a:solidFill>
                  <a:schemeClr val="tx2"/>
                </a:solidFill>
                <a:latin typeface="Times New Roman" panose="02020603050405020304" pitchFamily="18" charset="0"/>
                <a:cs typeface="Times New Roman" panose="02020603050405020304" pitchFamily="18" charset="0"/>
              </a:rPr>
              <a:t>code </a:t>
            </a:r>
            <a:r>
              <a:rPr lang="en-US" dirty="0">
                <a:solidFill>
                  <a:schemeClr val="tx2"/>
                </a:solidFill>
                <a:latin typeface="Times New Roman" panose="02020603050405020304" pitchFamily="18" charset="0"/>
                <a:cs typeface="Times New Roman" panose="02020603050405020304" pitchFamily="18" charset="0"/>
              </a:rPr>
              <a:t>on Mac O</a:t>
            </a:r>
            <a:r>
              <a:rPr lang="en-US" sz="100" dirty="0">
                <a:solidFill>
                  <a:schemeClr val="tx2"/>
                </a:solidFill>
                <a:latin typeface="Times New Roman" panose="02020603050405020304" pitchFamily="18" charset="0"/>
                <a:cs typeface="Times New Roman" panose="02020603050405020304" pitchFamily="18" charset="0"/>
              </a:rPr>
              <a:t> </a:t>
            </a:r>
            <a:r>
              <a:rPr lang="en-US" dirty="0">
                <a:solidFill>
                  <a:schemeClr val="tx2"/>
                </a:solidFill>
                <a:latin typeface="Times New Roman" panose="02020603050405020304" pitchFamily="18" charset="0"/>
                <a:cs typeface="Times New Roman" panose="02020603050405020304" pitchFamily="18" charset="0"/>
              </a:rPr>
              <a:t>S X </a:t>
            </a:r>
            <a:r>
              <a:rPr lang="en-US" sz="2000" b="0" dirty="0" smtClean="0">
                <a:solidFill>
                  <a:schemeClr val="tx2"/>
                </a:solidFill>
                <a:latin typeface="Times New Roman" panose="02020603050405020304" pitchFamily="18" charset="0"/>
                <a:cs typeface="Times New Roman" panose="02020603050405020304" pitchFamily="18" charset="0"/>
              </a:rPr>
              <a:t>(6 </a:t>
            </a:r>
            <a:r>
              <a:rPr lang="en-US" sz="2000" b="0" dirty="0">
                <a:solidFill>
                  <a:schemeClr val="tx2"/>
                </a:solidFill>
                <a:latin typeface="Times New Roman" panose="02020603050405020304" pitchFamily="18" charset="0"/>
                <a:cs typeface="Times New Roman" panose="02020603050405020304" pitchFamily="18" charset="0"/>
              </a:rPr>
              <a:t>of 15)</a:t>
            </a:r>
            <a:endParaRPr lang="en-US" dirty="0"/>
          </a:p>
        </p:txBody>
      </p:sp>
      <p:sp>
        <p:nvSpPr>
          <p:cNvPr id="3" name="Text Placeholder 2"/>
          <p:cNvSpPr>
            <a:spLocks noGrp="1"/>
          </p:cNvSpPr>
          <p:nvPr>
            <p:ph type="body" idx="1"/>
          </p:nvPr>
        </p:nvSpPr>
        <p:spPr/>
        <p:txBody>
          <a:bodyPr/>
          <a:lstStyle/>
          <a:p>
            <a:r>
              <a:rPr lang="en-US" sz="2400" dirty="0">
                <a:latin typeface="+mn-lt"/>
              </a:rPr>
              <a:t>At the left of the workspace window is the </a:t>
            </a:r>
            <a:r>
              <a:rPr lang="en-US" sz="2400" b="1" dirty="0">
                <a:latin typeface="+mn-lt"/>
              </a:rPr>
              <a:t>Navigator</a:t>
            </a:r>
            <a:r>
              <a:rPr lang="en-US" sz="2400" dirty="0">
                <a:latin typeface="+mn-lt"/>
              </a:rPr>
              <a:t> area</a:t>
            </a:r>
            <a:r>
              <a:rPr lang="en-US" sz="2400" dirty="0" smtClean="0">
                <a:latin typeface="+mn-lt"/>
              </a:rPr>
              <a:t>.</a:t>
            </a:r>
            <a:endParaRPr lang="en-US" sz="2400" dirty="0">
              <a:latin typeface="+mn-lt"/>
            </a:endParaRPr>
          </a:p>
          <a:p>
            <a:r>
              <a:rPr lang="en-US" sz="2400" dirty="0">
                <a:latin typeface="+mn-lt"/>
              </a:rPr>
              <a:t>The </a:t>
            </a:r>
            <a:r>
              <a:rPr lang="en-US" sz="2400" b="1" dirty="0">
                <a:latin typeface="+mn-lt"/>
              </a:rPr>
              <a:t>Project</a:t>
            </a:r>
            <a:r>
              <a:rPr lang="en-US" sz="2400" dirty="0">
                <a:latin typeface="+mn-lt"/>
              </a:rPr>
              <a:t> navigator shows all the files and folders in your project.</a:t>
            </a:r>
          </a:p>
          <a:p>
            <a:r>
              <a:rPr lang="en-US" sz="2400" dirty="0">
                <a:latin typeface="+mn-lt"/>
              </a:rPr>
              <a:t>The Issue navigator shows you warnings and errors generated by the compiler.</a:t>
            </a:r>
          </a:p>
          <a:p>
            <a:r>
              <a:rPr lang="en-US" sz="2400" dirty="0">
                <a:latin typeface="+mn-lt"/>
              </a:rPr>
              <a:t>You choose which navigator to display by clicking the corresponding button above the </a:t>
            </a:r>
            <a:r>
              <a:rPr lang="en-US" sz="2400" b="1" dirty="0">
                <a:latin typeface="+mn-lt"/>
              </a:rPr>
              <a:t>Navigator</a:t>
            </a:r>
            <a:r>
              <a:rPr lang="en-US" sz="2400" dirty="0">
                <a:latin typeface="+mn-lt"/>
              </a:rPr>
              <a:t> area of the window</a:t>
            </a:r>
            <a:r>
              <a:rPr lang="en-US" sz="2400" dirty="0" smtClean="0">
                <a:latin typeface="+mn-lt"/>
              </a:rPr>
              <a:t>.</a:t>
            </a:r>
            <a:endParaRPr lang="en-US" sz="2400" dirty="0">
              <a:latin typeface="+mn-lt"/>
            </a:endParaRPr>
          </a:p>
        </p:txBody>
      </p:sp>
    </p:spTree>
    <p:extLst>
      <p:ext uri="{BB962C8B-B14F-4D97-AF65-F5344CB8AC3E}">
        <p14:creationId xmlns:p14="http://schemas.microsoft.com/office/powerpoint/2010/main" val="2504095344"/>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2"/>
                </a:solidFill>
                <a:latin typeface="Times New Roman" panose="02020603050405020304" pitchFamily="18" charset="0"/>
                <a:cs typeface="Times New Roman" panose="02020603050405020304" pitchFamily="18" charset="0"/>
              </a:rPr>
              <a:t>1.10.3 Compiling and Running with </a:t>
            </a:r>
            <a:r>
              <a:rPr lang="en-US" dirty="0" smtClean="0">
                <a:solidFill>
                  <a:schemeClr val="tx2"/>
                </a:solidFill>
                <a:latin typeface="Times New Roman" panose="02020603050405020304" pitchFamily="18" charset="0"/>
                <a:cs typeface="Times New Roman" panose="02020603050405020304" pitchFamily="18" charset="0"/>
              </a:rPr>
              <a:t>X</a:t>
            </a:r>
            <a:r>
              <a:rPr lang="en-US" sz="100" dirty="0" smtClean="0">
                <a:solidFill>
                  <a:schemeClr val="tx2"/>
                </a:solidFill>
                <a:latin typeface="Times New Roman" panose="02020603050405020304" pitchFamily="18" charset="0"/>
                <a:cs typeface="Times New Roman" panose="02020603050405020304" pitchFamily="18" charset="0"/>
              </a:rPr>
              <a:t> </a:t>
            </a:r>
            <a:r>
              <a:rPr lang="en-US" dirty="0" smtClean="0">
                <a:solidFill>
                  <a:schemeClr val="tx2"/>
                </a:solidFill>
                <a:latin typeface="Times New Roman" panose="02020603050405020304" pitchFamily="18" charset="0"/>
                <a:cs typeface="Times New Roman" panose="02020603050405020304" pitchFamily="18" charset="0"/>
              </a:rPr>
              <a:t>code </a:t>
            </a:r>
            <a:r>
              <a:rPr lang="en-US" dirty="0">
                <a:solidFill>
                  <a:schemeClr val="tx2"/>
                </a:solidFill>
                <a:latin typeface="Times New Roman" panose="02020603050405020304" pitchFamily="18" charset="0"/>
                <a:cs typeface="Times New Roman" panose="02020603050405020304" pitchFamily="18" charset="0"/>
              </a:rPr>
              <a:t>on Mac O</a:t>
            </a:r>
            <a:r>
              <a:rPr lang="en-US" sz="100" dirty="0">
                <a:solidFill>
                  <a:schemeClr val="tx2"/>
                </a:solidFill>
                <a:latin typeface="Times New Roman" panose="02020603050405020304" pitchFamily="18" charset="0"/>
                <a:cs typeface="Times New Roman" panose="02020603050405020304" pitchFamily="18" charset="0"/>
              </a:rPr>
              <a:t> </a:t>
            </a:r>
            <a:r>
              <a:rPr lang="en-US" dirty="0">
                <a:solidFill>
                  <a:schemeClr val="tx2"/>
                </a:solidFill>
                <a:latin typeface="Times New Roman" panose="02020603050405020304" pitchFamily="18" charset="0"/>
                <a:cs typeface="Times New Roman" panose="02020603050405020304" pitchFamily="18" charset="0"/>
              </a:rPr>
              <a:t>S X </a:t>
            </a:r>
            <a:r>
              <a:rPr lang="en-US" sz="2000" b="0" dirty="0" smtClean="0">
                <a:solidFill>
                  <a:schemeClr val="tx2"/>
                </a:solidFill>
                <a:latin typeface="Times New Roman" panose="02020603050405020304" pitchFamily="18" charset="0"/>
                <a:cs typeface="Times New Roman" panose="02020603050405020304" pitchFamily="18" charset="0"/>
              </a:rPr>
              <a:t>(7 </a:t>
            </a:r>
            <a:r>
              <a:rPr lang="en-US" sz="2000" b="0" dirty="0">
                <a:solidFill>
                  <a:schemeClr val="tx2"/>
                </a:solidFill>
                <a:latin typeface="Times New Roman" panose="02020603050405020304" pitchFamily="18" charset="0"/>
                <a:cs typeface="Times New Roman" panose="02020603050405020304" pitchFamily="18" charset="0"/>
              </a:rPr>
              <a:t>of 15)</a:t>
            </a:r>
            <a:endParaRPr lang="en-US" dirty="0"/>
          </a:p>
        </p:txBody>
      </p:sp>
      <p:sp>
        <p:nvSpPr>
          <p:cNvPr id="3" name="Text Placeholder 2"/>
          <p:cNvSpPr>
            <a:spLocks noGrp="1"/>
          </p:cNvSpPr>
          <p:nvPr>
            <p:ph type="body" idx="1"/>
          </p:nvPr>
        </p:nvSpPr>
        <p:spPr/>
        <p:txBody>
          <a:bodyPr/>
          <a:lstStyle/>
          <a:p>
            <a:r>
              <a:rPr lang="en-US" sz="2400" dirty="0">
                <a:latin typeface="+mn-lt"/>
              </a:rPr>
              <a:t>To the right of the </a:t>
            </a:r>
            <a:r>
              <a:rPr lang="en-US" sz="2400" b="1" dirty="0">
                <a:latin typeface="+mn-lt"/>
              </a:rPr>
              <a:t>Navigator</a:t>
            </a:r>
            <a:r>
              <a:rPr lang="en-US" sz="2400" dirty="0">
                <a:latin typeface="+mn-lt"/>
              </a:rPr>
              <a:t> area is the </a:t>
            </a:r>
            <a:r>
              <a:rPr lang="en-US" sz="2400" b="1" dirty="0">
                <a:latin typeface="+mn-lt"/>
              </a:rPr>
              <a:t>Editor</a:t>
            </a:r>
            <a:r>
              <a:rPr lang="en-US" sz="2400" dirty="0">
                <a:latin typeface="+mn-lt"/>
              </a:rPr>
              <a:t> area for editing source code</a:t>
            </a:r>
            <a:r>
              <a:rPr lang="en-US" sz="2400" dirty="0" smtClean="0">
                <a:latin typeface="+mn-lt"/>
              </a:rPr>
              <a:t>.</a:t>
            </a:r>
            <a:endParaRPr lang="en-US" sz="2400" dirty="0">
              <a:latin typeface="+mn-lt"/>
            </a:endParaRPr>
          </a:p>
          <a:p>
            <a:pPr lvl="1"/>
            <a:r>
              <a:rPr lang="en-US" sz="2400" dirty="0">
                <a:latin typeface="+mn-lt"/>
              </a:rPr>
              <a:t>When you select a file in the </a:t>
            </a:r>
            <a:r>
              <a:rPr lang="en-US" sz="2400" b="1" dirty="0">
                <a:latin typeface="+mn-lt"/>
              </a:rPr>
              <a:t>Project</a:t>
            </a:r>
            <a:r>
              <a:rPr lang="en-US" sz="2400" dirty="0">
                <a:latin typeface="+mn-lt"/>
              </a:rPr>
              <a:t> navigator, the file’s contents are displayed in the </a:t>
            </a:r>
            <a:r>
              <a:rPr lang="en-US" sz="2400" b="1" dirty="0">
                <a:latin typeface="+mn-lt"/>
              </a:rPr>
              <a:t>Editor</a:t>
            </a:r>
            <a:r>
              <a:rPr lang="en-US" sz="2400" dirty="0">
                <a:latin typeface="+mn-lt"/>
              </a:rPr>
              <a:t> area</a:t>
            </a:r>
            <a:r>
              <a:rPr lang="en-US" sz="2400" dirty="0" smtClean="0">
                <a:latin typeface="+mn-lt"/>
              </a:rPr>
              <a:t>.</a:t>
            </a:r>
            <a:endParaRPr lang="en-US" sz="2400" dirty="0">
              <a:latin typeface="+mn-lt"/>
            </a:endParaRPr>
          </a:p>
          <a:p>
            <a:r>
              <a:rPr lang="en-US" sz="2400" dirty="0">
                <a:latin typeface="+mn-lt"/>
              </a:rPr>
              <a:t>At the right side of the workspace window is the </a:t>
            </a:r>
            <a:r>
              <a:rPr lang="en-US" sz="2400" b="1" dirty="0">
                <a:latin typeface="+mn-lt"/>
              </a:rPr>
              <a:t>Utilities</a:t>
            </a:r>
            <a:r>
              <a:rPr lang="en-US" sz="2400" dirty="0">
                <a:latin typeface="+mn-lt"/>
              </a:rPr>
              <a:t> area, which you will not use in this book</a:t>
            </a:r>
            <a:r>
              <a:rPr lang="en-US" sz="2400" dirty="0" smtClean="0">
                <a:latin typeface="+mn-lt"/>
              </a:rPr>
              <a:t>.</a:t>
            </a:r>
            <a:endParaRPr lang="en-US" sz="2400" dirty="0">
              <a:latin typeface="+mn-lt"/>
            </a:endParaRPr>
          </a:p>
          <a:p>
            <a:r>
              <a:rPr lang="en-US" sz="2400" dirty="0">
                <a:latin typeface="+mn-lt"/>
              </a:rPr>
              <a:t>The </a:t>
            </a:r>
            <a:r>
              <a:rPr lang="en-US" sz="2400" b="1" dirty="0">
                <a:latin typeface="+mn-lt"/>
              </a:rPr>
              <a:t>Debug</a:t>
            </a:r>
            <a:r>
              <a:rPr lang="en-US" sz="2400" dirty="0">
                <a:latin typeface="+mn-lt"/>
              </a:rPr>
              <a:t> area, when displayed, appears below the </a:t>
            </a:r>
            <a:r>
              <a:rPr lang="en-US" sz="2400" b="1" dirty="0">
                <a:latin typeface="+mn-lt"/>
              </a:rPr>
              <a:t>Editor</a:t>
            </a:r>
            <a:r>
              <a:rPr lang="en-US" sz="2400" dirty="0">
                <a:latin typeface="+mn-lt"/>
              </a:rPr>
              <a:t> area</a:t>
            </a:r>
            <a:r>
              <a:rPr lang="en-US" sz="2400" dirty="0" smtClean="0">
                <a:latin typeface="+mn-lt"/>
              </a:rPr>
              <a:t>.</a:t>
            </a:r>
            <a:endParaRPr lang="en-US" sz="2400" dirty="0">
              <a:latin typeface="+mn-lt"/>
            </a:endParaRPr>
          </a:p>
        </p:txBody>
      </p:sp>
    </p:spTree>
    <p:extLst>
      <p:ext uri="{BB962C8B-B14F-4D97-AF65-F5344CB8AC3E}">
        <p14:creationId xmlns:p14="http://schemas.microsoft.com/office/powerpoint/2010/main" val="2455309974"/>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2"/>
                </a:solidFill>
                <a:latin typeface="Times New Roman" panose="02020603050405020304" pitchFamily="18" charset="0"/>
                <a:cs typeface="Times New Roman" panose="02020603050405020304" pitchFamily="18" charset="0"/>
              </a:rPr>
              <a:t>1.10.3 Compiling and Running with </a:t>
            </a:r>
            <a:r>
              <a:rPr lang="en-US" dirty="0" smtClean="0">
                <a:solidFill>
                  <a:schemeClr val="tx2"/>
                </a:solidFill>
                <a:latin typeface="Times New Roman" panose="02020603050405020304" pitchFamily="18" charset="0"/>
                <a:cs typeface="Times New Roman" panose="02020603050405020304" pitchFamily="18" charset="0"/>
              </a:rPr>
              <a:t>X</a:t>
            </a:r>
            <a:r>
              <a:rPr lang="en-US" sz="100" dirty="0" smtClean="0">
                <a:solidFill>
                  <a:schemeClr val="tx2"/>
                </a:solidFill>
                <a:latin typeface="Times New Roman" panose="02020603050405020304" pitchFamily="18" charset="0"/>
                <a:cs typeface="Times New Roman" panose="02020603050405020304" pitchFamily="18" charset="0"/>
              </a:rPr>
              <a:t> </a:t>
            </a:r>
            <a:r>
              <a:rPr lang="en-US" dirty="0" smtClean="0">
                <a:solidFill>
                  <a:schemeClr val="tx2"/>
                </a:solidFill>
                <a:latin typeface="Times New Roman" panose="02020603050405020304" pitchFamily="18" charset="0"/>
                <a:cs typeface="Times New Roman" panose="02020603050405020304" pitchFamily="18" charset="0"/>
              </a:rPr>
              <a:t>code </a:t>
            </a:r>
            <a:r>
              <a:rPr lang="en-US" dirty="0">
                <a:solidFill>
                  <a:schemeClr val="tx2"/>
                </a:solidFill>
                <a:latin typeface="Times New Roman" panose="02020603050405020304" pitchFamily="18" charset="0"/>
                <a:cs typeface="Times New Roman" panose="02020603050405020304" pitchFamily="18" charset="0"/>
              </a:rPr>
              <a:t>on Mac O</a:t>
            </a:r>
            <a:r>
              <a:rPr lang="en-US" sz="100" dirty="0">
                <a:solidFill>
                  <a:schemeClr val="tx2"/>
                </a:solidFill>
                <a:latin typeface="Times New Roman" panose="02020603050405020304" pitchFamily="18" charset="0"/>
                <a:cs typeface="Times New Roman" panose="02020603050405020304" pitchFamily="18" charset="0"/>
              </a:rPr>
              <a:t> </a:t>
            </a:r>
            <a:r>
              <a:rPr lang="en-US" dirty="0">
                <a:solidFill>
                  <a:schemeClr val="tx2"/>
                </a:solidFill>
                <a:latin typeface="Times New Roman" panose="02020603050405020304" pitchFamily="18" charset="0"/>
                <a:cs typeface="Times New Roman" panose="02020603050405020304" pitchFamily="18" charset="0"/>
              </a:rPr>
              <a:t>S X </a:t>
            </a:r>
            <a:r>
              <a:rPr lang="en-US" sz="2000" b="0" dirty="0" smtClean="0">
                <a:solidFill>
                  <a:schemeClr val="tx2"/>
                </a:solidFill>
                <a:latin typeface="Times New Roman" panose="02020603050405020304" pitchFamily="18" charset="0"/>
                <a:cs typeface="Times New Roman" panose="02020603050405020304" pitchFamily="18" charset="0"/>
              </a:rPr>
              <a:t>(8 </a:t>
            </a:r>
            <a:r>
              <a:rPr lang="en-US" sz="2000" b="0" dirty="0">
                <a:solidFill>
                  <a:schemeClr val="tx2"/>
                </a:solidFill>
                <a:latin typeface="Times New Roman" panose="02020603050405020304" pitchFamily="18" charset="0"/>
                <a:cs typeface="Times New Roman" panose="02020603050405020304" pitchFamily="18" charset="0"/>
              </a:rPr>
              <a:t>of 15)</a:t>
            </a:r>
            <a:endParaRPr lang="en-US" dirty="0"/>
          </a:p>
        </p:txBody>
      </p:sp>
      <p:sp>
        <p:nvSpPr>
          <p:cNvPr id="3" name="Text Placeholder 2"/>
          <p:cNvSpPr>
            <a:spLocks noGrp="1"/>
          </p:cNvSpPr>
          <p:nvPr>
            <p:ph type="body" idx="1"/>
          </p:nvPr>
        </p:nvSpPr>
        <p:spPr/>
        <p:txBody>
          <a:bodyPr/>
          <a:lstStyle/>
          <a:p>
            <a:r>
              <a:rPr lang="en-US" sz="2400" dirty="0">
                <a:latin typeface="+mn-lt"/>
              </a:rPr>
              <a:t>The toolbar contains options for executing a program </a:t>
            </a:r>
            <a:r>
              <a:rPr lang="en-US" sz="2400" dirty="0" smtClean="0">
                <a:latin typeface="+mn-lt"/>
              </a:rPr>
              <a:t>(Figure </a:t>
            </a:r>
            <a:r>
              <a:rPr lang="en-US" sz="2400" dirty="0">
                <a:latin typeface="+mn-lt"/>
              </a:rPr>
              <a:t>1.28(a)), a display area </a:t>
            </a:r>
            <a:r>
              <a:rPr lang="en-US" sz="2400" dirty="0" smtClean="0">
                <a:latin typeface="+mn-lt"/>
              </a:rPr>
              <a:t>(Figure </a:t>
            </a:r>
            <a:r>
              <a:rPr lang="en-US" sz="2400" dirty="0">
                <a:latin typeface="+mn-lt"/>
              </a:rPr>
              <a:t>1.28(b)) to shows the progress of tasks executing in Xcode (such as the compilation status) and buttons </a:t>
            </a:r>
            <a:r>
              <a:rPr lang="en-US" sz="2400" dirty="0" smtClean="0">
                <a:latin typeface="+mn-lt"/>
              </a:rPr>
              <a:t>(Figure </a:t>
            </a:r>
            <a:r>
              <a:rPr lang="en-US" sz="2400" dirty="0">
                <a:latin typeface="+mn-lt"/>
              </a:rPr>
              <a:t>1.28(c)) for hiding and showing areas in the workspace window</a:t>
            </a:r>
            <a:r>
              <a:rPr lang="en-US" sz="2400" dirty="0" smtClean="0">
                <a:latin typeface="+mn-lt"/>
              </a:rPr>
              <a:t>.</a:t>
            </a:r>
            <a:endParaRPr lang="en-US" sz="2400" dirty="0">
              <a:latin typeface="+mn-lt"/>
            </a:endParaRPr>
          </a:p>
        </p:txBody>
      </p:sp>
    </p:spTree>
    <p:extLst>
      <p:ext uri="{BB962C8B-B14F-4D97-AF65-F5344CB8AC3E}">
        <p14:creationId xmlns:p14="http://schemas.microsoft.com/office/powerpoint/2010/main" val="23706474"/>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47650"/>
            <a:ext cx="8229600" cy="1066799"/>
          </a:xfrm>
        </p:spPr>
        <p:txBody>
          <a:bodyPr anchor="b"/>
          <a:lstStyle/>
          <a:p>
            <a:r>
              <a:rPr lang="en-US" dirty="0"/>
              <a:t>Figure 1.28 Xcode 7 </a:t>
            </a:r>
            <a:r>
              <a:rPr lang="en-US" dirty="0" smtClean="0"/>
              <a:t>Toolbar</a:t>
            </a:r>
            <a:endParaRPr lang="en-US" dirty="0"/>
          </a:p>
        </p:txBody>
      </p:sp>
      <p:pic>
        <p:nvPicPr>
          <p:cNvPr id="4" name="Picture 3" descr="A screenshot demonstrates the different parts of the toolbar. A, the left side of the toolbar displays the minimize, maximize and close buttons, buttons with a triangle and square icon for running and stopping an application, and a scheme selector that is not used in the book. B, the middle of the toolbar displays the progress of executing task. It displays, sample project, ready and today at 9 17 a m. c, the right side of the toolbar has two set of options. The first set of options are the editor buttons to select which editor is displayed in the editor area not used in this book and the second set are the view buttons to toggle display of the navigator debug and utilities area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5524" y="1561159"/>
            <a:ext cx="6832952" cy="4577507"/>
          </a:xfrm>
          <a:prstGeom prst="rect">
            <a:avLst/>
          </a:prstGeom>
        </p:spPr>
      </p:pic>
    </p:spTree>
    <p:extLst>
      <p:ext uri="{BB962C8B-B14F-4D97-AF65-F5344CB8AC3E}">
        <p14:creationId xmlns:p14="http://schemas.microsoft.com/office/powerpoint/2010/main" val="372655693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2"/>
                </a:solidFill>
                <a:latin typeface="Times New Roman" panose="02020603050405020304" pitchFamily="18" charset="0"/>
                <a:cs typeface="Times New Roman" panose="02020603050405020304" pitchFamily="18" charset="0"/>
              </a:rPr>
              <a:t>1.3 Hardware </a:t>
            </a:r>
            <a:r>
              <a:rPr lang="en-US" dirty="0">
                <a:solidFill>
                  <a:schemeClr val="tx2"/>
                </a:solidFill>
                <a:latin typeface="Times New Roman" panose="02020603050405020304" pitchFamily="18" charset="0"/>
                <a:cs typeface="Times New Roman" panose="02020603050405020304" pitchFamily="18" charset="0"/>
              </a:rPr>
              <a:t>and </a:t>
            </a:r>
            <a:r>
              <a:rPr lang="en-US" dirty="0" smtClean="0">
                <a:solidFill>
                  <a:schemeClr val="tx2"/>
                </a:solidFill>
                <a:latin typeface="Times New Roman" panose="02020603050405020304" pitchFamily="18" charset="0"/>
                <a:cs typeface="Times New Roman" panose="02020603050405020304" pitchFamily="18" charset="0"/>
              </a:rPr>
              <a:t>Software </a:t>
            </a:r>
            <a:r>
              <a:rPr lang="en-US" sz="2000" b="0" dirty="0" smtClean="0">
                <a:solidFill>
                  <a:schemeClr val="tx2"/>
                </a:solidFill>
                <a:latin typeface="Times New Roman" panose="02020603050405020304" pitchFamily="18" charset="0"/>
                <a:cs typeface="Times New Roman" panose="02020603050405020304" pitchFamily="18" charset="0"/>
              </a:rPr>
              <a:t>(1 of 3)</a:t>
            </a:r>
            <a:endParaRPr lang="en-US" sz="2000" b="0" dirty="0">
              <a:solidFill>
                <a:schemeClr val="tx2"/>
              </a:solidFill>
              <a:latin typeface="Times New Roman" panose="02020603050405020304" pitchFamily="18" charset="0"/>
              <a:cs typeface="Times New Roman" panose="02020603050405020304" pitchFamily="18" charset="0"/>
            </a:endParaRPr>
          </a:p>
        </p:txBody>
      </p:sp>
      <p:sp>
        <p:nvSpPr>
          <p:cNvPr id="3" name="Text Placeholder 2"/>
          <p:cNvSpPr>
            <a:spLocks noGrp="1"/>
          </p:cNvSpPr>
          <p:nvPr>
            <p:ph type="body" idx="1"/>
          </p:nvPr>
        </p:nvSpPr>
        <p:spPr/>
        <p:txBody>
          <a:bodyPr/>
          <a:lstStyle/>
          <a:p>
            <a:pPr eaLnBrk="1" hangingPunct="1"/>
            <a:r>
              <a:rPr lang="en-US" altLang="en-US" sz="2400" dirty="0">
                <a:solidFill>
                  <a:srgbClr val="000000"/>
                </a:solidFill>
                <a:latin typeface="+mn-lt"/>
              </a:rPr>
              <a:t>Computers can perform calculations and make logical decisions phenomenally faster than human beings can</a:t>
            </a:r>
            <a:r>
              <a:rPr lang="en-US" altLang="en-US" sz="2400" dirty="0" smtClean="0">
                <a:solidFill>
                  <a:srgbClr val="000000"/>
                </a:solidFill>
                <a:latin typeface="+mn-lt"/>
              </a:rPr>
              <a:t>.</a:t>
            </a:r>
            <a:endParaRPr lang="en-US" altLang="en-US" sz="2400" dirty="0">
              <a:solidFill>
                <a:srgbClr val="000000"/>
              </a:solidFill>
              <a:latin typeface="+mn-lt"/>
            </a:endParaRPr>
          </a:p>
          <a:p>
            <a:pPr eaLnBrk="1" hangingPunct="1"/>
            <a:r>
              <a:rPr lang="en-US" altLang="en-US" sz="2400" dirty="0">
                <a:solidFill>
                  <a:srgbClr val="000000"/>
                </a:solidFill>
                <a:latin typeface="+mn-lt"/>
              </a:rPr>
              <a:t>Today’s personal computers can perform billions of calculations in one second—more than a human can perform in a lifetime</a:t>
            </a:r>
            <a:r>
              <a:rPr lang="en-US" altLang="en-US" sz="2400" dirty="0" smtClean="0">
                <a:solidFill>
                  <a:srgbClr val="000000"/>
                </a:solidFill>
                <a:latin typeface="+mn-lt"/>
              </a:rPr>
              <a:t>.</a:t>
            </a:r>
            <a:endParaRPr lang="en-US" altLang="en-US" sz="2400" dirty="0">
              <a:solidFill>
                <a:srgbClr val="000000"/>
              </a:solidFill>
              <a:latin typeface="+mn-lt"/>
            </a:endParaRPr>
          </a:p>
          <a:p>
            <a:pPr eaLnBrk="1" hangingPunct="1"/>
            <a:r>
              <a:rPr lang="en-US" altLang="en-US" sz="2400" b="1" dirty="0">
                <a:solidFill>
                  <a:srgbClr val="000000"/>
                </a:solidFill>
                <a:latin typeface="+mn-lt"/>
              </a:rPr>
              <a:t>Supercomputers</a:t>
            </a:r>
            <a:r>
              <a:rPr lang="en-US" altLang="en-US" sz="2400" i="1" dirty="0">
                <a:solidFill>
                  <a:srgbClr val="000000"/>
                </a:solidFill>
                <a:latin typeface="+mn-lt"/>
              </a:rPr>
              <a:t> </a:t>
            </a:r>
            <a:r>
              <a:rPr lang="en-US" altLang="en-US" sz="2400" dirty="0">
                <a:solidFill>
                  <a:srgbClr val="000000"/>
                </a:solidFill>
                <a:latin typeface="+mn-lt"/>
              </a:rPr>
              <a:t>are already performing </a:t>
            </a:r>
            <a:r>
              <a:rPr lang="en-US" altLang="en-US" sz="2400" b="1" dirty="0">
                <a:solidFill>
                  <a:srgbClr val="000000"/>
                </a:solidFill>
                <a:latin typeface="+mn-lt"/>
              </a:rPr>
              <a:t>thousands of trillions (quadrillions)</a:t>
            </a:r>
            <a:r>
              <a:rPr lang="en-US" altLang="en-US" sz="2400" dirty="0">
                <a:solidFill>
                  <a:srgbClr val="000000"/>
                </a:solidFill>
                <a:latin typeface="+mn-lt"/>
              </a:rPr>
              <a:t> of instructions per second</a:t>
            </a:r>
            <a:r>
              <a:rPr lang="en-US" altLang="en-US" sz="2400" dirty="0" smtClean="0">
                <a:solidFill>
                  <a:srgbClr val="000000"/>
                </a:solidFill>
                <a:latin typeface="+mn-lt"/>
              </a:rPr>
              <a:t>!</a:t>
            </a:r>
            <a:endParaRPr lang="en-US" altLang="en-US" sz="2400" dirty="0">
              <a:solidFill>
                <a:srgbClr val="000000"/>
              </a:solidFill>
              <a:latin typeface="+mn-lt"/>
            </a:endParaRPr>
          </a:p>
        </p:txBody>
      </p:sp>
    </p:spTree>
    <p:extLst>
      <p:ext uri="{BB962C8B-B14F-4D97-AF65-F5344CB8AC3E}">
        <p14:creationId xmlns:p14="http://schemas.microsoft.com/office/powerpoint/2010/main" val="2656408706"/>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2"/>
                </a:solidFill>
                <a:latin typeface="Times New Roman" panose="02020603050405020304" pitchFamily="18" charset="0"/>
                <a:cs typeface="Times New Roman" panose="02020603050405020304" pitchFamily="18" charset="0"/>
              </a:rPr>
              <a:t>1.10.3 Compiling and Running with Xcode on Mac O</a:t>
            </a:r>
            <a:r>
              <a:rPr lang="en-US" sz="100" dirty="0">
                <a:solidFill>
                  <a:schemeClr val="tx2"/>
                </a:solidFill>
                <a:latin typeface="Times New Roman" panose="02020603050405020304" pitchFamily="18" charset="0"/>
                <a:cs typeface="Times New Roman" panose="02020603050405020304" pitchFamily="18" charset="0"/>
              </a:rPr>
              <a:t> </a:t>
            </a:r>
            <a:r>
              <a:rPr lang="en-US" dirty="0">
                <a:solidFill>
                  <a:schemeClr val="tx2"/>
                </a:solidFill>
                <a:latin typeface="Times New Roman" panose="02020603050405020304" pitchFamily="18" charset="0"/>
                <a:cs typeface="Times New Roman" panose="02020603050405020304" pitchFamily="18" charset="0"/>
              </a:rPr>
              <a:t>S X </a:t>
            </a:r>
            <a:r>
              <a:rPr lang="en-US" sz="2000" b="0" dirty="0" smtClean="0">
                <a:solidFill>
                  <a:schemeClr val="tx2"/>
                </a:solidFill>
                <a:latin typeface="Times New Roman" panose="02020603050405020304" pitchFamily="18" charset="0"/>
                <a:cs typeface="Times New Roman" panose="02020603050405020304" pitchFamily="18" charset="0"/>
              </a:rPr>
              <a:t>(9 </a:t>
            </a:r>
            <a:r>
              <a:rPr lang="en-US" sz="2000" b="0" dirty="0">
                <a:solidFill>
                  <a:schemeClr val="tx2"/>
                </a:solidFill>
                <a:latin typeface="Times New Roman" panose="02020603050405020304" pitchFamily="18" charset="0"/>
                <a:cs typeface="Times New Roman" panose="02020603050405020304" pitchFamily="18" charset="0"/>
              </a:rPr>
              <a:t>of 15)</a:t>
            </a:r>
            <a:endParaRPr lang="en-US" dirty="0"/>
          </a:p>
        </p:txBody>
      </p:sp>
      <p:sp>
        <p:nvSpPr>
          <p:cNvPr id="3" name="Text Placeholder 2"/>
          <p:cNvSpPr>
            <a:spLocks noGrp="1"/>
          </p:cNvSpPr>
          <p:nvPr>
            <p:ph type="body" idx="1"/>
          </p:nvPr>
        </p:nvSpPr>
        <p:spPr/>
        <p:txBody>
          <a:bodyPr/>
          <a:lstStyle/>
          <a:p>
            <a:r>
              <a:rPr lang="en-US" sz="2400" dirty="0">
                <a:latin typeface="+mn-lt"/>
              </a:rPr>
              <a:t>Step 4: Deleting the main.cpp File from the Project</a:t>
            </a:r>
          </a:p>
          <a:p>
            <a:pPr lvl="1"/>
            <a:r>
              <a:rPr lang="en-US" sz="2400" dirty="0">
                <a:latin typeface="+mn-lt"/>
              </a:rPr>
              <a:t>You won’t use </a:t>
            </a:r>
            <a:r>
              <a:rPr lang="en-US" sz="2400" dirty="0">
                <a:latin typeface="Consolas" panose="020B0609020204030204" pitchFamily="49" charset="0"/>
              </a:rPr>
              <a:t>main.cpp</a:t>
            </a:r>
            <a:r>
              <a:rPr lang="en-US" sz="2400" dirty="0">
                <a:latin typeface="+mn-lt"/>
              </a:rPr>
              <a:t> in this test-drive, so you should delete the file</a:t>
            </a:r>
            <a:r>
              <a:rPr lang="en-US" sz="2400" dirty="0" smtClean="0">
                <a:latin typeface="+mn-lt"/>
              </a:rPr>
              <a:t>.</a:t>
            </a:r>
            <a:endParaRPr lang="en-US" sz="2400" dirty="0">
              <a:latin typeface="+mn-lt"/>
            </a:endParaRPr>
          </a:p>
          <a:p>
            <a:pPr lvl="1"/>
            <a:r>
              <a:rPr lang="en-US" sz="2400" dirty="0">
                <a:latin typeface="+mn-lt"/>
              </a:rPr>
              <a:t>In the </a:t>
            </a:r>
            <a:r>
              <a:rPr lang="en-US" sz="2400" b="1" dirty="0">
                <a:latin typeface="+mn-lt"/>
              </a:rPr>
              <a:t>Project</a:t>
            </a:r>
            <a:r>
              <a:rPr lang="en-US" sz="2400" dirty="0">
                <a:latin typeface="+mn-lt"/>
              </a:rPr>
              <a:t> navigator, right click the </a:t>
            </a:r>
            <a:r>
              <a:rPr lang="en-US" sz="2400" dirty="0">
                <a:latin typeface="Consolas" panose="020B0609020204030204" pitchFamily="49" charset="0"/>
              </a:rPr>
              <a:t>main.cpp</a:t>
            </a:r>
            <a:r>
              <a:rPr lang="en-US" sz="2400" dirty="0">
                <a:latin typeface="+mn-lt"/>
              </a:rPr>
              <a:t> file and select </a:t>
            </a:r>
            <a:r>
              <a:rPr lang="en-US" sz="2400" b="1" dirty="0">
                <a:latin typeface="+mn-lt"/>
              </a:rPr>
              <a:t>Delete</a:t>
            </a:r>
            <a:r>
              <a:rPr lang="en-US" sz="2400" dirty="0" smtClean="0">
                <a:latin typeface="+mn-lt"/>
              </a:rPr>
              <a:t>.</a:t>
            </a:r>
            <a:endParaRPr lang="en-US" sz="2400" dirty="0">
              <a:latin typeface="+mn-lt"/>
            </a:endParaRPr>
          </a:p>
          <a:p>
            <a:pPr lvl="1"/>
            <a:r>
              <a:rPr lang="en-US" sz="2400" dirty="0">
                <a:latin typeface="+mn-lt"/>
              </a:rPr>
              <a:t>In the dialog that appears, select </a:t>
            </a:r>
            <a:r>
              <a:rPr lang="en-US" sz="2400" b="1" dirty="0">
                <a:latin typeface="+mn-lt"/>
              </a:rPr>
              <a:t>Move to Trash </a:t>
            </a:r>
            <a:r>
              <a:rPr lang="en-US" sz="2400" dirty="0">
                <a:latin typeface="+mn-lt"/>
              </a:rPr>
              <a:t>to delete the file</a:t>
            </a:r>
            <a:r>
              <a:rPr lang="en-US" sz="2400" dirty="0" smtClean="0">
                <a:latin typeface="+mn-lt"/>
              </a:rPr>
              <a:t>.</a:t>
            </a:r>
            <a:endParaRPr lang="en-US" sz="2400" dirty="0">
              <a:latin typeface="+mn-lt"/>
            </a:endParaRPr>
          </a:p>
        </p:txBody>
      </p:sp>
    </p:spTree>
    <p:extLst>
      <p:ext uri="{BB962C8B-B14F-4D97-AF65-F5344CB8AC3E}">
        <p14:creationId xmlns:p14="http://schemas.microsoft.com/office/powerpoint/2010/main" val="1723713534"/>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2"/>
                </a:solidFill>
                <a:latin typeface="Times New Roman" panose="02020603050405020304" pitchFamily="18" charset="0"/>
                <a:cs typeface="Times New Roman" panose="02020603050405020304" pitchFamily="18" charset="0"/>
              </a:rPr>
              <a:t>1.10.3 Compiling and Running with </a:t>
            </a:r>
            <a:r>
              <a:rPr lang="en-US" dirty="0" smtClean="0">
                <a:solidFill>
                  <a:schemeClr val="tx2"/>
                </a:solidFill>
                <a:latin typeface="Times New Roman" panose="02020603050405020304" pitchFamily="18" charset="0"/>
                <a:cs typeface="Times New Roman" panose="02020603050405020304" pitchFamily="18" charset="0"/>
              </a:rPr>
              <a:t>X</a:t>
            </a:r>
            <a:r>
              <a:rPr lang="en-US" sz="100" dirty="0" smtClean="0">
                <a:solidFill>
                  <a:schemeClr val="tx2"/>
                </a:solidFill>
                <a:latin typeface="Times New Roman" panose="02020603050405020304" pitchFamily="18" charset="0"/>
                <a:cs typeface="Times New Roman" panose="02020603050405020304" pitchFamily="18" charset="0"/>
              </a:rPr>
              <a:t> </a:t>
            </a:r>
            <a:r>
              <a:rPr lang="en-US" dirty="0" smtClean="0">
                <a:solidFill>
                  <a:schemeClr val="tx2"/>
                </a:solidFill>
                <a:latin typeface="Times New Roman" panose="02020603050405020304" pitchFamily="18" charset="0"/>
                <a:cs typeface="Times New Roman" panose="02020603050405020304" pitchFamily="18" charset="0"/>
              </a:rPr>
              <a:t>code </a:t>
            </a:r>
            <a:r>
              <a:rPr lang="en-US" dirty="0">
                <a:solidFill>
                  <a:schemeClr val="tx2"/>
                </a:solidFill>
                <a:latin typeface="Times New Roman" panose="02020603050405020304" pitchFamily="18" charset="0"/>
                <a:cs typeface="Times New Roman" panose="02020603050405020304" pitchFamily="18" charset="0"/>
              </a:rPr>
              <a:t>on Mac O</a:t>
            </a:r>
            <a:r>
              <a:rPr lang="en-US" sz="100" dirty="0">
                <a:solidFill>
                  <a:schemeClr val="tx2"/>
                </a:solidFill>
                <a:latin typeface="Times New Roman" panose="02020603050405020304" pitchFamily="18" charset="0"/>
                <a:cs typeface="Times New Roman" panose="02020603050405020304" pitchFamily="18" charset="0"/>
              </a:rPr>
              <a:t> </a:t>
            </a:r>
            <a:r>
              <a:rPr lang="en-US" dirty="0">
                <a:solidFill>
                  <a:schemeClr val="tx2"/>
                </a:solidFill>
                <a:latin typeface="Times New Roman" panose="02020603050405020304" pitchFamily="18" charset="0"/>
                <a:cs typeface="Times New Roman" panose="02020603050405020304" pitchFamily="18" charset="0"/>
              </a:rPr>
              <a:t>S X </a:t>
            </a:r>
            <a:r>
              <a:rPr lang="en-US" sz="2000" b="0" dirty="0" smtClean="0">
                <a:solidFill>
                  <a:schemeClr val="tx2"/>
                </a:solidFill>
                <a:latin typeface="Times New Roman" panose="02020603050405020304" pitchFamily="18" charset="0"/>
                <a:cs typeface="Times New Roman" panose="02020603050405020304" pitchFamily="18" charset="0"/>
              </a:rPr>
              <a:t>(10 </a:t>
            </a:r>
            <a:r>
              <a:rPr lang="en-US" sz="2000" b="0" dirty="0">
                <a:solidFill>
                  <a:schemeClr val="tx2"/>
                </a:solidFill>
                <a:latin typeface="Times New Roman" panose="02020603050405020304" pitchFamily="18" charset="0"/>
                <a:cs typeface="Times New Roman" panose="02020603050405020304" pitchFamily="18" charset="0"/>
              </a:rPr>
              <a:t>of 15)</a:t>
            </a:r>
            <a:endParaRPr lang="en-US" dirty="0"/>
          </a:p>
        </p:txBody>
      </p:sp>
      <p:sp>
        <p:nvSpPr>
          <p:cNvPr id="3" name="Text Placeholder 2"/>
          <p:cNvSpPr>
            <a:spLocks noGrp="1"/>
          </p:cNvSpPr>
          <p:nvPr>
            <p:ph type="body" idx="1"/>
          </p:nvPr>
        </p:nvSpPr>
        <p:spPr/>
        <p:txBody>
          <a:bodyPr/>
          <a:lstStyle/>
          <a:p>
            <a:r>
              <a:rPr lang="en-US" sz="2400" dirty="0">
                <a:latin typeface="+mn-lt"/>
              </a:rPr>
              <a:t>Step 5: Adding the GuessNumber.cpp File into the Project</a:t>
            </a:r>
          </a:p>
          <a:p>
            <a:pPr lvl="1"/>
            <a:r>
              <a:rPr lang="en-US" sz="2400" dirty="0">
                <a:latin typeface="+mn-lt"/>
              </a:rPr>
              <a:t>Add </a:t>
            </a:r>
            <a:r>
              <a:rPr lang="en-US" sz="2400" dirty="0">
                <a:latin typeface="Consolas" panose="020B0609020204030204" pitchFamily="49" charset="0"/>
              </a:rPr>
              <a:t>GuessNumber.cpp</a:t>
            </a:r>
            <a:r>
              <a:rPr lang="en-US" sz="2400" dirty="0">
                <a:latin typeface="+mn-lt"/>
              </a:rPr>
              <a:t> to the project</a:t>
            </a:r>
            <a:r>
              <a:rPr lang="en-US" sz="2400" dirty="0" smtClean="0">
                <a:latin typeface="+mn-lt"/>
              </a:rPr>
              <a:t>.</a:t>
            </a:r>
            <a:endParaRPr lang="en-US" sz="2400" dirty="0">
              <a:latin typeface="+mn-lt"/>
            </a:endParaRPr>
          </a:p>
          <a:p>
            <a:pPr lvl="1"/>
            <a:r>
              <a:rPr lang="en-US" sz="2400" dirty="0">
                <a:latin typeface="+mn-lt"/>
              </a:rPr>
              <a:t>In a </a:t>
            </a:r>
            <a:r>
              <a:rPr lang="en-US" sz="2400" b="1" dirty="0">
                <a:latin typeface="+mn-lt"/>
              </a:rPr>
              <a:t>Finder</a:t>
            </a:r>
            <a:r>
              <a:rPr lang="en-US" sz="2400" dirty="0">
                <a:latin typeface="+mn-lt"/>
              </a:rPr>
              <a:t> window, open the </a:t>
            </a:r>
            <a:r>
              <a:rPr lang="en-US" sz="2400" dirty="0">
                <a:latin typeface="Consolas" panose="020B0609020204030204" pitchFamily="49" charset="0"/>
              </a:rPr>
              <a:t>ch01</a:t>
            </a:r>
            <a:r>
              <a:rPr lang="en-US" sz="2400" dirty="0">
                <a:latin typeface="+mn-lt"/>
              </a:rPr>
              <a:t> folder in the book’s </a:t>
            </a:r>
            <a:r>
              <a:rPr lang="en-US" sz="2400" dirty="0">
                <a:latin typeface="Consolas" panose="020B0609020204030204" pitchFamily="49" charset="0"/>
              </a:rPr>
              <a:t>examples</a:t>
            </a:r>
            <a:r>
              <a:rPr lang="en-US" sz="2400" dirty="0">
                <a:latin typeface="+mn-lt"/>
              </a:rPr>
              <a:t> folder, then drag </a:t>
            </a:r>
            <a:r>
              <a:rPr lang="en-US" sz="2400" dirty="0">
                <a:latin typeface="Consolas" panose="020B0609020204030204" pitchFamily="49" charset="0"/>
              </a:rPr>
              <a:t>GuessNumber.cpp</a:t>
            </a:r>
            <a:r>
              <a:rPr lang="en-US" sz="2400" dirty="0">
                <a:latin typeface="+mn-lt"/>
              </a:rPr>
              <a:t> onto the </a:t>
            </a:r>
            <a:r>
              <a:rPr lang="en-US" sz="2400" b="1" dirty="0">
                <a:latin typeface="+mn-lt"/>
              </a:rPr>
              <a:t>Guess Number </a:t>
            </a:r>
            <a:r>
              <a:rPr lang="en-US" sz="2400" dirty="0">
                <a:latin typeface="+mn-lt"/>
              </a:rPr>
              <a:t>folder in the </a:t>
            </a:r>
            <a:r>
              <a:rPr lang="en-US" sz="2400" b="1" dirty="0">
                <a:latin typeface="+mn-lt"/>
              </a:rPr>
              <a:t>Project</a:t>
            </a:r>
            <a:r>
              <a:rPr lang="en-US" sz="2400" dirty="0">
                <a:latin typeface="+mn-lt"/>
              </a:rPr>
              <a:t> navigator</a:t>
            </a:r>
            <a:r>
              <a:rPr lang="en-US" sz="2400" dirty="0" smtClean="0">
                <a:latin typeface="+mn-lt"/>
              </a:rPr>
              <a:t>.</a:t>
            </a:r>
            <a:endParaRPr lang="en-US" sz="2400" dirty="0">
              <a:latin typeface="+mn-lt"/>
            </a:endParaRPr>
          </a:p>
          <a:p>
            <a:pPr lvl="1"/>
            <a:r>
              <a:rPr lang="en-US" sz="2400" dirty="0">
                <a:latin typeface="+mn-lt"/>
              </a:rPr>
              <a:t>In the dialog that appears, ensure that </a:t>
            </a:r>
            <a:r>
              <a:rPr lang="en-US" sz="2400" b="1" dirty="0">
                <a:latin typeface="+mn-lt"/>
              </a:rPr>
              <a:t>Copy items if needed </a:t>
            </a:r>
            <a:r>
              <a:rPr lang="en-US" sz="2400" dirty="0">
                <a:latin typeface="+mn-lt"/>
              </a:rPr>
              <a:t>is checked, then click </a:t>
            </a:r>
            <a:r>
              <a:rPr lang="en-US" sz="2400" b="1" dirty="0">
                <a:latin typeface="+mn-lt"/>
              </a:rPr>
              <a:t>Finish</a:t>
            </a:r>
            <a:r>
              <a:rPr lang="en-US" sz="2400" dirty="0" smtClean="0">
                <a:latin typeface="+mn-lt"/>
              </a:rPr>
              <a:t>.</a:t>
            </a:r>
            <a:endParaRPr lang="en-US" sz="2400" dirty="0">
              <a:latin typeface="+mn-lt"/>
            </a:endParaRPr>
          </a:p>
        </p:txBody>
      </p:sp>
    </p:spTree>
    <p:extLst>
      <p:ext uri="{BB962C8B-B14F-4D97-AF65-F5344CB8AC3E}">
        <p14:creationId xmlns:p14="http://schemas.microsoft.com/office/powerpoint/2010/main" val="1706408971"/>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2"/>
                </a:solidFill>
                <a:latin typeface="Times New Roman" panose="02020603050405020304" pitchFamily="18" charset="0"/>
                <a:cs typeface="Times New Roman" panose="02020603050405020304" pitchFamily="18" charset="0"/>
              </a:rPr>
              <a:t>1.10.3 Compiling and Running with </a:t>
            </a:r>
            <a:r>
              <a:rPr lang="en-US" dirty="0" smtClean="0">
                <a:solidFill>
                  <a:schemeClr val="tx2"/>
                </a:solidFill>
                <a:latin typeface="Times New Roman" panose="02020603050405020304" pitchFamily="18" charset="0"/>
                <a:cs typeface="Times New Roman" panose="02020603050405020304" pitchFamily="18" charset="0"/>
              </a:rPr>
              <a:t>X</a:t>
            </a:r>
            <a:r>
              <a:rPr lang="en-US" sz="100" dirty="0" smtClean="0">
                <a:solidFill>
                  <a:schemeClr val="tx2"/>
                </a:solidFill>
                <a:latin typeface="Times New Roman" panose="02020603050405020304" pitchFamily="18" charset="0"/>
                <a:cs typeface="Times New Roman" panose="02020603050405020304" pitchFamily="18" charset="0"/>
              </a:rPr>
              <a:t> </a:t>
            </a:r>
            <a:r>
              <a:rPr lang="en-US" dirty="0" smtClean="0">
                <a:solidFill>
                  <a:schemeClr val="tx2"/>
                </a:solidFill>
                <a:latin typeface="Times New Roman" panose="02020603050405020304" pitchFamily="18" charset="0"/>
                <a:cs typeface="Times New Roman" panose="02020603050405020304" pitchFamily="18" charset="0"/>
              </a:rPr>
              <a:t>code </a:t>
            </a:r>
            <a:r>
              <a:rPr lang="en-US" dirty="0">
                <a:solidFill>
                  <a:schemeClr val="tx2"/>
                </a:solidFill>
                <a:latin typeface="Times New Roman" panose="02020603050405020304" pitchFamily="18" charset="0"/>
                <a:cs typeface="Times New Roman" panose="02020603050405020304" pitchFamily="18" charset="0"/>
              </a:rPr>
              <a:t>on Mac O</a:t>
            </a:r>
            <a:r>
              <a:rPr lang="en-US" sz="100" dirty="0">
                <a:solidFill>
                  <a:schemeClr val="tx2"/>
                </a:solidFill>
                <a:latin typeface="Times New Roman" panose="02020603050405020304" pitchFamily="18" charset="0"/>
                <a:cs typeface="Times New Roman" panose="02020603050405020304" pitchFamily="18" charset="0"/>
              </a:rPr>
              <a:t> </a:t>
            </a:r>
            <a:r>
              <a:rPr lang="en-US" dirty="0">
                <a:solidFill>
                  <a:schemeClr val="tx2"/>
                </a:solidFill>
                <a:latin typeface="Times New Roman" panose="02020603050405020304" pitchFamily="18" charset="0"/>
                <a:cs typeface="Times New Roman" panose="02020603050405020304" pitchFamily="18" charset="0"/>
              </a:rPr>
              <a:t>S X </a:t>
            </a:r>
            <a:r>
              <a:rPr lang="en-US" sz="2000" b="0" dirty="0">
                <a:solidFill>
                  <a:schemeClr val="tx2"/>
                </a:solidFill>
                <a:latin typeface="Times New Roman" panose="02020603050405020304" pitchFamily="18" charset="0"/>
                <a:cs typeface="Times New Roman" panose="02020603050405020304" pitchFamily="18" charset="0"/>
              </a:rPr>
              <a:t>(</a:t>
            </a:r>
            <a:r>
              <a:rPr lang="en-US" sz="2000" b="0" dirty="0" smtClean="0">
                <a:solidFill>
                  <a:schemeClr val="tx2"/>
                </a:solidFill>
                <a:latin typeface="Times New Roman" panose="02020603050405020304" pitchFamily="18" charset="0"/>
                <a:cs typeface="Times New Roman" panose="02020603050405020304" pitchFamily="18" charset="0"/>
              </a:rPr>
              <a:t>11 </a:t>
            </a:r>
            <a:r>
              <a:rPr lang="en-US" sz="2000" b="0" dirty="0">
                <a:solidFill>
                  <a:schemeClr val="tx2"/>
                </a:solidFill>
                <a:latin typeface="Times New Roman" panose="02020603050405020304" pitchFamily="18" charset="0"/>
                <a:cs typeface="Times New Roman" panose="02020603050405020304" pitchFamily="18" charset="0"/>
              </a:rPr>
              <a:t>of 15)</a:t>
            </a:r>
            <a:endParaRPr lang="en-US" dirty="0"/>
          </a:p>
        </p:txBody>
      </p:sp>
      <p:sp>
        <p:nvSpPr>
          <p:cNvPr id="3" name="Text Placeholder 2"/>
          <p:cNvSpPr>
            <a:spLocks noGrp="1"/>
          </p:cNvSpPr>
          <p:nvPr>
            <p:ph type="body" idx="1"/>
          </p:nvPr>
        </p:nvSpPr>
        <p:spPr/>
        <p:txBody>
          <a:bodyPr/>
          <a:lstStyle/>
          <a:p>
            <a:r>
              <a:rPr lang="en-US" sz="2400" dirty="0">
                <a:latin typeface="+mn-lt"/>
              </a:rPr>
              <a:t>Step 6: Compiling and Running the Project</a:t>
            </a:r>
          </a:p>
          <a:p>
            <a:pPr lvl="1"/>
            <a:r>
              <a:rPr lang="en-US" sz="2400" dirty="0">
                <a:latin typeface="+mn-lt"/>
              </a:rPr>
              <a:t>To compile and run the project so you can test-drive the application, click the run button at the left side of </a:t>
            </a:r>
            <a:r>
              <a:rPr lang="en-US" sz="2400" dirty="0" smtClean="0">
                <a:latin typeface="+mn-lt"/>
              </a:rPr>
              <a:t>X</a:t>
            </a:r>
            <a:r>
              <a:rPr lang="en-US" sz="100" dirty="0" smtClean="0">
                <a:latin typeface="+mn-lt"/>
              </a:rPr>
              <a:t> </a:t>
            </a:r>
            <a:r>
              <a:rPr lang="en-US" sz="2400" dirty="0" smtClean="0">
                <a:latin typeface="+mn-lt"/>
              </a:rPr>
              <a:t>code’s </a:t>
            </a:r>
            <a:r>
              <a:rPr lang="en-US" sz="2400" dirty="0">
                <a:latin typeface="+mn-lt"/>
              </a:rPr>
              <a:t>toolbar</a:t>
            </a:r>
            <a:r>
              <a:rPr lang="en-US" sz="2400" dirty="0" smtClean="0">
                <a:latin typeface="+mn-lt"/>
              </a:rPr>
              <a:t>.</a:t>
            </a:r>
            <a:endParaRPr lang="en-US" sz="2400" dirty="0">
              <a:latin typeface="+mn-lt"/>
            </a:endParaRPr>
          </a:p>
          <a:p>
            <a:pPr lvl="1"/>
            <a:r>
              <a:rPr lang="en-US" sz="2400" dirty="0">
                <a:latin typeface="+mn-lt"/>
              </a:rPr>
              <a:t>If the program compiles correctly, </a:t>
            </a:r>
            <a:r>
              <a:rPr lang="en-US" sz="2400" dirty="0" smtClean="0">
                <a:latin typeface="+mn-lt"/>
              </a:rPr>
              <a:t>X</a:t>
            </a:r>
            <a:r>
              <a:rPr lang="en-US" sz="100" dirty="0" smtClean="0">
                <a:latin typeface="+mn-lt"/>
              </a:rPr>
              <a:t> </a:t>
            </a:r>
            <a:r>
              <a:rPr lang="en-US" sz="2400" dirty="0" smtClean="0">
                <a:latin typeface="+mn-lt"/>
              </a:rPr>
              <a:t>code </a:t>
            </a:r>
            <a:r>
              <a:rPr lang="en-US" sz="2400" dirty="0">
                <a:latin typeface="+mn-lt"/>
              </a:rPr>
              <a:t>opens the </a:t>
            </a:r>
            <a:r>
              <a:rPr lang="en-US" sz="2400" b="1" dirty="0">
                <a:latin typeface="+mn-lt"/>
              </a:rPr>
              <a:t>Debug</a:t>
            </a:r>
            <a:r>
              <a:rPr lang="en-US" sz="2400" dirty="0">
                <a:latin typeface="+mn-lt"/>
              </a:rPr>
              <a:t> area (at the bottom of the </a:t>
            </a:r>
            <a:r>
              <a:rPr lang="en-US" sz="2400" b="1" dirty="0">
                <a:latin typeface="+mn-lt"/>
              </a:rPr>
              <a:t>Editor</a:t>
            </a:r>
            <a:r>
              <a:rPr lang="en-US" sz="2400" dirty="0">
                <a:latin typeface="+mn-lt"/>
              </a:rPr>
              <a:t> area) and executes the program in the right half of the </a:t>
            </a:r>
            <a:r>
              <a:rPr lang="en-US" sz="2400" b="1" dirty="0">
                <a:latin typeface="+mn-lt"/>
              </a:rPr>
              <a:t>Debug</a:t>
            </a:r>
            <a:r>
              <a:rPr lang="en-US" sz="2400" dirty="0">
                <a:latin typeface="+mn-lt"/>
              </a:rPr>
              <a:t> area </a:t>
            </a:r>
            <a:r>
              <a:rPr lang="en-US" sz="2400" dirty="0" smtClean="0">
                <a:latin typeface="+mn-lt"/>
              </a:rPr>
              <a:t>(Figure </a:t>
            </a:r>
            <a:r>
              <a:rPr lang="en-US" sz="2400" dirty="0">
                <a:latin typeface="+mn-lt"/>
              </a:rPr>
              <a:t>1.29</a:t>
            </a:r>
            <a:r>
              <a:rPr lang="en-US" sz="2400" dirty="0" smtClean="0">
                <a:latin typeface="+mn-lt"/>
              </a:rPr>
              <a:t>).</a:t>
            </a:r>
            <a:endParaRPr lang="en-US" sz="2400" dirty="0">
              <a:latin typeface="+mn-lt"/>
            </a:endParaRPr>
          </a:p>
          <a:p>
            <a:pPr lvl="1"/>
            <a:r>
              <a:rPr lang="en-US" sz="2400" dirty="0">
                <a:latin typeface="+mn-lt"/>
              </a:rPr>
              <a:t>The application displays </a:t>
            </a:r>
            <a:r>
              <a:rPr lang="en-US" sz="2400" dirty="0" smtClean="0">
                <a:latin typeface="+mn-lt"/>
              </a:rPr>
              <a:t>“Please </a:t>
            </a:r>
            <a:r>
              <a:rPr lang="en-US" sz="2400" dirty="0">
                <a:latin typeface="+mn-lt"/>
              </a:rPr>
              <a:t>type your first guess</a:t>
            </a:r>
            <a:r>
              <a:rPr lang="en-US" sz="2400" dirty="0" smtClean="0">
                <a:latin typeface="+mn-lt"/>
              </a:rPr>
              <a:t>.”, </a:t>
            </a:r>
            <a:r>
              <a:rPr lang="en-US" sz="2400" dirty="0">
                <a:latin typeface="+mn-lt"/>
              </a:rPr>
              <a:t>then displays a question mark (?) as a prompt on the next line</a:t>
            </a:r>
            <a:r>
              <a:rPr lang="en-US" sz="2400" dirty="0" smtClean="0">
                <a:latin typeface="+mn-lt"/>
              </a:rPr>
              <a:t>.</a:t>
            </a:r>
            <a:endParaRPr lang="en-US" sz="2400" dirty="0">
              <a:latin typeface="+mn-lt"/>
            </a:endParaRPr>
          </a:p>
        </p:txBody>
      </p:sp>
    </p:spTree>
    <p:extLst>
      <p:ext uri="{BB962C8B-B14F-4D97-AF65-F5344CB8AC3E}">
        <p14:creationId xmlns:p14="http://schemas.microsoft.com/office/powerpoint/2010/main" val="1369018803"/>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47650"/>
            <a:ext cx="8229600" cy="1066799"/>
          </a:xfrm>
        </p:spPr>
        <p:txBody>
          <a:bodyPr anchor="b"/>
          <a:lstStyle/>
          <a:p>
            <a:r>
              <a:rPr lang="en-US" dirty="0"/>
              <a:t>Figure 1.29 Debug Area Showing the Running Program</a:t>
            </a:r>
          </a:p>
        </p:txBody>
      </p:sp>
      <p:pic>
        <p:nvPicPr>
          <p:cNvPr id="4" name="Picture 3" descr="A screenshot displays the debug area. The debug area consists of a toolbar and two panes. The left pane displays the debug errors and the right pane displays the output, i have a number between 1 and 1000, can you guess my number question mark, Please type your first guess, question mark."/>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4529" y="2528926"/>
            <a:ext cx="7954942" cy="1800149"/>
          </a:xfrm>
          <a:prstGeom prst="rect">
            <a:avLst/>
          </a:prstGeom>
        </p:spPr>
      </p:pic>
    </p:spTree>
    <p:extLst>
      <p:ext uri="{BB962C8B-B14F-4D97-AF65-F5344CB8AC3E}">
        <p14:creationId xmlns:p14="http://schemas.microsoft.com/office/powerpoint/2010/main" val="970362406"/>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2"/>
                </a:solidFill>
                <a:latin typeface="Times New Roman" panose="02020603050405020304" pitchFamily="18" charset="0"/>
                <a:cs typeface="Times New Roman" panose="02020603050405020304" pitchFamily="18" charset="0"/>
              </a:rPr>
              <a:t>1.10.3 Compiling and Running with </a:t>
            </a:r>
            <a:r>
              <a:rPr lang="en-US" dirty="0" smtClean="0">
                <a:solidFill>
                  <a:schemeClr val="tx2"/>
                </a:solidFill>
                <a:latin typeface="Times New Roman" panose="02020603050405020304" pitchFamily="18" charset="0"/>
                <a:cs typeface="Times New Roman" panose="02020603050405020304" pitchFamily="18" charset="0"/>
              </a:rPr>
              <a:t>X</a:t>
            </a:r>
            <a:r>
              <a:rPr lang="en-US" sz="100" dirty="0" smtClean="0">
                <a:solidFill>
                  <a:schemeClr val="tx2"/>
                </a:solidFill>
                <a:latin typeface="Times New Roman" panose="02020603050405020304" pitchFamily="18" charset="0"/>
                <a:cs typeface="Times New Roman" panose="02020603050405020304" pitchFamily="18" charset="0"/>
              </a:rPr>
              <a:t> </a:t>
            </a:r>
            <a:r>
              <a:rPr lang="en-US" dirty="0" smtClean="0">
                <a:solidFill>
                  <a:schemeClr val="tx2"/>
                </a:solidFill>
                <a:latin typeface="Times New Roman" panose="02020603050405020304" pitchFamily="18" charset="0"/>
                <a:cs typeface="Times New Roman" panose="02020603050405020304" pitchFamily="18" charset="0"/>
              </a:rPr>
              <a:t>code </a:t>
            </a:r>
            <a:r>
              <a:rPr lang="en-US" dirty="0">
                <a:solidFill>
                  <a:schemeClr val="tx2"/>
                </a:solidFill>
                <a:latin typeface="Times New Roman" panose="02020603050405020304" pitchFamily="18" charset="0"/>
                <a:cs typeface="Times New Roman" panose="02020603050405020304" pitchFamily="18" charset="0"/>
              </a:rPr>
              <a:t>on Mac O</a:t>
            </a:r>
            <a:r>
              <a:rPr lang="en-US" sz="100" dirty="0">
                <a:solidFill>
                  <a:schemeClr val="tx2"/>
                </a:solidFill>
                <a:latin typeface="Times New Roman" panose="02020603050405020304" pitchFamily="18" charset="0"/>
                <a:cs typeface="Times New Roman" panose="02020603050405020304" pitchFamily="18" charset="0"/>
              </a:rPr>
              <a:t> </a:t>
            </a:r>
            <a:r>
              <a:rPr lang="en-US" dirty="0">
                <a:solidFill>
                  <a:schemeClr val="tx2"/>
                </a:solidFill>
                <a:latin typeface="Times New Roman" panose="02020603050405020304" pitchFamily="18" charset="0"/>
                <a:cs typeface="Times New Roman" panose="02020603050405020304" pitchFamily="18" charset="0"/>
              </a:rPr>
              <a:t>S X </a:t>
            </a:r>
            <a:r>
              <a:rPr lang="en-US" sz="2000" b="0" dirty="0">
                <a:solidFill>
                  <a:schemeClr val="tx2"/>
                </a:solidFill>
                <a:latin typeface="Times New Roman" panose="02020603050405020304" pitchFamily="18" charset="0"/>
                <a:cs typeface="Times New Roman" panose="02020603050405020304" pitchFamily="18" charset="0"/>
              </a:rPr>
              <a:t>(</a:t>
            </a:r>
            <a:r>
              <a:rPr lang="en-US" sz="2000" b="0" dirty="0" smtClean="0">
                <a:solidFill>
                  <a:schemeClr val="tx2"/>
                </a:solidFill>
                <a:latin typeface="Times New Roman" panose="02020603050405020304" pitchFamily="18" charset="0"/>
                <a:cs typeface="Times New Roman" panose="02020603050405020304" pitchFamily="18" charset="0"/>
              </a:rPr>
              <a:t>12 </a:t>
            </a:r>
            <a:r>
              <a:rPr lang="en-US" sz="2000" b="0" dirty="0">
                <a:solidFill>
                  <a:schemeClr val="tx2"/>
                </a:solidFill>
                <a:latin typeface="Times New Roman" panose="02020603050405020304" pitchFamily="18" charset="0"/>
                <a:cs typeface="Times New Roman" panose="02020603050405020304" pitchFamily="18" charset="0"/>
              </a:rPr>
              <a:t>of 15)</a:t>
            </a:r>
            <a:endParaRPr lang="en-US" dirty="0"/>
          </a:p>
        </p:txBody>
      </p:sp>
      <p:sp>
        <p:nvSpPr>
          <p:cNvPr id="3" name="Text Placeholder 2"/>
          <p:cNvSpPr>
            <a:spLocks noGrp="1"/>
          </p:cNvSpPr>
          <p:nvPr>
            <p:ph type="body" idx="1"/>
          </p:nvPr>
        </p:nvSpPr>
        <p:spPr/>
        <p:txBody>
          <a:bodyPr/>
          <a:lstStyle/>
          <a:p>
            <a:r>
              <a:rPr lang="en-US" sz="2400" dirty="0">
                <a:latin typeface="+mn-lt"/>
              </a:rPr>
              <a:t>Step 7: Entering Your First Guess</a:t>
            </a:r>
          </a:p>
          <a:p>
            <a:pPr lvl="1"/>
            <a:r>
              <a:rPr lang="en-US" sz="2400" dirty="0">
                <a:latin typeface="+mn-lt"/>
              </a:rPr>
              <a:t>Click in the </a:t>
            </a:r>
            <a:r>
              <a:rPr lang="en-US" sz="2400" b="1" dirty="0">
                <a:latin typeface="+mn-lt"/>
              </a:rPr>
              <a:t>Debug</a:t>
            </a:r>
            <a:r>
              <a:rPr lang="en-US" sz="2400" dirty="0">
                <a:latin typeface="+mn-lt"/>
              </a:rPr>
              <a:t> area, then type </a:t>
            </a:r>
            <a:r>
              <a:rPr lang="en-US" sz="2400" dirty="0">
                <a:latin typeface="Consolas" panose="020B0609020204030204" pitchFamily="49" charset="0"/>
              </a:rPr>
              <a:t>500</a:t>
            </a:r>
            <a:r>
              <a:rPr lang="en-US" sz="2400" dirty="0">
                <a:latin typeface="+mn-lt"/>
              </a:rPr>
              <a:t> and press </a:t>
            </a:r>
            <a:r>
              <a:rPr lang="en-US" sz="2400" b="1" dirty="0">
                <a:latin typeface="+mn-lt"/>
              </a:rPr>
              <a:t>Return</a:t>
            </a:r>
            <a:r>
              <a:rPr lang="en-US" sz="2400" dirty="0" smtClean="0">
                <a:latin typeface="+mn-lt"/>
              </a:rPr>
              <a:t>.</a:t>
            </a:r>
            <a:endParaRPr lang="en-US" sz="2400" dirty="0">
              <a:latin typeface="+mn-lt"/>
            </a:endParaRPr>
          </a:p>
          <a:p>
            <a:pPr lvl="1"/>
            <a:r>
              <a:rPr lang="en-US" sz="2400" dirty="0">
                <a:latin typeface="+mn-lt"/>
              </a:rPr>
              <a:t>The application displays </a:t>
            </a:r>
            <a:r>
              <a:rPr lang="en-US" sz="2400" dirty="0" smtClean="0">
                <a:latin typeface="+mn-lt"/>
              </a:rPr>
              <a:t>“Too </a:t>
            </a:r>
            <a:r>
              <a:rPr lang="en-US" sz="2400" dirty="0">
                <a:latin typeface="+mn-lt"/>
              </a:rPr>
              <a:t>low. Try again</a:t>
            </a:r>
            <a:r>
              <a:rPr lang="en-US" sz="2400" dirty="0" smtClean="0">
                <a:latin typeface="+mn-lt"/>
              </a:rPr>
              <a:t>.” (Figure </a:t>
            </a:r>
            <a:r>
              <a:rPr lang="en-US" sz="2400" dirty="0">
                <a:latin typeface="+mn-lt"/>
              </a:rPr>
              <a:t>1.30), meaning that the value you entered is less than the number the application chose as the correct guess</a:t>
            </a:r>
            <a:r>
              <a:rPr lang="en-US" sz="2400" dirty="0" smtClean="0">
                <a:latin typeface="+mn-lt"/>
              </a:rPr>
              <a:t>.</a:t>
            </a:r>
            <a:endParaRPr lang="en-US" sz="2400" dirty="0">
              <a:latin typeface="+mn-lt"/>
            </a:endParaRPr>
          </a:p>
        </p:txBody>
      </p:sp>
    </p:spTree>
    <p:extLst>
      <p:ext uri="{BB962C8B-B14F-4D97-AF65-F5344CB8AC3E}">
        <p14:creationId xmlns:p14="http://schemas.microsoft.com/office/powerpoint/2010/main" val="1142101302"/>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47650"/>
            <a:ext cx="8229600" cy="1066799"/>
          </a:xfrm>
        </p:spPr>
        <p:txBody>
          <a:bodyPr anchor="b"/>
          <a:lstStyle/>
          <a:p>
            <a:r>
              <a:rPr lang="en-US" dirty="0"/>
              <a:t>Figure 1.30 Entering an Initial Guess and Receiving Feedback</a:t>
            </a:r>
          </a:p>
        </p:txBody>
      </p:sp>
      <p:pic>
        <p:nvPicPr>
          <p:cNvPr id="4" name="Picture 3" descr="A text box displays the following lines. Line 1. I have a number between 1 and 100. Line 2. Can you guess my number question mark. Line 3. Please type your first guess. Line 4. Question mark 500. Line 5. Too low. Try again. Line 6. Question mark. "/>
          <p:cNvPicPr>
            <a:picLocks noChangeAspect="1"/>
          </p:cNvPicPr>
          <p:nvPr/>
        </p:nvPicPr>
        <p:blipFill rotWithShape="1">
          <a:blip r:embed="rId2">
            <a:extLst>
              <a:ext uri="{28A0092B-C50C-407E-A947-70E740481C1C}">
                <a14:useLocalDpi xmlns:a14="http://schemas.microsoft.com/office/drawing/2010/main" val="0"/>
              </a:ext>
            </a:extLst>
          </a:blip>
          <a:srcRect l="14687" t="1534" r="14808"/>
          <a:stretch/>
        </p:blipFill>
        <p:spPr>
          <a:xfrm>
            <a:off x="1790700" y="2638425"/>
            <a:ext cx="5553075" cy="1606179"/>
          </a:xfrm>
          <a:prstGeom prst="rect">
            <a:avLst/>
          </a:prstGeom>
        </p:spPr>
      </p:pic>
    </p:spTree>
    <p:extLst>
      <p:ext uri="{BB962C8B-B14F-4D97-AF65-F5344CB8AC3E}">
        <p14:creationId xmlns:p14="http://schemas.microsoft.com/office/powerpoint/2010/main" val="4180119171"/>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2"/>
                </a:solidFill>
                <a:latin typeface="Times New Roman" panose="02020603050405020304" pitchFamily="18" charset="0"/>
                <a:cs typeface="Times New Roman" panose="02020603050405020304" pitchFamily="18" charset="0"/>
              </a:rPr>
              <a:t>1.10.3 Compiling and Running with </a:t>
            </a:r>
            <a:r>
              <a:rPr lang="en-US" dirty="0" smtClean="0">
                <a:solidFill>
                  <a:schemeClr val="tx2"/>
                </a:solidFill>
                <a:latin typeface="Times New Roman" panose="02020603050405020304" pitchFamily="18" charset="0"/>
                <a:cs typeface="Times New Roman" panose="02020603050405020304" pitchFamily="18" charset="0"/>
              </a:rPr>
              <a:t>X</a:t>
            </a:r>
            <a:r>
              <a:rPr lang="en-US" sz="100" dirty="0" smtClean="0">
                <a:solidFill>
                  <a:schemeClr val="tx2"/>
                </a:solidFill>
                <a:latin typeface="Times New Roman" panose="02020603050405020304" pitchFamily="18" charset="0"/>
                <a:cs typeface="Times New Roman" panose="02020603050405020304" pitchFamily="18" charset="0"/>
              </a:rPr>
              <a:t> </a:t>
            </a:r>
            <a:r>
              <a:rPr lang="en-US" dirty="0" smtClean="0">
                <a:solidFill>
                  <a:schemeClr val="tx2"/>
                </a:solidFill>
                <a:latin typeface="Times New Roman" panose="02020603050405020304" pitchFamily="18" charset="0"/>
                <a:cs typeface="Times New Roman" panose="02020603050405020304" pitchFamily="18" charset="0"/>
              </a:rPr>
              <a:t>code </a:t>
            </a:r>
            <a:r>
              <a:rPr lang="en-US" dirty="0">
                <a:solidFill>
                  <a:schemeClr val="tx2"/>
                </a:solidFill>
                <a:latin typeface="Times New Roman" panose="02020603050405020304" pitchFamily="18" charset="0"/>
                <a:cs typeface="Times New Roman" panose="02020603050405020304" pitchFamily="18" charset="0"/>
              </a:rPr>
              <a:t>on Mac O</a:t>
            </a:r>
            <a:r>
              <a:rPr lang="en-US" sz="100" dirty="0">
                <a:solidFill>
                  <a:schemeClr val="tx2"/>
                </a:solidFill>
                <a:latin typeface="Times New Roman" panose="02020603050405020304" pitchFamily="18" charset="0"/>
                <a:cs typeface="Times New Roman" panose="02020603050405020304" pitchFamily="18" charset="0"/>
              </a:rPr>
              <a:t> </a:t>
            </a:r>
            <a:r>
              <a:rPr lang="en-US" dirty="0">
                <a:solidFill>
                  <a:schemeClr val="tx2"/>
                </a:solidFill>
                <a:latin typeface="Times New Roman" panose="02020603050405020304" pitchFamily="18" charset="0"/>
                <a:cs typeface="Times New Roman" panose="02020603050405020304" pitchFamily="18" charset="0"/>
              </a:rPr>
              <a:t>S X </a:t>
            </a:r>
            <a:r>
              <a:rPr lang="en-US" sz="2000" b="0" dirty="0">
                <a:solidFill>
                  <a:schemeClr val="tx2"/>
                </a:solidFill>
                <a:latin typeface="Times New Roman" panose="02020603050405020304" pitchFamily="18" charset="0"/>
                <a:cs typeface="Times New Roman" panose="02020603050405020304" pitchFamily="18" charset="0"/>
              </a:rPr>
              <a:t>(</a:t>
            </a:r>
            <a:r>
              <a:rPr lang="en-US" sz="2000" b="0" dirty="0" smtClean="0">
                <a:solidFill>
                  <a:schemeClr val="tx2"/>
                </a:solidFill>
                <a:latin typeface="Times New Roman" panose="02020603050405020304" pitchFamily="18" charset="0"/>
                <a:cs typeface="Times New Roman" panose="02020603050405020304" pitchFamily="18" charset="0"/>
              </a:rPr>
              <a:t>13 </a:t>
            </a:r>
            <a:r>
              <a:rPr lang="en-US" sz="2000" b="0" dirty="0">
                <a:solidFill>
                  <a:schemeClr val="tx2"/>
                </a:solidFill>
                <a:latin typeface="Times New Roman" panose="02020603050405020304" pitchFamily="18" charset="0"/>
                <a:cs typeface="Times New Roman" panose="02020603050405020304" pitchFamily="18" charset="0"/>
              </a:rPr>
              <a:t>of 15)</a:t>
            </a:r>
            <a:endParaRPr lang="en-US" dirty="0"/>
          </a:p>
        </p:txBody>
      </p:sp>
      <p:sp>
        <p:nvSpPr>
          <p:cNvPr id="3" name="Text Placeholder 2"/>
          <p:cNvSpPr>
            <a:spLocks noGrp="1"/>
          </p:cNvSpPr>
          <p:nvPr>
            <p:ph type="body" idx="1"/>
          </p:nvPr>
        </p:nvSpPr>
        <p:spPr/>
        <p:txBody>
          <a:bodyPr/>
          <a:lstStyle/>
          <a:p>
            <a:r>
              <a:rPr lang="en-US" sz="2400" dirty="0">
                <a:latin typeface="+mn-lt"/>
              </a:rPr>
              <a:t>Step 8: Entering Another Guess</a:t>
            </a:r>
          </a:p>
          <a:p>
            <a:pPr lvl="1"/>
            <a:r>
              <a:rPr lang="en-US" sz="2400" dirty="0">
                <a:latin typeface="+mn-lt"/>
              </a:rPr>
              <a:t>At the next prompt, enter </a:t>
            </a:r>
            <a:r>
              <a:rPr lang="en-US" sz="2400" dirty="0">
                <a:latin typeface="Consolas" panose="020B0609020204030204" pitchFamily="49" charset="0"/>
              </a:rPr>
              <a:t>750</a:t>
            </a:r>
            <a:r>
              <a:rPr lang="en-US" sz="2400" dirty="0">
                <a:latin typeface="+mn-lt"/>
              </a:rPr>
              <a:t> </a:t>
            </a:r>
            <a:r>
              <a:rPr lang="en-US" sz="2400" dirty="0" smtClean="0">
                <a:latin typeface="+mn-lt"/>
              </a:rPr>
              <a:t>(Figure </a:t>
            </a:r>
            <a:r>
              <a:rPr lang="en-US" sz="2400" dirty="0">
                <a:latin typeface="+mn-lt"/>
              </a:rPr>
              <a:t>1.31</a:t>
            </a:r>
            <a:r>
              <a:rPr lang="en-US" sz="2400" dirty="0" smtClean="0">
                <a:latin typeface="+mn-lt"/>
              </a:rPr>
              <a:t>).</a:t>
            </a:r>
            <a:endParaRPr lang="en-US" sz="2400" dirty="0">
              <a:latin typeface="+mn-lt"/>
            </a:endParaRPr>
          </a:p>
          <a:p>
            <a:pPr lvl="1"/>
            <a:r>
              <a:rPr lang="en-US" sz="2400" dirty="0">
                <a:latin typeface="+mn-lt"/>
              </a:rPr>
              <a:t>The application displays </a:t>
            </a:r>
            <a:r>
              <a:rPr lang="en-US" sz="2400" dirty="0" smtClean="0">
                <a:latin typeface="+mn-lt"/>
              </a:rPr>
              <a:t>“Too </a:t>
            </a:r>
            <a:r>
              <a:rPr lang="en-US" sz="2400" dirty="0">
                <a:latin typeface="+mn-lt"/>
              </a:rPr>
              <a:t>low. Try again</a:t>
            </a:r>
            <a:r>
              <a:rPr lang="en-US" sz="2400" dirty="0" smtClean="0">
                <a:latin typeface="+mn-lt"/>
              </a:rPr>
              <a:t>.”, </a:t>
            </a:r>
            <a:r>
              <a:rPr lang="en-US" sz="2400" dirty="0">
                <a:latin typeface="+mn-lt"/>
              </a:rPr>
              <a:t>because the value you entered once again is less than the correct guess</a:t>
            </a:r>
            <a:r>
              <a:rPr lang="en-US" sz="2400" dirty="0" smtClean="0">
                <a:latin typeface="+mn-lt"/>
              </a:rPr>
              <a:t>.</a:t>
            </a:r>
            <a:endParaRPr lang="en-US" sz="2400" dirty="0">
              <a:latin typeface="+mn-lt"/>
            </a:endParaRPr>
          </a:p>
        </p:txBody>
      </p:sp>
    </p:spTree>
    <p:extLst>
      <p:ext uri="{BB962C8B-B14F-4D97-AF65-F5344CB8AC3E}">
        <p14:creationId xmlns:p14="http://schemas.microsoft.com/office/powerpoint/2010/main" val="3843581219"/>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47650"/>
            <a:ext cx="8229600" cy="1066799"/>
          </a:xfrm>
        </p:spPr>
        <p:txBody>
          <a:bodyPr anchor="b"/>
          <a:lstStyle/>
          <a:p>
            <a:r>
              <a:rPr lang="en-US" dirty="0"/>
              <a:t>Figure 1.31 Entering a Second Guess and Receiving Feedback</a:t>
            </a:r>
          </a:p>
        </p:txBody>
      </p:sp>
      <p:pic>
        <p:nvPicPr>
          <p:cNvPr id="4" name="Picture 3" descr="A text box displays the following lines. Line 1. I have a number between 1 and 100. Line 2. Can you guess my number question mark. Line 3. Please type your first guess. Line 4. Question mark 500. Line 5. Too low. Try again. Line 6. Question mark 750. Line 7. Too low. Try again. Line 8. Question mark."/>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2901" y="2445575"/>
            <a:ext cx="7798198" cy="1966848"/>
          </a:xfrm>
          <a:prstGeom prst="rect">
            <a:avLst/>
          </a:prstGeom>
        </p:spPr>
      </p:pic>
    </p:spTree>
    <p:extLst>
      <p:ext uri="{BB962C8B-B14F-4D97-AF65-F5344CB8AC3E}">
        <p14:creationId xmlns:p14="http://schemas.microsoft.com/office/powerpoint/2010/main" val="164093484"/>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2"/>
                </a:solidFill>
                <a:latin typeface="Times New Roman" panose="02020603050405020304" pitchFamily="18" charset="0"/>
                <a:cs typeface="Times New Roman" panose="02020603050405020304" pitchFamily="18" charset="0"/>
              </a:rPr>
              <a:t>1.10.3 Compiling </a:t>
            </a:r>
            <a:r>
              <a:rPr lang="en-US" dirty="0" smtClean="0">
                <a:solidFill>
                  <a:schemeClr val="tx2"/>
                </a:solidFill>
                <a:latin typeface="Times New Roman" panose="02020603050405020304" pitchFamily="18" charset="0"/>
                <a:cs typeface="Times New Roman" panose="02020603050405020304" pitchFamily="18" charset="0"/>
              </a:rPr>
              <a:t>and </a:t>
            </a:r>
            <a:r>
              <a:rPr lang="en-US" dirty="0">
                <a:solidFill>
                  <a:schemeClr val="tx2"/>
                </a:solidFill>
                <a:latin typeface="Times New Roman" panose="02020603050405020304" pitchFamily="18" charset="0"/>
                <a:cs typeface="Times New Roman" panose="02020603050405020304" pitchFamily="18" charset="0"/>
              </a:rPr>
              <a:t>Running with </a:t>
            </a:r>
            <a:r>
              <a:rPr lang="en-US" dirty="0" smtClean="0">
                <a:solidFill>
                  <a:schemeClr val="tx2"/>
                </a:solidFill>
                <a:latin typeface="Times New Roman" panose="02020603050405020304" pitchFamily="18" charset="0"/>
                <a:cs typeface="Times New Roman" panose="02020603050405020304" pitchFamily="18" charset="0"/>
              </a:rPr>
              <a:t>X</a:t>
            </a:r>
            <a:r>
              <a:rPr lang="en-US" sz="100" dirty="0" smtClean="0">
                <a:solidFill>
                  <a:schemeClr val="tx2"/>
                </a:solidFill>
                <a:latin typeface="Times New Roman" panose="02020603050405020304" pitchFamily="18" charset="0"/>
                <a:cs typeface="Times New Roman" panose="02020603050405020304" pitchFamily="18" charset="0"/>
              </a:rPr>
              <a:t> </a:t>
            </a:r>
            <a:r>
              <a:rPr lang="en-US" dirty="0" smtClean="0">
                <a:solidFill>
                  <a:schemeClr val="tx2"/>
                </a:solidFill>
                <a:latin typeface="Times New Roman" panose="02020603050405020304" pitchFamily="18" charset="0"/>
                <a:cs typeface="Times New Roman" panose="02020603050405020304" pitchFamily="18" charset="0"/>
              </a:rPr>
              <a:t>code </a:t>
            </a:r>
            <a:r>
              <a:rPr lang="en-US" dirty="0">
                <a:solidFill>
                  <a:schemeClr val="tx2"/>
                </a:solidFill>
                <a:latin typeface="Times New Roman" panose="02020603050405020304" pitchFamily="18" charset="0"/>
                <a:cs typeface="Times New Roman" panose="02020603050405020304" pitchFamily="18" charset="0"/>
              </a:rPr>
              <a:t>on Mac O</a:t>
            </a:r>
            <a:r>
              <a:rPr lang="en-US" sz="100" dirty="0">
                <a:solidFill>
                  <a:schemeClr val="tx2"/>
                </a:solidFill>
                <a:latin typeface="Times New Roman" panose="02020603050405020304" pitchFamily="18" charset="0"/>
                <a:cs typeface="Times New Roman" panose="02020603050405020304" pitchFamily="18" charset="0"/>
              </a:rPr>
              <a:t> </a:t>
            </a:r>
            <a:r>
              <a:rPr lang="en-US" dirty="0">
                <a:solidFill>
                  <a:schemeClr val="tx2"/>
                </a:solidFill>
                <a:latin typeface="Times New Roman" panose="02020603050405020304" pitchFamily="18" charset="0"/>
                <a:cs typeface="Times New Roman" panose="02020603050405020304" pitchFamily="18" charset="0"/>
              </a:rPr>
              <a:t>S X </a:t>
            </a:r>
            <a:r>
              <a:rPr lang="en-US" sz="2000" b="0" dirty="0">
                <a:solidFill>
                  <a:schemeClr val="tx2"/>
                </a:solidFill>
                <a:latin typeface="Times New Roman" panose="02020603050405020304" pitchFamily="18" charset="0"/>
                <a:cs typeface="Times New Roman" panose="02020603050405020304" pitchFamily="18" charset="0"/>
              </a:rPr>
              <a:t>(</a:t>
            </a:r>
            <a:r>
              <a:rPr lang="en-US" sz="2000" b="0" dirty="0" smtClean="0">
                <a:solidFill>
                  <a:schemeClr val="tx2"/>
                </a:solidFill>
                <a:latin typeface="Times New Roman" panose="02020603050405020304" pitchFamily="18" charset="0"/>
                <a:cs typeface="Times New Roman" panose="02020603050405020304" pitchFamily="18" charset="0"/>
              </a:rPr>
              <a:t>14 </a:t>
            </a:r>
            <a:r>
              <a:rPr lang="en-US" sz="2000" b="0" dirty="0">
                <a:solidFill>
                  <a:schemeClr val="tx2"/>
                </a:solidFill>
                <a:latin typeface="Times New Roman" panose="02020603050405020304" pitchFamily="18" charset="0"/>
                <a:cs typeface="Times New Roman" panose="02020603050405020304" pitchFamily="18" charset="0"/>
              </a:rPr>
              <a:t>of 15)</a:t>
            </a:r>
            <a:endParaRPr lang="en-US" dirty="0"/>
          </a:p>
        </p:txBody>
      </p:sp>
      <p:sp>
        <p:nvSpPr>
          <p:cNvPr id="3" name="Text Placeholder 2"/>
          <p:cNvSpPr>
            <a:spLocks noGrp="1"/>
          </p:cNvSpPr>
          <p:nvPr>
            <p:ph type="body" idx="1"/>
          </p:nvPr>
        </p:nvSpPr>
        <p:spPr/>
        <p:txBody>
          <a:bodyPr/>
          <a:lstStyle/>
          <a:p>
            <a:r>
              <a:rPr lang="en-US" sz="2400" dirty="0">
                <a:latin typeface="+mn-lt"/>
              </a:rPr>
              <a:t>Step 9: Entering Additional Guesses</a:t>
            </a:r>
          </a:p>
          <a:p>
            <a:pPr lvl="1"/>
            <a:r>
              <a:rPr lang="en-US" sz="2400" dirty="0">
                <a:latin typeface="+mn-lt"/>
              </a:rPr>
              <a:t>Continue to play the game </a:t>
            </a:r>
            <a:r>
              <a:rPr lang="en-US" sz="2400" dirty="0" smtClean="0">
                <a:latin typeface="+mn-lt"/>
              </a:rPr>
              <a:t>(Figure </a:t>
            </a:r>
            <a:r>
              <a:rPr lang="en-US" sz="2400" dirty="0">
                <a:latin typeface="+mn-lt"/>
              </a:rPr>
              <a:t>1.32) by entering values until you guess the correct number</a:t>
            </a:r>
            <a:r>
              <a:rPr lang="en-US" sz="2400" dirty="0" smtClean="0">
                <a:latin typeface="+mn-lt"/>
              </a:rPr>
              <a:t>.</a:t>
            </a:r>
            <a:endParaRPr lang="en-US" sz="2400" dirty="0">
              <a:latin typeface="+mn-lt"/>
            </a:endParaRPr>
          </a:p>
          <a:p>
            <a:pPr lvl="1"/>
            <a:r>
              <a:rPr lang="en-US" sz="2400" dirty="0">
                <a:latin typeface="+mn-lt"/>
              </a:rPr>
              <a:t>When you guess correctly, the application displays </a:t>
            </a:r>
            <a:r>
              <a:rPr lang="en-US" sz="2400" dirty="0" smtClean="0">
                <a:latin typeface="+mn-lt"/>
              </a:rPr>
              <a:t>“Excellent</a:t>
            </a:r>
            <a:r>
              <a:rPr lang="en-US" sz="2400" dirty="0">
                <a:latin typeface="+mn-lt"/>
              </a:rPr>
              <a:t>! You guessed the number</a:t>
            </a:r>
            <a:r>
              <a:rPr lang="en-US" sz="2400" dirty="0" smtClean="0">
                <a:latin typeface="+mn-lt"/>
              </a:rPr>
              <a:t>.”</a:t>
            </a:r>
            <a:endParaRPr lang="en-US" sz="2400" dirty="0">
              <a:latin typeface="+mn-lt"/>
            </a:endParaRPr>
          </a:p>
        </p:txBody>
      </p:sp>
    </p:spTree>
    <p:extLst>
      <p:ext uri="{BB962C8B-B14F-4D97-AF65-F5344CB8AC3E}">
        <p14:creationId xmlns:p14="http://schemas.microsoft.com/office/powerpoint/2010/main" val="1865002715"/>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247650"/>
            <a:ext cx="8229600" cy="1066799"/>
          </a:xfrm>
        </p:spPr>
        <p:txBody>
          <a:bodyPr anchor="b"/>
          <a:lstStyle/>
          <a:p>
            <a:r>
              <a:rPr lang="en-US" dirty="0"/>
              <a:t>Figure 1.32 Entering Additional Guesses and Guessing the Correct Number</a:t>
            </a:r>
          </a:p>
        </p:txBody>
      </p:sp>
      <p:pic>
        <p:nvPicPr>
          <p:cNvPr id="6" name="Picture 5" descr="A text box displays the following lines. Line 1. Too low. Try again. Line 2. Question mark 875. Line 3. Too high. Try again. Line 4. Question mark 812. Line 5. Too high. Try again. Line 6. Question mark 781. Line 7. Too high. Try again. Line 8. Question mark 797. Line 9. Too high. Try again. Line 10. Question mark 805. Line 11. Too high. Try again. Line 12. Question mark 808. Line 13. Blank. Line 14. Excellent exclamation point you guessed the number exclamation point. Line 15. Would you like to play again yes or no question mark."/>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4529" y="1964190"/>
            <a:ext cx="7954942" cy="3306997"/>
          </a:xfrm>
          <a:prstGeom prst="rect">
            <a:avLst/>
          </a:prstGeom>
        </p:spPr>
      </p:pic>
    </p:spTree>
    <p:extLst>
      <p:ext uri="{BB962C8B-B14F-4D97-AF65-F5344CB8AC3E}">
        <p14:creationId xmlns:p14="http://schemas.microsoft.com/office/powerpoint/2010/main" val="54435673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2"/>
                </a:solidFill>
                <a:latin typeface="Times New Roman" panose="02020603050405020304" pitchFamily="18" charset="0"/>
                <a:cs typeface="Times New Roman" panose="02020603050405020304" pitchFamily="18" charset="0"/>
              </a:rPr>
              <a:t>1.3 Hardware </a:t>
            </a:r>
            <a:r>
              <a:rPr lang="en-US" dirty="0">
                <a:solidFill>
                  <a:schemeClr val="tx2"/>
                </a:solidFill>
                <a:latin typeface="Times New Roman" panose="02020603050405020304" pitchFamily="18" charset="0"/>
                <a:cs typeface="Times New Roman" panose="02020603050405020304" pitchFamily="18" charset="0"/>
              </a:rPr>
              <a:t>and Software </a:t>
            </a:r>
            <a:r>
              <a:rPr lang="en-US" sz="2000" b="0" dirty="0" smtClean="0">
                <a:solidFill>
                  <a:schemeClr val="tx2"/>
                </a:solidFill>
                <a:latin typeface="Times New Roman" panose="02020603050405020304" pitchFamily="18" charset="0"/>
                <a:cs typeface="Times New Roman" panose="02020603050405020304" pitchFamily="18" charset="0"/>
              </a:rPr>
              <a:t>(2 </a:t>
            </a:r>
            <a:r>
              <a:rPr lang="en-US" sz="2000" b="0" dirty="0">
                <a:solidFill>
                  <a:schemeClr val="tx2"/>
                </a:solidFill>
                <a:latin typeface="Times New Roman" panose="02020603050405020304" pitchFamily="18" charset="0"/>
                <a:cs typeface="Times New Roman" panose="02020603050405020304" pitchFamily="18" charset="0"/>
              </a:rPr>
              <a:t>of </a:t>
            </a:r>
            <a:r>
              <a:rPr lang="en-US" sz="2000" b="0" dirty="0" smtClean="0">
                <a:solidFill>
                  <a:schemeClr val="tx2"/>
                </a:solidFill>
                <a:latin typeface="Times New Roman" panose="02020603050405020304" pitchFamily="18" charset="0"/>
                <a:cs typeface="Times New Roman" panose="02020603050405020304" pitchFamily="18" charset="0"/>
              </a:rPr>
              <a:t>3)</a:t>
            </a:r>
            <a:endParaRPr lang="en-US" dirty="0"/>
          </a:p>
        </p:txBody>
      </p:sp>
      <p:sp>
        <p:nvSpPr>
          <p:cNvPr id="3" name="Text Placeholder 2"/>
          <p:cNvSpPr>
            <a:spLocks noGrp="1"/>
          </p:cNvSpPr>
          <p:nvPr>
            <p:ph type="body" idx="1"/>
          </p:nvPr>
        </p:nvSpPr>
        <p:spPr>
          <a:xfrm>
            <a:off x="457200" y="1600200"/>
            <a:ext cx="8229600" cy="4676775"/>
          </a:xfrm>
        </p:spPr>
        <p:txBody>
          <a:bodyPr/>
          <a:lstStyle/>
          <a:p>
            <a:pPr eaLnBrk="1" hangingPunct="1"/>
            <a:r>
              <a:rPr lang="en-US" altLang="en-US" sz="2400" dirty="0">
                <a:solidFill>
                  <a:srgbClr val="000000"/>
                </a:solidFill>
                <a:latin typeface="+mn-lt"/>
                <a:cs typeface="Times New Roman" panose="02020603050405020304" pitchFamily="18" charset="0"/>
              </a:rPr>
              <a:t>Computers process data</a:t>
            </a:r>
            <a:r>
              <a:rPr lang="en-US" altLang="en-US" sz="2400" i="1" dirty="0">
                <a:solidFill>
                  <a:srgbClr val="000000"/>
                </a:solidFill>
                <a:latin typeface="+mn-lt"/>
                <a:cs typeface="Times New Roman" panose="02020603050405020304" pitchFamily="18" charset="0"/>
              </a:rPr>
              <a:t> </a:t>
            </a:r>
            <a:r>
              <a:rPr lang="en-US" altLang="en-US" sz="2400" dirty="0">
                <a:solidFill>
                  <a:srgbClr val="000000"/>
                </a:solidFill>
                <a:latin typeface="+mn-lt"/>
                <a:cs typeface="Times New Roman" panose="02020603050405020304" pitchFamily="18" charset="0"/>
              </a:rPr>
              <a:t>under the control of sequences of instructions called </a:t>
            </a:r>
            <a:r>
              <a:rPr lang="en-US" altLang="en-US" sz="2400" b="1" dirty="0">
                <a:solidFill>
                  <a:schemeClr val="tx1"/>
                </a:solidFill>
                <a:latin typeface="+mn-lt"/>
                <a:cs typeface="Times New Roman" panose="02020603050405020304" pitchFamily="18" charset="0"/>
              </a:rPr>
              <a:t>computer programs</a:t>
            </a:r>
            <a:r>
              <a:rPr lang="en-US" altLang="en-US" sz="2400" dirty="0" smtClean="0">
                <a:solidFill>
                  <a:srgbClr val="000000"/>
                </a:solidFill>
                <a:latin typeface="+mn-lt"/>
                <a:cs typeface="Times New Roman" panose="02020603050405020304" pitchFamily="18" charset="0"/>
              </a:rPr>
              <a:t>.</a:t>
            </a:r>
            <a:endParaRPr lang="en-US" altLang="en-US" sz="2400" dirty="0">
              <a:solidFill>
                <a:srgbClr val="000000"/>
              </a:solidFill>
              <a:latin typeface="+mn-lt"/>
              <a:cs typeface="Times New Roman" panose="02020603050405020304" pitchFamily="18" charset="0"/>
            </a:endParaRPr>
          </a:p>
          <a:p>
            <a:pPr eaLnBrk="1" hangingPunct="1"/>
            <a:r>
              <a:rPr lang="en-US" altLang="en-US" sz="2400" dirty="0">
                <a:solidFill>
                  <a:srgbClr val="000000"/>
                </a:solidFill>
                <a:latin typeface="+mn-lt"/>
                <a:cs typeface="Times New Roman" panose="02020603050405020304" pitchFamily="18" charset="0"/>
              </a:rPr>
              <a:t>These programs guide the computer through ordered actions specified by people called computer</a:t>
            </a:r>
            <a:r>
              <a:rPr lang="en-US" altLang="en-US" sz="2400" i="1" dirty="0">
                <a:solidFill>
                  <a:srgbClr val="000000"/>
                </a:solidFill>
                <a:latin typeface="+mn-lt"/>
                <a:cs typeface="Times New Roman" panose="02020603050405020304" pitchFamily="18" charset="0"/>
              </a:rPr>
              <a:t> </a:t>
            </a:r>
            <a:r>
              <a:rPr lang="en-US" altLang="en-US" sz="2400" b="1" dirty="0">
                <a:solidFill>
                  <a:schemeClr val="tx1"/>
                </a:solidFill>
                <a:latin typeface="+mn-lt"/>
                <a:cs typeface="Times New Roman" panose="02020603050405020304" pitchFamily="18" charset="0"/>
              </a:rPr>
              <a:t>programmers</a:t>
            </a:r>
            <a:r>
              <a:rPr lang="en-US" altLang="en-US" sz="2400" i="1" dirty="0" smtClean="0">
                <a:solidFill>
                  <a:srgbClr val="000000"/>
                </a:solidFill>
                <a:latin typeface="+mn-lt"/>
                <a:cs typeface="Times New Roman" panose="02020603050405020304" pitchFamily="18" charset="0"/>
              </a:rPr>
              <a:t>.</a:t>
            </a:r>
            <a:endParaRPr lang="en-US" altLang="en-US" sz="2400" i="1" dirty="0">
              <a:solidFill>
                <a:srgbClr val="000000"/>
              </a:solidFill>
              <a:latin typeface="+mn-lt"/>
              <a:cs typeface="Times New Roman" panose="02020603050405020304" pitchFamily="18" charset="0"/>
            </a:endParaRPr>
          </a:p>
          <a:p>
            <a:pPr eaLnBrk="1" hangingPunct="1"/>
            <a:r>
              <a:rPr lang="en-US" altLang="en-US" sz="2400" dirty="0">
                <a:solidFill>
                  <a:srgbClr val="000000"/>
                </a:solidFill>
                <a:latin typeface="+mn-lt"/>
                <a:cs typeface="Times New Roman" panose="02020603050405020304" pitchFamily="18" charset="0"/>
              </a:rPr>
              <a:t>The programs that run on a computer are referred to as </a:t>
            </a:r>
            <a:r>
              <a:rPr lang="en-US" altLang="en-US" sz="2400" b="1" dirty="0">
                <a:solidFill>
                  <a:schemeClr val="tx1"/>
                </a:solidFill>
                <a:latin typeface="+mn-lt"/>
                <a:cs typeface="Times New Roman" panose="02020603050405020304" pitchFamily="18" charset="0"/>
              </a:rPr>
              <a:t>software</a:t>
            </a:r>
            <a:r>
              <a:rPr lang="en-US" altLang="en-US" sz="2400" i="1" dirty="0" smtClean="0">
                <a:solidFill>
                  <a:srgbClr val="000000"/>
                </a:solidFill>
                <a:latin typeface="+mn-lt"/>
                <a:cs typeface="Times New Roman" panose="02020603050405020304" pitchFamily="18" charset="0"/>
              </a:rPr>
              <a:t>.</a:t>
            </a:r>
            <a:endParaRPr lang="en-US" altLang="en-US" sz="2400" i="1" dirty="0">
              <a:solidFill>
                <a:srgbClr val="000000"/>
              </a:solidFill>
              <a:latin typeface="+mn-lt"/>
              <a:cs typeface="Times New Roman" panose="02020603050405020304" pitchFamily="18" charset="0"/>
            </a:endParaRPr>
          </a:p>
          <a:p>
            <a:pPr eaLnBrk="1" hangingPunct="1"/>
            <a:r>
              <a:rPr lang="en-US" altLang="en-US" sz="2400" dirty="0">
                <a:solidFill>
                  <a:srgbClr val="000000"/>
                </a:solidFill>
                <a:latin typeface="+mn-lt"/>
                <a:cs typeface="Times New Roman" panose="02020603050405020304" pitchFamily="18" charset="0"/>
              </a:rPr>
              <a:t>You’ll learn a key programming methodology that’s enhancing programmer productivity, thereby reducing software-development costs—</a:t>
            </a:r>
            <a:r>
              <a:rPr lang="en-US" altLang="en-US" sz="2400" b="1" dirty="0">
                <a:solidFill>
                  <a:srgbClr val="000000"/>
                </a:solidFill>
                <a:latin typeface="+mn-lt"/>
                <a:cs typeface="Times New Roman" panose="02020603050405020304" pitchFamily="18" charset="0"/>
              </a:rPr>
              <a:t>object-oriented programming</a:t>
            </a:r>
            <a:r>
              <a:rPr lang="en-US" altLang="en-US" sz="2400" i="1" dirty="0" smtClean="0">
                <a:solidFill>
                  <a:srgbClr val="000000"/>
                </a:solidFill>
                <a:latin typeface="+mn-lt"/>
                <a:cs typeface="Times New Roman" panose="02020603050405020304" pitchFamily="18" charset="0"/>
              </a:rPr>
              <a:t>.</a:t>
            </a:r>
            <a:endParaRPr lang="en-US" altLang="en-US" sz="2400" i="1" dirty="0">
              <a:solidFill>
                <a:srgbClr val="000000"/>
              </a:solidFill>
              <a:latin typeface="+mn-lt"/>
              <a:cs typeface="Times New Roman" panose="02020603050405020304" pitchFamily="18" charset="0"/>
            </a:endParaRPr>
          </a:p>
        </p:txBody>
      </p:sp>
    </p:spTree>
    <p:extLst>
      <p:ext uri="{BB962C8B-B14F-4D97-AF65-F5344CB8AC3E}">
        <p14:creationId xmlns:p14="http://schemas.microsoft.com/office/powerpoint/2010/main" val="2105220318"/>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2"/>
                </a:solidFill>
                <a:latin typeface="Times New Roman" panose="02020603050405020304" pitchFamily="18" charset="0"/>
                <a:cs typeface="Times New Roman" panose="02020603050405020304" pitchFamily="18" charset="0"/>
              </a:rPr>
              <a:t>1.10.3 Compiling and Running with Xcode on Mac O</a:t>
            </a:r>
            <a:r>
              <a:rPr lang="en-US" sz="100" dirty="0">
                <a:solidFill>
                  <a:schemeClr val="tx2"/>
                </a:solidFill>
                <a:latin typeface="Times New Roman" panose="02020603050405020304" pitchFamily="18" charset="0"/>
                <a:cs typeface="Times New Roman" panose="02020603050405020304" pitchFamily="18" charset="0"/>
              </a:rPr>
              <a:t> </a:t>
            </a:r>
            <a:r>
              <a:rPr lang="en-US" dirty="0">
                <a:solidFill>
                  <a:schemeClr val="tx2"/>
                </a:solidFill>
                <a:latin typeface="Times New Roman" panose="02020603050405020304" pitchFamily="18" charset="0"/>
                <a:cs typeface="Times New Roman" panose="02020603050405020304" pitchFamily="18" charset="0"/>
              </a:rPr>
              <a:t>S X </a:t>
            </a:r>
            <a:r>
              <a:rPr lang="en-US" sz="2000" b="0" dirty="0">
                <a:solidFill>
                  <a:schemeClr val="tx2"/>
                </a:solidFill>
                <a:latin typeface="Times New Roman" panose="02020603050405020304" pitchFamily="18" charset="0"/>
                <a:cs typeface="Times New Roman" panose="02020603050405020304" pitchFamily="18" charset="0"/>
              </a:rPr>
              <a:t>(</a:t>
            </a:r>
            <a:r>
              <a:rPr lang="en-US" sz="2000" b="0" dirty="0" smtClean="0">
                <a:solidFill>
                  <a:schemeClr val="tx2"/>
                </a:solidFill>
                <a:latin typeface="Times New Roman" panose="02020603050405020304" pitchFamily="18" charset="0"/>
                <a:cs typeface="Times New Roman" panose="02020603050405020304" pitchFamily="18" charset="0"/>
              </a:rPr>
              <a:t>15 </a:t>
            </a:r>
            <a:r>
              <a:rPr lang="en-US" sz="2000" b="0" dirty="0">
                <a:solidFill>
                  <a:schemeClr val="tx2"/>
                </a:solidFill>
                <a:latin typeface="Times New Roman" panose="02020603050405020304" pitchFamily="18" charset="0"/>
                <a:cs typeface="Times New Roman" panose="02020603050405020304" pitchFamily="18" charset="0"/>
              </a:rPr>
              <a:t>of 15)</a:t>
            </a:r>
            <a:endParaRPr lang="en-US" dirty="0"/>
          </a:p>
        </p:txBody>
      </p:sp>
      <p:sp>
        <p:nvSpPr>
          <p:cNvPr id="3" name="Text Placeholder 2"/>
          <p:cNvSpPr>
            <a:spLocks noGrp="1"/>
          </p:cNvSpPr>
          <p:nvPr>
            <p:ph type="body" idx="1"/>
          </p:nvPr>
        </p:nvSpPr>
        <p:spPr/>
        <p:txBody>
          <a:bodyPr/>
          <a:lstStyle/>
          <a:p>
            <a:r>
              <a:rPr lang="en-US" sz="2200" dirty="0">
                <a:latin typeface="+mn-lt"/>
              </a:rPr>
              <a:t>Playing the Game Again or Exiting the Application</a:t>
            </a:r>
          </a:p>
          <a:p>
            <a:pPr lvl="1"/>
            <a:r>
              <a:rPr lang="en-US" sz="2200" dirty="0">
                <a:latin typeface="+mn-lt"/>
              </a:rPr>
              <a:t>After you guess the correct number, the application asks if you’d like to play another game</a:t>
            </a:r>
            <a:r>
              <a:rPr lang="en-US" sz="2200" dirty="0" smtClean="0">
                <a:latin typeface="+mn-lt"/>
              </a:rPr>
              <a:t>.</a:t>
            </a:r>
            <a:endParaRPr lang="en-US" sz="2200" dirty="0">
              <a:latin typeface="+mn-lt"/>
            </a:endParaRPr>
          </a:p>
          <a:p>
            <a:pPr lvl="1"/>
            <a:r>
              <a:rPr lang="en-US" sz="2200" dirty="0">
                <a:latin typeface="+mn-lt"/>
              </a:rPr>
              <a:t>At the </a:t>
            </a:r>
            <a:r>
              <a:rPr lang="en-US" sz="2200" dirty="0" smtClean="0">
                <a:latin typeface="+mn-lt"/>
              </a:rPr>
              <a:t>“Would </a:t>
            </a:r>
            <a:r>
              <a:rPr lang="en-US" sz="2200" dirty="0">
                <a:latin typeface="+mn-lt"/>
              </a:rPr>
              <a:t>you like to play again (y or n</a:t>
            </a:r>
            <a:r>
              <a:rPr lang="en-US" sz="2200" dirty="0" smtClean="0">
                <a:latin typeface="+mn-lt"/>
              </a:rPr>
              <a:t>)?” </a:t>
            </a:r>
            <a:r>
              <a:rPr lang="en-US" sz="2200" dirty="0">
                <a:latin typeface="+mn-lt"/>
              </a:rPr>
              <a:t>prompt, entering the character y causes the application to choose a new number and displays the message </a:t>
            </a:r>
            <a:r>
              <a:rPr lang="en-US" sz="2200" dirty="0" smtClean="0">
                <a:latin typeface="+mn-lt"/>
              </a:rPr>
              <a:t>“Please </a:t>
            </a:r>
            <a:r>
              <a:rPr lang="en-US" sz="2200" dirty="0">
                <a:latin typeface="+mn-lt"/>
              </a:rPr>
              <a:t>type your first guess</a:t>
            </a:r>
            <a:r>
              <a:rPr lang="en-US" sz="2200" dirty="0" smtClean="0">
                <a:latin typeface="+mn-lt"/>
              </a:rPr>
              <a:t>.” </a:t>
            </a:r>
            <a:r>
              <a:rPr lang="en-US" sz="2200" dirty="0">
                <a:latin typeface="+mn-lt"/>
              </a:rPr>
              <a:t>followed by a question-mark prompt so you can make your first guess in the new game</a:t>
            </a:r>
            <a:r>
              <a:rPr lang="en-US" sz="2200" dirty="0" smtClean="0">
                <a:latin typeface="+mn-lt"/>
              </a:rPr>
              <a:t>.</a:t>
            </a:r>
            <a:endParaRPr lang="en-US" sz="2200" dirty="0">
              <a:latin typeface="+mn-lt"/>
            </a:endParaRPr>
          </a:p>
          <a:p>
            <a:pPr lvl="1"/>
            <a:r>
              <a:rPr lang="en-US" sz="2200" dirty="0">
                <a:latin typeface="+mn-lt"/>
              </a:rPr>
              <a:t>Entering the character n terminates the application. Each time you execute this application from the beginning (Step 6), it will choose the same numbers for you to guess</a:t>
            </a:r>
            <a:r>
              <a:rPr lang="en-US" sz="2200" dirty="0" smtClean="0">
                <a:latin typeface="+mn-lt"/>
              </a:rPr>
              <a:t>.</a:t>
            </a:r>
            <a:endParaRPr lang="en-US" sz="2200" dirty="0">
              <a:latin typeface="+mn-lt"/>
            </a:endParaRPr>
          </a:p>
        </p:txBody>
      </p:sp>
    </p:spTree>
    <p:extLst>
      <p:ext uri="{BB962C8B-B14F-4D97-AF65-F5344CB8AC3E}">
        <p14:creationId xmlns:p14="http://schemas.microsoft.com/office/powerpoint/2010/main" val="460487390"/>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2"/>
                </a:solidFill>
                <a:latin typeface="Times New Roman" panose="02020603050405020304" pitchFamily="18" charset="0"/>
                <a:cs typeface="Times New Roman" panose="02020603050405020304" pitchFamily="18" charset="0"/>
              </a:rPr>
              <a:t>1.11</a:t>
            </a:r>
            <a:r>
              <a:rPr lang="en-US" dirty="0">
                <a:solidFill>
                  <a:schemeClr val="tx2"/>
                </a:solidFill>
                <a:latin typeface="Times New Roman" panose="02020603050405020304" pitchFamily="18" charset="0"/>
                <a:cs typeface="Times New Roman" panose="02020603050405020304" pitchFamily="18" charset="0"/>
              </a:rPr>
              <a:t> </a:t>
            </a:r>
            <a:r>
              <a:rPr lang="en-US" dirty="0" smtClean="0">
                <a:solidFill>
                  <a:schemeClr val="tx2"/>
                </a:solidFill>
                <a:latin typeface="Times New Roman" panose="02020603050405020304" pitchFamily="18" charset="0"/>
                <a:cs typeface="Times New Roman" panose="02020603050405020304" pitchFamily="18" charset="0"/>
              </a:rPr>
              <a:t>Operating </a:t>
            </a:r>
            <a:r>
              <a:rPr lang="en-US" dirty="0">
                <a:solidFill>
                  <a:schemeClr val="tx2"/>
                </a:solidFill>
                <a:latin typeface="Times New Roman" panose="02020603050405020304" pitchFamily="18" charset="0"/>
                <a:cs typeface="Times New Roman" panose="02020603050405020304" pitchFamily="18" charset="0"/>
              </a:rPr>
              <a:t>Systems</a:t>
            </a:r>
          </a:p>
        </p:txBody>
      </p:sp>
      <p:sp>
        <p:nvSpPr>
          <p:cNvPr id="3" name="Text Placeholder 2"/>
          <p:cNvSpPr>
            <a:spLocks noGrp="1"/>
          </p:cNvSpPr>
          <p:nvPr>
            <p:ph type="body" idx="1"/>
          </p:nvPr>
        </p:nvSpPr>
        <p:spPr>
          <a:xfrm>
            <a:off x="457200" y="1600200"/>
            <a:ext cx="8229600" cy="4742543"/>
          </a:xfrm>
        </p:spPr>
        <p:txBody>
          <a:bodyPr/>
          <a:lstStyle/>
          <a:p>
            <a:pPr eaLnBrk="1" hangingPunct="1">
              <a:defRPr/>
            </a:pPr>
            <a:r>
              <a:rPr lang="en-US" sz="2000" b="1" dirty="0">
                <a:solidFill>
                  <a:schemeClr val="tx1"/>
                </a:solidFill>
                <a:latin typeface="+mn-lt"/>
              </a:rPr>
              <a:t>Operating </a:t>
            </a:r>
            <a:r>
              <a:rPr lang="en-US" sz="2000" b="1" dirty="0" smtClean="0">
                <a:solidFill>
                  <a:schemeClr val="tx1"/>
                </a:solidFill>
                <a:latin typeface="+mn-lt"/>
              </a:rPr>
              <a:t>systems</a:t>
            </a:r>
            <a:endParaRPr lang="en-US" sz="2000" b="1" dirty="0">
              <a:solidFill>
                <a:schemeClr val="tx1"/>
              </a:solidFill>
              <a:latin typeface="+mn-lt"/>
            </a:endParaRPr>
          </a:p>
          <a:p>
            <a:pPr lvl="1" eaLnBrk="1" hangingPunct="1">
              <a:defRPr/>
            </a:pPr>
            <a:r>
              <a:rPr lang="en-US" sz="2000" dirty="0">
                <a:solidFill>
                  <a:srgbClr val="000000"/>
                </a:solidFill>
                <a:latin typeface="+mn-lt"/>
              </a:rPr>
              <a:t>Software systems that make using computers more convenient for users, application developers and system administrators</a:t>
            </a:r>
            <a:r>
              <a:rPr lang="en-US" sz="2000" dirty="0" smtClean="0">
                <a:solidFill>
                  <a:srgbClr val="000000"/>
                </a:solidFill>
                <a:latin typeface="+mn-lt"/>
              </a:rPr>
              <a:t>.</a:t>
            </a:r>
            <a:endParaRPr lang="en-US" sz="2000" dirty="0">
              <a:solidFill>
                <a:srgbClr val="000000"/>
              </a:solidFill>
              <a:latin typeface="+mn-lt"/>
            </a:endParaRPr>
          </a:p>
          <a:p>
            <a:pPr lvl="1" eaLnBrk="1" hangingPunct="1">
              <a:defRPr/>
            </a:pPr>
            <a:r>
              <a:rPr lang="en-US" sz="2000" dirty="0">
                <a:solidFill>
                  <a:srgbClr val="000000"/>
                </a:solidFill>
                <a:latin typeface="+mn-lt"/>
              </a:rPr>
              <a:t>Provide services that allow each application to execute safely, efficiently and </a:t>
            </a:r>
            <a:r>
              <a:rPr lang="en-US" sz="2000" b="1" dirty="0">
                <a:solidFill>
                  <a:srgbClr val="000000"/>
                </a:solidFill>
                <a:latin typeface="+mn-lt"/>
              </a:rPr>
              <a:t>concurrently</a:t>
            </a:r>
            <a:r>
              <a:rPr lang="en-US" sz="2000" dirty="0">
                <a:solidFill>
                  <a:srgbClr val="000000"/>
                </a:solidFill>
                <a:latin typeface="+mn-lt"/>
              </a:rPr>
              <a:t> (i.e., in parallel) with other applications</a:t>
            </a:r>
            <a:r>
              <a:rPr lang="en-US" sz="2000" dirty="0" smtClean="0">
                <a:solidFill>
                  <a:srgbClr val="000000"/>
                </a:solidFill>
                <a:latin typeface="+mn-lt"/>
              </a:rPr>
              <a:t>.</a:t>
            </a:r>
            <a:endParaRPr lang="en-US" sz="2000" dirty="0">
              <a:solidFill>
                <a:srgbClr val="000000"/>
              </a:solidFill>
              <a:latin typeface="+mn-lt"/>
            </a:endParaRPr>
          </a:p>
          <a:p>
            <a:pPr lvl="1" eaLnBrk="1" hangingPunct="1">
              <a:defRPr/>
            </a:pPr>
            <a:r>
              <a:rPr lang="en-US" sz="2000" dirty="0">
                <a:solidFill>
                  <a:srgbClr val="000000"/>
                </a:solidFill>
                <a:latin typeface="+mn-lt"/>
              </a:rPr>
              <a:t>The software that contains the core components of the operating system is called the </a:t>
            </a:r>
            <a:r>
              <a:rPr lang="en-US" sz="2000" b="1" dirty="0" smtClean="0">
                <a:solidFill>
                  <a:schemeClr val="tx1"/>
                </a:solidFill>
                <a:latin typeface="+mn-lt"/>
              </a:rPr>
              <a:t>kernel</a:t>
            </a:r>
            <a:r>
              <a:rPr lang="en-US" sz="2000" dirty="0" smtClean="0">
                <a:solidFill>
                  <a:srgbClr val="000000"/>
                </a:solidFill>
                <a:latin typeface="+mn-lt"/>
              </a:rPr>
              <a:t>.</a:t>
            </a:r>
            <a:endParaRPr lang="en-US" sz="2000" dirty="0">
              <a:solidFill>
                <a:srgbClr val="000000"/>
              </a:solidFill>
              <a:latin typeface="+mn-lt"/>
            </a:endParaRPr>
          </a:p>
          <a:p>
            <a:pPr lvl="1" eaLnBrk="1" hangingPunct="1">
              <a:defRPr/>
            </a:pPr>
            <a:r>
              <a:rPr lang="en-US" sz="2000" dirty="0">
                <a:solidFill>
                  <a:srgbClr val="000000"/>
                </a:solidFill>
                <a:latin typeface="+mn-lt"/>
              </a:rPr>
              <a:t>Popular desktop operating systems include Linux, </a:t>
            </a:r>
            <a:r>
              <a:rPr lang="en-US" sz="2000" dirty="0" smtClean="0">
                <a:solidFill>
                  <a:srgbClr val="000000"/>
                </a:solidFill>
                <a:latin typeface="+mn-lt"/>
              </a:rPr>
              <a:t>Windows and O</a:t>
            </a:r>
            <a:r>
              <a:rPr lang="en-US" sz="100" dirty="0" smtClean="0">
                <a:solidFill>
                  <a:srgbClr val="000000"/>
                </a:solidFill>
                <a:latin typeface="+mn-lt"/>
              </a:rPr>
              <a:t> </a:t>
            </a:r>
            <a:r>
              <a:rPr lang="en-US" sz="2000" dirty="0" smtClean="0">
                <a:solidFill>
                  <a:srgbClr val="000000"/>
                </a:solidFill>
                <a:latin typeface="+mn-lt"/>
              </a:rPr>
              <a:t>S X </a:t>
            </a:r>
            <a:r>
              <a:rPr lang="en-US" sz="2000" dirty="0">
                <a:solidFill>
                  <a:srgbClr val="000000"/>
                </a:solidFill>
                <a:latin typeface="+mn-lt"/>
              </a:rPr>
              <a:t>(formerly called Mac </a:t>
            </a:r>
            <a:r>
              <a:rPr lang="en-US" sz="2000" dirty="0" smtClean="0">
                <a:solidFill>
                  <a:srgbClr val="000000"/>
                </a:solidFill>
                <a:latin typeface="+mn-lt"/>
              </a:rPr>
              <a:t>O</a:t>
            </a:r>
            <a:r>
              <a:rPr lang="en-US" sz="100" dirty="0" smtClean="0">
                <a:solidFill>
                  <a:srgbClr val="000000"/>
                </a:solidFill>
                <a:latin typeface="+mn-lt"/>
              </a:rPr>
              <a:t> </a:t>
            </a:r>
            <a:r>
              <a:rPr lang="en-US" sz="2000" dirty="0" smtClean="0">
                <a:solidFill>
                  <a:srgbClr val="000000"/>
                </a:solidFill>
                <a:latin typeface="+mn-lt"/>
              </a:rPr>
              <a:t>S X).</a:t>
            </a:r>
            <a:endParaRPr lang="en-US" sz="2000" dirty="0">
              <a:solidFill>
                <a:srgbClr val="000000"/>
              </a:solidFill>
              <a:latin typeface="+mn-lt"/>
            </a:endParaRPr>
          </a:p>
          <a:p>
            <a:pPr lvl="1" eaLnBrk="1" hangingPunct="1">
              <a:defRPr/>
            </a:pPr>
            <a:r>
              <a:rPr lang="en-US" sz="2000" dirty="0">
                <a:solidFill>
                  <a:srgbClr val="000000"/>
                </a:solidFill>
                <a:latin typeface="+mn-lt"/>
              </a:rPr>
              <a:t>Popular mobile operating systems used in smartphones and tablets include Google’s Android, Apple’s </a:t>
            </a:r>
            <a:r>
              <a:rPr lang="en-US" sz="2000" dirty="0" smtClean="0">
                <a:solidFill>
                  <a:srgbClr val="000000"/>
                </a:solidFill>
                <a:latin typeface="+mn-lt"/>
              </a:rPr>
              <a:t>i</a:t>
            </a:r>
            <a:r>
              <a:rPr lang="en-US" sz="100" dirty="0" smtClean="0">
                <a:solidFill>
                  <a:srgbClr val="000000"/>
                </a:solidFill>
                <a:latin typeface="+mn-lt"/>
              </a:rPr>
              <a:t> </a:t>
            </a:r>
            <a:r>
              <a:rPr lang="en-US" sz="2000" dirty="0" smtClean="0">
                <a:solidFill>
                  <a:srgbClr val="000000"/>
                </a:solidFill>
                <a:latin typeface="+mn-lt"/>
              </a:rPr>
              <a:t>O</a:t>
            </a:r>
            <a:r>
              <a:rPr lang="en-US" sz="100" dirty="0" smtClean="0">
                <a:solidFill>
                  <a:srgbClr val="000000"/>
                </a:solidFill>
                <a:latin typeface="+mn-lt"/>
              </a:rPr>
              <a:t> </a:t>
            </a:r>
            <a:r>
              <a:rPr lang="en-US" sz="2000" dirty="0" smtClean="0">
                <a:solidFill>
                  <a:srgbClr val="000000"/>
                </a:solidFill>
                <a:latin typeface="+mn-lt"/>
              </a:rPr>
              <a:t>S </a:t>
            </a:r>
            <a:r>
              <a:rPr lang="en-US" sz="2000" dirty="0">
                <a:solidFill>
                  <a:srgbClr val="000000"/>
                </a:solidFill>
                <a:latin typeface="+mn-lt"/>
              </a:rPr>
              <a:t>and Windows 10 Mobile</a:t>
            </a:r>
            <a:r>
              <a:rPr lang="en-US" sz="2000" dirty="0" smtClean="0">
                <a:solidFill>
                  <a:srgbClr val="000000"/>
                </a:solidFill>
                <a:latin typeface="+mn-lt"/>
              </a:rPr>
              <a:t>.</a:t>
            </a:r>
            <a:endParaRPr lang="en-US" sz="2000" dirty="0">
              <a:solidFill>
                <a:srgbClr val="000000"/>
              </a:solidFill>
              <a:latin typeface="+mn-lt"/>
            </a:endParaRPr>
          </a:p>
        </p:txBody>
      </p:sp>
    </p:spTree>
    <p:extLst>
      <p:ext uri="{BB962C8B-B14F-4D97-AF65-F5344CB8AC3E}">
        <p14:creationId xmlns:p14="http://schemas.microsoft.com/office/powerpoint/2010/main" val="3400841945"/>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2"/>
                </a:solidFill>
                <a:latin typeface="Times New Roman" panose="02020603050405020304" pitchFamily="18" charset="0"/>
                <a:cs typeface="Times New Roman" panose="02020603050405020304" pitchFamily="18" charset="0"/>
              </a:rPr>
              <a:t>1.11.1 </a:t>
            </a:r>
            <a:r>
              <a:rPr lang="en-US" dirty="0" smtClean="0">
                <a:solidFill>
                  <a:schemeClr val="tx2"/>
                </a:solidFill>
                <a:latin typeface="Times New Roman" panose="02020603050405020304" pitchFamily="18" charset="0"/>
                <a:cs typeface="Times New Roman" panose="02020603050405020304" pitchFamily="18" charset="0"/>
              </a:rPr>
              <a:t>Windows—A </a:t>
            </a:r>
            <a:r>
              <a:rPr lang="en-US" dirty="0">
                <a:solidFill>
                  <a:schemeClr val="tx2"/>
                </a:solidFill>
                <a:latin typeface="Times New Roman" panose="02020603050405020304" pitchFamily="18" charset="0"/>
                <a:cs typeface="Times New Roman" panose="02020603050405020304" pitchFamily="18" charset="0"/>
              </a:rPr>
              <a:t>Proprietary Operating </a:t>
            </a:r>
            <a:r>
              <a:rPr lang="en-US" dirty="0" smtClean="0">
                <a:solidFill>
                  <a:schemeClr val="tx2"/>
                </a:solidFill>
                <a:latin typeface="Times New Roman" panose="02020603050405020304" pitchFamily="18" charset="0"/>
                <a:cs typeface="Times New Roman" panose="02020603050405020304" pitchFamily="18" charset="0"/>
              </a:rPr>
              <a:t>System </a:t>
            </a:r>
            <a:r>
              <a:rPr lang="en-US" sz="2000" b="0" dirty="0" smtClean="0">
                <a:solidFill>
                  <a:schemeClr val="tx2"/>
                </a:solidFill>
                <a:latin typeface="Times New Roman" panose="02020603050405020304" pitchFamily="18" charset="0"/>
                <a:cs typeface="Times New Roman" panose="02020603050405020304" pitchFamily="18" charset="0"/>
              </a:rPr>
              <a:t>(1 of 2)</a:t>
            </a:r>
            <a:endParaRPr lang="en-US" sz="2000" b="0" dirty="0">
              <a:solidFill>
                <a:schemeClr val="tx2"/>
              </a:solidFill>
              <a:latin typeface="Times New Roman" panose="02020603050405020304" pitchFamily="18" charset="0"/>
              <a:cs typeface="Times New Roman" panose="02020603050405020304" pitchFamily="18" charset="0"/>
            </a:endParaRPr>
          </a:p>
        </p:txBody>
      </p:sp>
      <p:sp>
        <p:nvSpPr>
          <p:cNvPr id="3" name="Text Placeholder 2"/>
          <p:cNvSpPr>
            <a:spLocks noGrp="1"/>
          </p:cNvSpPr>
          <p:nvPr>
            <p:ph type="body" idx="1"/>
          </p:nvPr>
        </p:nvSpPr>
        <p:spPr/>
        <p:txBody>
          <a:bodyPr/>
          <a:lstStyle/>
          <a:p>
            <a:pPr eaLnBrk="1" hangingPunct="1"/>
            <a:r>
              <a:rPr lang="en-US" altLang="en-US" sz="2400" dirty="0">
                <a:solidFill>
                  <a:srgbClr val="000000"/>
                </a:solidFill>
                <a:latin typeface="+mn-lt"/>
              </a:rPr>
              <a:t>Mid-1980s, Microsoft developed the </a:t>
            </a:r>
            <a:r>
              <a:rPr lang="en-US" altLang="en-US" sz="2400" b="1" dirty="0">
                <a:solidFill>
                  <a:schemeClr val="tx1"/>
                </a:solidFill>
                <a:latin typeface="+mn-lt"/>
              </a:rPr>
              <a:t>Windows operating system</a:t>
            </a:r>
            <a:r>
              <a:rPr lang="en-US" altLang="en-US" sz="2400" dirty="0">
                <a:solidFill>
                  <a:srgbClr val="000000"/>
                </a:solidFill>
                <a:latin typeface="+mn-lt"/>
              </a:rPr>
              <a:t>, consisting of a graphical user interface built on top of </a:t>
            </a:r>
            <a:r>
              <a:rPr lang="en-US" altLang="en-US" sz="2400" dirty="0" smtClean="0">
                <a:solidFill>
                  <a:srgbClr val="000000"/>
                </a:solidFill>
                <a:latin typeface="+mn-lt"/>
              </a:rPr>
              <a:t>D</a:t>
            </a:r>
            <a:r>
              <a:rPr lang="en-US" altLang="en-US" sz="100" dirty="0" smtClean="0">
                <a:solidFill>
                  <a:srgbClr val="000000"/>
                </a:solidFill>
                <a:latin typeface="+mn-lt"/>
              </a:rPr>
              <a:t> </a:t>
            </a:r>
            <a:r>
              <a:rPr lang="en-US" altLang="en-US" sz="2400" dirty="0" smtClean="0">
                <a:solidFill>
                  <a:srgbClr val="000000"/>
                </a:solidFill>
                <a:latin typeface="+mn-lt"/>
              </a:rPr>
              <a:t>O</a:t>
            </a:r>
            <a:r>
              <a:rPr lang="en-US" altLang="en-US" sz="100" dirty="0" smtClean="0">
                <a:solidFill>
                  <a:srgbClr val="000000"/>
                </a:solidFill>
                <a:latin typeface="+mn-lt"/>
              </a:rPr>
              <a:t> </a:t>
            </a:r>
            <a:r>
              <a:rPr lang="en-US" altLang="en-US" sz="2400" dirty="0" smtClean="0">
                <a:solidFill>
                  <a:srgbClr val="000000"/>
                </a:solidFill>
                <a:latin typeface="+mn-lt"/>
              </a:rPr>
              <a:t>S—an </a:t>
            </a:r>
            <a:r>
              <a:rPr lang="en-US" altLang="en-US" sz="2400" dirty="0">
                <a:solidFill>
                  <a:srgbClr val="000000"/>
                </a:solidFill>
                <a:latin typeface="+mn-lt"/>
              </a:rPr>
              <a:t>enormously popular personal-computer operating system of the time that users interacted with by </a:t>
            </a:r>
            <a:r>
              <a:rPr lang="en-US" altLang="en-US" sz="2400" b="1" dirty="0">
                <a:solidFill>
                  <a:srgbClr val="000000"/>
                </a:solidFill>
                <a:latin typeface="+mn-lt"/>
              </a:rPr>
              <a:t>typing</a:t>
            </a:r>
            <a:r>
              <a:rPr lang="en-US" altLang="en-US" sz="2400" dirty="0">
                <a:solidFill>
                  <a:srgbClr val="000000"/>
                </a:solidFill>
                <a:latin typeface="+mn-lt"/>
              </a:rPr>
              <a:t> commands</a:t>
            </a:r>
            <a:r>
              <a:rPr lang="en-US" altLang="en-US" sz="2400" dirty="0" smtClean="0">
                <a:solidFill>
                  <a:srgbClr val="000000"/>
                </a:solidFill>
                <a:latin typeface="+mn-lt"/>
              </a:rPr>
              <a:t>.</a:t>
            </a:r>
            <a:endParaRPr lang="en-US" altLang="en-US" sz="2400" dirty="0">
              <a:solidFill>
                <a:srgbClr val="000000"/>
              </a:solidFill>
              <a:latin typeface="+mn-lt"/>
            </a:endParaRPr>
          </a:p>
          <a:p>
            <a:pPr eaLnBrk="1" hangingPunct="1"/>
            <a:r>
              <a:rPr lang="en-US" altLang="en-US" sz="2400" dirty="0">
                <a:solidFill>
                  <a:srgbClr val="000000"/>
                </a:solidFill>
                <a:latin typeface="+mn-lt"/>
              </a:rPr>
              <a:t>Windows borrowed from many concepts (such as icons, menus and windows) developed by Xerox </a:t>
            </a:r>
            <a:r>
              <a:rPr lang="en-US" altLang="en-US" sz="2400" dirty="0" smtClean="0">
                <a:solidFill>
                  <a:srgbClr val="000000"/>
                </a:solidFill>
                <a:latin typeface="+mn-lt"/>
              </a:rPr>
              <a:t>P</a:t>
            </a:r>
            <a:r>
              <a:rPr lang="en-US" altLang="en-US" sz="100" dirty="0" smtClean="0">
                <a:solidFill>
                  <a:srgbClr val="000000"/>
                </a:solidFill>
                <a:latin typeface="+mn-lt"/>
              </a:rPr>
              <a:t> </a:t>
            </a:r>
            <a:r>
              <a:rPr lang="en-US" altLang="en-US" sz="2400" dirty="0" smtClean="0">
                <a:solidFill>
                  <a:srgbClr val="000000"/>
                </a:solidFill>
                <a:latin typeface="+mn-lt"/>
              </a:rPr>
              <a:t>A</a:t>
            </a:r>
            <a:r>
              <a:rPr lang="en-US" altLang="en-US" sz="100" dirty="0" smtClean="0">
                <a:solidFill>
                  <a:srgbClr val="000000"/>
                </a:solidFill>
                <a:latin typeface="+mn-lt"/>
              </a:rPr>
              <a:t> </a:t>
            </a:r>
            <a:r>
              <a:rPr lang="en-US" altLang="en-US" sz="2400" dirty="0" smtClean="0">
                <a:solidFill>
                  <a:srgbClr val="000000"/>
                </a:solidFill>
                <a:latin typeface="+mn-lt"/>
              </a:rPr>
              <a:t>R</a:t>
            </a:r>
            <a:r>
              <a:rPr lang="en-US" altLang="en-US" sz="100" dirty="0" smtClean="0">
                <a:solidFill>
                  <a:srgbClr val="000000"/>
                </a:solidFill>
                <a:latin typeface="+mn-lt"/>
              </a:rPr>
              <a:t> </a:t>
            </a:r>
            <a:r>
              <a:rPr lang="en-US" altLang="en-US" sz="2400" dirty="0" smtClean="0">
                <a:solidFill>
                  <a:srgbClr val="000000"/>
                </a:solidFill>
                <a:latin typeface="+mn-lt"/>
              </a:rPr>
              <a:t>C </a:t>
            </a:r>
            <a:r>
              <a:rPr lang="en-US" altLang="en-US" sz="2400" dirty="0">
                <a:solidFill>
                  <a:srgbClr val="000000"/>
                </a:solidFill>
                <a:latin typeface="+mn-lt"/>
              </a:rPr>
              <a:t>and popularized by early Apple Macintosh operating systems</a:t>
            </a:r>
            <a:r>
              <a:rPr lang="en-US" altLang="en-US" sz="2400" dirty="0" smtClean="0">
                <a:solidFill>
                  <a:srgbClr val="000000"/>
                </a:solidFill>
                <a:latin typeface="+mn-lt"/>
              </a:rPr>
              <a:t>.</a:t>
            </a:r>
            <a:endParaRPr lang="en-US" altLang="en-US" sz="2400" dirty="0">
              <a:solidFill>
                <a:srgbClr val="000000"/>
              </a:solidFill>
              <a:latin typeface="+mn-lt"/>
            </a:endParaRPr>
          </a:p>
        </p:txBody>
      </p:sp>
    </p:spTree>
    <p:extLst>
      <p:ext uri="{BB962C8B-B14F-4D97-AF65-F5344CB8AC3E}">
        <p14:creationId xmlns:p14="http://schemas.microsoft.com/office/powerpoint/2010/main" val="2044825370"/>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2"/>
                </a:solidFill>
                <a:latin typeface="Times New Roman" panose="02020603050405020304" pitchFamily="18" charset="0"/>
                <a:cs typeface="Times New Roman" panose="02020603050405020304" pitchFamily="18" charset="0"/>
              </a:rPr>
              <a:t>1.11.1 </a:t>
            </a:r>
            <a:r>
              <a:rPr lang="en-US" dirty="0" smtClean="0">
                <a:solidFill>
                  <a:schemeClr val="tx2"/>
                </a:solidFill>
                <a:latin typeface="Times New Roman" panose="02020603050405020304" pitchFamily="18" charset="0"/>
                <a:cs typeface="Times New Roman" panose="02020603050405020304" pitchFamily="18" charset="0"/>
              </a:rPr>
              <a:t>Windows—A </a:t>
            </a:r>
            <a:r>
              <a:rPr lang="en-US" dirty="0">
                <a:solidFill>
                  <a:schemeClr val="tx2"/>
                </a:solidFill>
                <a:latin typeface="Times New Roman" panose="02020603050405020304" pitchFamily="18" charset="0"/>
                <a:cs typeface="Times New Roman" panose="02020603050405020304" pitchFamily="18" charset="0"/>
              </a:rPr>
              <a:t>Proprietary Operating System </a:t>
            </a:r>
            <a:r>
              <a:rPr lang="en-US" sz="2000" b="0" dirty="0" smtClean="0">
                <a:solidFill>
                  <a:schemeClr val="tx2"/>
                </a:solidFill>
                <a:latin typeface="Times New Roman" panose="02020603050405020304" pitchFamily="18" charset="0"/>
                <a:cs typeface="Times New Roman" panose="02020603050405020304" pitchFamily="18" charset="0"/>
              </a:rPr>
              <a:t>(2 </a:t>
            </a:r>
            <a:r>
              <a:rPr lang="en-US" sz="2000" b="0" dirty="0">
                <a:solidFill>
                  <a:schemeClr val="tx2"/>
                </a:solidFill>
                <a:latin typeface="Times New Roman" panose="02020603050405020304" pitchFamily="18" charset="0"/>
                <a:cs typeface="Times New Roman" panose="02020603050405020304" pitchFamily="18" charset="0"/>
              </a:rPr>
              <a:t>of 2)</a:t>
            </a:r>
            <a:endParaRPr lang="en-US" dirty="0"/>
          </a:p>
        </p:txBody>
      </p:sp>
      <p:sp>
        <p:nvSpPr>
          <p:cNvPr id="3" name="Text Placeholder 2"/>
          <p:cNvSpPr>
            <a:spLocks noGrp="1"/>
          </p:cNvSpPr>
          <p:nvPr>
            <p:ph type="body" idx="1"/>
          </p:nvPr>
        </p:nvSpPr>
        <p:spPr/>
        <p:txBody>
          <a:bodyPr/>
          <a:lstStyle/>
          <a:p>
            <a:pPr eaLnBrk="1" hangingPunct="1"/>
            <a:r>
              <a:rPr lang="en-US" altLang="en-US" sz="2400" dirty="0">
                <a:solidFill>
                  <a:srgbClr val="000000"/>
                </a:solidFill>
                <a:latin typeface="+mn-lt"/>
              </a:rPr>
              <a:t>Windows 10 is Microsoft’s latest operating system—its features include enhancements to the Start menu and user interface, Cortana personal assistant for voice interactions, Action Center for receiving notifications, Microsoft’s new Edge web browser, and more</a:t>
            </a:r>
            <a:r>
              <a:rPr lang="en-US" altLang="en-US" sz="2400" dirty="0" smtClean="0">
                <a:solidFill>
                  <a:srgbClr val="000000"/>
                </a:solidFill>
                <a:latin typeface="+mn-lt"/>
              </a:rPr>
              <a:t>.</a:t>
            </a:r>
            <a:endParaRPr lang="en-US" altLang="en-US" sz="2400" dirty="0">
              <a:solidFill>
                <a:srgbClr val="000000"/>
              </a:solidFill>
              <a:latin typeface="+mn-lt"/>
            </a:endParaRPr>
          </a:p>
          <a:p>
            <a:pPr eaLnBrk="1" hangingPunct="1"/>
            <a:r>
              <a:rPr lang="en-US" altLang="en-US" sz="2400" dirty="0">
                <a:solidFill>
                  <a:srgbClr val="000000"/>
                </a:solidFill>
                <a:latin typeface="+mn-lt"/>
              </a:rPr>
              <a:t>Windows is a proprietary operating system—it’s controlled by Microsoft exclusively</a:t>
            </a:r>
            <a:r>
              <a:rPr lang="en-US" altLang="en-US" sz="2400" dirty="0" smtClean="0">
                <a:solidFill>
                  <a:srgbClr val="000000"/>
                </a:solidFill>
                <a:latin typeface="+mn-lt"/>
              </a:rPr>
              <a:t>.</a:t>
            </a:r>
            <a:endParaRPr lang="en-US" altLang="en-US" sz="2400" dirty="0">
              <a:solidFill>
                <a:srgbClr val="000000"/>
              </a:solidFill>
              <a:latin typeface="+mn-lt"/>
            </a:endParaRPr>
          </a:p>
          <a:p>
            <a:pPr eaLnBrk="1" hangingPunct="1"/>
            <a:r>
              <a:rPr lang="en-US" altLang="en-US" sz="2400" dirty="0">
                <a:solidFill>
                  <a:srgbClr val="000000"/>
                </a:solidFill>
                <a:latin typeface="+mn-lt"/>
              </a:rPr>
              <a:t>Windows is by far the world’s most widely used desktop operating </a:t>
            </a:r>
            <a:r>
              <a:rPr lang="en-US" altLang="en-US" sz="2400" dirty="0" smtClean="0">
                <a:solidFill>
                  <a:srgbClr val="000000"/>
                </a:solidFill>
                <a:latin typeface="+mn-lt"/>
              </a:rPr>
              <a:t>system</a:t>
            </a:r>
            <a:endParaRPr lang="en-US" altLang="en-US" sz="2400" dirty="0">
              <a:solidFill>
                <a:srgbClr val="000000"/>
              </a:solidFill>
              <a:latin typeface="+mn-lt"/>
            </a:endParaRPr>
          </a:p>
        </p:txBody>
      </p:sp>
    </p:spTree>
    <p:extLst>
      <p:ext uri="{BB962C8B-B14F-4D97-AF65-F5344CB8AC3E}">
        <p14:creationId xmlns:p14="http://schemas.microsoft.com/office/powerpoint/2010/main" val="3155601537"/>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2"/>
                </a:solidFill>
                <a:latin typeface="Times New Roman" panose="02020603050405020304" pitchFamily="18" charset="0"/>
                <a:cs typeface="Times New Roman" panose="02020603050405020304" pitchFamily="18" charset="0"/>
              </a:rPr>
              <a:t>1.11.2</a:t>
            </a:r>
            <a:r>
              <a:rPr lang="en-US" dirty="0">
                <a:solidFill>
                  <a:schemeClr val="tx2"/>
                </a:solidFill>
                <a:latin typeface="Times New Roman" panose="02020603050405020304" pitchFamily="18" charset="0"/>
                <a:cs typeface="Times New Roman" panose="02020603050405020304" pitchFamily="18" charset="0"/>
              </a:rPr>
              <a:t> </a:t>
            </a:r>
            <a:r>
              <a:rPr lang="en-US" dirty="0" smtClean="0">
                <a:solidFill>
                  <a:schemeClr val="tx2"/>
                </a:solidFill>
                <a:latin typeface="Times New Roman" panose="02020603050405020304" pitchFamily="18" charset="0"/>
                <a:cs typeface="Times New Roman" panose="02020603050405020304" pitchFamily="18" charset="0"/>
              </a:rPr>
              <a:t>Linux—An </a:t>
            </a:r>
            <a:r>
              <a:rPr lang="en-US" dirty="0">
                <a:solidFill>
                  <a:schemeClr val="tx2"/>
                </a:solidFill>
                <a:latin typeface="Times New Roman" panose="02020603050405020304" pitchFamily="18" charset="0"/>
                <a:cs typeface="Times New Roman" panose="02020603050405020304" pitchFamily="18" charset="0"/>
              </a:rPr>
              <a:t>Open-Source Operating </a:t>
            </a:r>
            <a:r>
              <a:rPr lang="en-US" dirty="0" smtClean="0">
                <a:solidFill>
                  <a:schemeClr val="tx2"/>
                </a:solidFill>
                <a:latin typeface="Times New Roman" panose="02020603050405020304" pitchFamily="18" charset="0"/>
                <a:cs typeface="Times New Roman" panose="02020603050405020304" pitchFamily="18" charset="0"/>
              </a:rPr>
              <a:t>System </a:t>
            </a:r>
            <a:r>
              <a:rPr lang="en-US" sz="2000" b="0" dirty="0" smtClean="0">
                <a:solidFill>
                  <a:schemeClr val="tx2"/>
                </a:solidFill>
                <a:latin typeface="Times New Roman" panose="02020603050405020304" pitchFamily="18" charset="0"/>
                <a:cs typeface="Times New Roman" panose="02020603050405020304" pitchFamily="18" charset="0"/>
              </a:rPr>
              <a:t>(1 of 3)</a:t>
            </a:r>
            <a:endParaRPr lang="en-US" sz="2000" b="0" dirty="0">
              <a:solidFill>
                <a:schemeClr val="tx2"/>
              </a:solidFill>
              <a:latin typeface="Times New Roman" panose="02020603050405020304" pitchFamily="18" charset="0"/>
              <a:cs typeface="Times New Roman" panose="02020603050405020304" pitchFamily="18" charset="0"/>
            </a:endParaRPr>
          </a:p>
        </p:txBody>
      </p:sp>
      <p:sp>
        <p:nvSpPr>
          <p:cNvPr id="3" name="Text Placeholder 2"/>
          <p:cNvSpPr>
            <a:spLocks noGrp="1"/>
          </p:cNvSpPr>
          <p:nvPr>
            <p:ph type="body" idx="1"/>
          </p:nvPr>
        </p:nvSpPr>
        <p:spPr/>
        <p:txBody>
          <a:bodyPr/>
          <a:lstStyle/>
          <a:p>
            <a:pPr eaLnBrk="1" hangingPunct="1"/>
            <a:r>
              <a:rPr lang="en-US" altLang="en-US" sz="2400" b="1" dirty="0">
                <a:solidFill>
                  <a:schemeClr val="tx1"/>
                </a:solidFill>
                <a:latin typeface="+mn-lt"/>
              </a:rPr>
              <a:t>Open-source software</a:t>
            </a:r>
          </a:p>
          <a:p>
            <a:pPr lvl="1" eaLnBrk="1" hangingPunct="1"/>
            <a:r>
              <a:rPr lang="en-US" altLang="en-US" sz="2400" dirty="0">
                <a:solidFill>
                  <a:srgbClr val="000000"/>
                </a:solidFill>
                <a:latin typeface="+mn-lt"/>
              </a:rPr>
              <a:t>A software development style that departs from the </a:t>
            </a:r>
            <a:r>
              <a:rPr lang="en-US" altLang="en-US" sz="2400" b="1" dirty="0">
                <a:solidFill>
                  <a:srgbClr val="000000"/>
                </a:solidFill>
                <a:latin typeface="+mn-lt"/>
              </a:rPr>
              <a:t>proprietary</a:t>
            </a:r>
            <a:r>
              <a:rPr lang="en-US" altLang="en-US" sz="2400" i="1" dirty="0">
                <a:solidFill>
                  <a:srgbClr val="000000"/>
                </a:solidFill>
                <a:latin typeface="+mn-lt"/>
              </a:rPr>
              <a:t> </a:t>
            </a:r>
            <a:r>
              <a:rPr lang="en-US" altLang="en-US" sz="2400" dirty="0">
                <a:solidFill>
                  <a:srgbClr val="000000"/>
                </a:solidFill>
                <a:latin typeface="+mn-lt"/>
              </a:rPr>
              <a:t>development that dominated software’s early years</a:t>
            </a:r>
            <a:r>
              <a:rPr lang="en-US" altLang="en-US" sz="2400" dirty="0" smtClean="0">
                <a:solidFill>
                  <a:srgbClr val="000000"/>
                </a:solidFill>
                <a:latin typeface="+mn-lt"/>
              </a:rPr>
              <a:t>.</a:t>
            </a:r>
            <a:endParaRPr lang="en-US" altLang="en-US" sz="2400" dirty="0">
              <a:solidFill>
                <a:srgbClr val="000000"/>
              </a:solidFill>
              <a:latin typeface="+mn-lt"/>
            </a:endParaRPr>
          </a:p>
          <a:p>
            <a:pPr lvl="1" eaLnBrk="1" hangingPunct="1"/>
            <a:r>
              <a:rPr lang="en-US" altLang="en-US" sz="2400" dirty="0">
                <a:solidFill>
                  <a:srgbClr val="000000"/>
                </a:solidFill>
                <a:latin typeface="+mn-lt"/>
              </a:rPr>
              <a:t>Individuals and companies </a:t>
            </a:r>
            <a:r>
              <a:rPr lang="en-US" altLang="en-US" sz="2400" b="1" dirty="0">
                <a:solidFill>
                  <a:srgbClr val="000000"/>
                </a:solidFill>
                <a:latin typeface="+mn-lt"/>
              </a:rPr>
              <a:t>contribute</a:t>
            </a:r>
            <a:r>
              <a:rPr lang="en-US" altLang="en-US" sz="2400" dirty="0">
                <a:solidFill>
                  <a:srgbClr val="000000"/>
                </a:solidFill>
                <a:latin typeface="+mn-lt"/>
              </a:rPr>
              <a:t> their efforts in developing, maintaining and evolving software in exchange for the right to use that software for their own purposes, typically at </a:t>
            </a:r>
            <a:r>
              <a:rPr lang="en-US" altLang="en-US" sz="2400" b="1" dirty="0">
                <a:solidFill>
                  <a:srgbClr val="000000"/>
                </a:solidFill>
                <a:latin typeface="+mn-lt"/>
              </a:rPr>
              <a:t>no charge</a:t>
            </a:r>
            <a:r>
              <a:rPr lang="en-US" altLang="en-US" sz="2400" dirty="0" smtClean="0">
                <a:solidFill>
                  <a:srgbClr val="000000"/>
                </a:solidFill>
                <a:latin typeface="+mn-lt"/>
              </a:rPr>
              <a:t>.</a:t>
            </a:r>
            <a:endParaRPr lang="en-US" altLang="en-US" sz="2400" dirty="0">
              <a:solidFill>
                <a:srgbClr val="000000"/>
              </a:solidFill>
              <a:latin typeface="+mn-lt"/>
            </a:endParaRPr>
          </a:p>
        </p:txBody>
      </p:sp>
    </p:spTree>
    <p:extLst>
      <p:ext uri="{BB962C8B-B14F-4D97-AF65-F5344CB8AC3E}">
        <p14:creationId xmlns:p14="http://schemas.microsoft.com/office/powerpoint/2010/main" val="3038870132"/>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2"/>
                </a:solidFill>
                <a:latin typeface="Times New Roman" panose="02020603050405020304" pitchFamily="18" charset="0"/>
                <a:cs typeface="Times New Roman" panose="02020603050405020304" pitchFamily="18" charset="0"/>
              </a:rPr>
              <a:t>1.11.2 </a:t>
            </a:r>
            <a:r>
              <a:rPr lang="en-US" dirty="0" smtClean="0">
                <a:solidFill>
                  <a:schemeClr val="tx2"/>
                </a:solidFill>
                <a:latin typeface="Times New Roman" panose="02020603050405020304" pitchFamily="18" charset="0"/>
                <a:cs typeface="Times New Roman" panose="02020603050405020304" pitchFamily="18" charset="0"/>
              </a:rPr>
              <a:t>Linux—An </a:t>
            </a:r>
            <a:r>
              <a:rPr lang="en-US" dirty="0">
                <a:solidFill>
                  <a:schemeClr val="tx2"/>
                </a:solidFill>
                <a:latin typeface="Times New Roman" panose="02020603050405020304" pitchFamily="18" charset="0"/>
                <a:cs typeface="Times New Roman" panose="02020603050405020304" pitchFamily="18" charset="0"/>
              </a:rPr>
              <a:t>Open-Source Operating System </a:t>
            </a:r>
            <a:r>
              <a:rPr lang="en-US" sz="2000" b="0" dirty="0" smtClean="0">
                <a:solidFill>
                  <a:schemeClr val="tx2"/>
                </a:solidFill>
                <a:latin typeface="Times New Roman" panose="02020603050405020304" pitchFamily="18" charset="0"/>
                <a:cs typeface="Times New Roman" panose="02020603050405020304" pitchFamily="18" charset="0"/>
              </a:rPr>
              <a:t>(2 </a:t>
            </a:r>
            <a:r>
              <a:rPr lang="en-US" sz="2000" b="0" dirty="0">
                <a:solidFill>
                  <a:schemeClr val="tx2"/>
                </a:solidFill>
                <a:latin typeface="Times New Roman" panose="02020603050405020304" pitchFamily="18" charset="0"/>
                <a:cs typeface="Times New Roman" panose="02020603050405020304" pitchFamily="18" charset="0"/>
              </a:rPr>
              <a:t>of 3)</a:t>
            </a:r>
            <a:endParaRPr lang="en-US" dirty="0"/>
          </a:p>
        </p:txBody>
      </p:sp>
      <p:sp>
        <p:nvSpPr>
          <p:cNvPr id="3" name="Text Placeholder 2"/>
          <p:cNvSpPr>
            <a:spLocks noGrp="1"/>
          </p:cNvSpPr>
          <p:nvPr>
            <p:ph type="body" idx="1"/>
          </p:nvPr>
        </p:nvSpPr>
        <p:spPr>
          <a:xfrm>
            <a:off x="457200" y="1600200"/>
            <a:ext cx="8229600" cy="4729163"/>
          </a:xfrm>
        </p:spPr>
        <p:txBody>
          <a:bodyPr/>
          <a:lstStyle/>
          <a:p>
            <a:pPr eaLnBrk="1" hangingPunct="1">
              <a:defRPr/>
            </a:pPr>
            <a:r>
              <a:rPr lang="en-US" sz="2200" dirty="0">
                <a:solidFill>
                  <a:srgbClr val="000000"/>
                </a:solidFill>
                <a:latin typeface="+mn-lt"/>
              </a:rPr>
              <a:t>Some key organizations in the open-source community are </a:t>
            </a:r>
          </a:p>
          <a:p>
            <a:pPr lvl="1" eaLnBrk="1" hangingPunct="1">
              <a:defRPr/>
            </a:pPr>
            <a:r>
              <a:rPr lang="en-US" sz="2200" dirty="0">
                <a:solidFill>
                  <a:srgbClr val="000000"/>
                </a:solidFill>
                <a:latin typeface="+mn-lt"/>
              </a:rPr>
              <a:t>the Eclipse Foundation (the Eclipse Integrated Development Environment helps programmers conveniently develop software)</a:t>
            </a:r>
          </a:p>
          <a:p>
            <a:pPr lvl="1" eaLnBrk="1" hangingPunct="1">
              <a:defRPr/>
            </a:pPr>
            <a:r>
              <a:rPr lang="en-US" sz="2200" dirty="0">
                <a:solidFill>
                  <a:srgbClr val="000000"/>
                </a:solidFill>
                <a:latin typeface="+mn-lt"/>
              </a:rPr>
              <a:t>the Mozilla Foundation (creators of the Firefox web browser)</a:t>
            </a:r>
          </a:p>
          <a:p>
            <a:pPr lvl="1" eaLnBrk="1" hangingPunct="1">
              <a:defRPr/>
            </a:pPr>
            <a:r>
              <a:rPr lang="en-US" sz="2200" dirty="0">
                <a:solidFill>
                  <a:srgbClr val="000000"/>
                </a:solidFill>
                <a:latin typeface="+mn-lt"/>
              </a:rPr>
              <a:t>the Apache Software Foundation (creators of the Apache web server used to develop web-based applications</a:t>
            </a:r>
            <a:r>
              <a:rPr lang="en-US" sz="2200" dirty="0" smtClean="0">
                <a:solidFill>
                  <a:srgbClr val="000000"/>
                </a:solidFill>
                <a:latin typeface="+mn-lt"/>
              </a:rPr>
              <a:t>)</a:t>
            </a:r>
            <a:endParaRPr lang="en-US" sz="2200" dirty="0">
              <a:solidFill>
                <a:srgbClr val="000000"/>
              </a:solidFill>
              <a:latin typeface="+mn-lt"/>
            </a:endParaRPr>
          </a:p>
          <a:p>
            <a:pPr lvl="1" eaLnBrk="1" hangingPunct="1">
              <a:defRPr/>
            </a:pPr>
            <a:r>
              <a:rPr lang="en-US" sz="2200" dirty="0">
                <a:solidFill>
                  <a:srgbClr val="000000"/>
                </a:solidFill>
                <a:latin typeface="+mn-lt"/>
              </a:rPr>
              <a:t>GitHub (which provides tools for managing open-source projects—it has millions of them under development</a:t>
            </a:r>
            <a:r>
              <a:rPr lang="en-US" sz="2200" dirty="0" smtClean="0">
                <a:solidFill>
                  <a:srgbClr val="000000"/>
                </a:solidFill>
                <a:latin typeface="+mn-lt"/>
              </a:rPr>
              <a:t>).</a:t>
            </a:r>
            <a:endParaRPr lang="en-US" sz="2200" dirty="0">
              <a:solidFill>
                <a:srgbClr val="000000"/>
              </a:solidFill>
              <a:latin typeface="+mn-lt"/>
            </a:endParaRPr>
          </a:p>
          <a:p>
            <a:pPr eaLnBrk="1" hangingPunct="1">
              <a:defRPr/>
            </a:pPr>
            <a:r>
              <a:rPr lang="en-US" sz="2200" dirty="0">
                <a:solidFill>
                  <a:srgbClr val="000000"/>
                </a:solidFill>
                <a:latin typeface="+mn-lt"/>
              </a:rPr>
              <a:t>Facebook, which was launched from a college dorm room and built with open-source software</a:t>
            </a:r>
            <a:r>
              <a:rPr lang="en-US" sz="2200" dirty="0" smtClean="0">
                <a:solidFill>
                  <a:srgbClr val="000000"/>
                </a:solidFill>
                <a:latin typeface="+mn-lt"/>
              </a:rPr>
              <a:t>.</a:t>
            </a:r>
            <a:endParaRPr lang="en-US" sz="2200" dirty="0">
              <a:solidFill>
                <a:srgbClr val="000000"/>
              </a:solidFill>
              <a:latin typeface="+mn-lt"/>
            </a:endParaRPr>
          </a:p>
        </p:txBody>
      </p:sp>
    </p:spTree>
    <p:extLst>
      <p:ext uri="{BB962C8B-B14F-4D97-AF65-F5344CB8AC3E}">
        <p14:creationId xmlns:p14="http://schemas.microsoft.com/office/powerpoint/2010/main" val="263487969"/>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2"/>
                </a:solidFill>
                <a:latin typeface="Times New Roman" panose="02020603050405020304" pitchFamily="18" charset="0"/>
                <a:cs typeface="Times New Roman" panose="02020603050405020304" pitchFamily="18" charset="0"/>
              </a:rPr>
              <a:t>1.11.2 </a:t>
            </a:r>
            <a:r>
              <a:rPr lang="en-US" dirty="0" smtClean="0">
                <a:solidFill>
                  <a:schemeClr val="tx2"/>
                </a:solidFill>
                <a:latin typeface="Times New Roman" panose="02020603050405020304" pitchFamily="18" charset="0"/>
                <a:cs typeface="Times New Roman" panose="02020603050405020304" pitchFamily="18" charset="0"/>
              </a:rPr>
              <a:t>Linux—An </a:t>
            </a:r>
            <a:r>
              <a:rPr lang="en-US" dirty="0">
                <a:solidFill>
                  <a:schemeClr val="tx2"/>
                </a:solidFill>
                <a:latin typeface="Times New Roman" panose="02020603050405020304" pitchFamily="18" charset="0"/>
                <a:cs typeface="Times New Roman" panose="02020603050405020304" pitchFamily="18" charset="0"/>
              </a:rPr>
              <a:t>Open-Source Operating System </a:t>
            </a:r>
            <a:r>
              <a:rPr lang="en-US" sz="2000" b="0" dirty="0" smtClean="0">
                <a:solidFill>
                  <a:schemeClr val="tx2"/>
                </a:solidFill>
                <a:latin typeface="Times New Roman" panose="02020603050405020304" pitchFamily="18" charset="0"/>
                <a:cs typeface="Times New Roman" panose="02020603050405020304" pitchFamily="18" charset="0"/>
              </a:rPr>
              <a:t>(3 </a:t>
            </a:r>
            <a:r>
              <a:rPr lang="en-US" sz="2000" b="0" dirty="0">
                <a:solidFill>
                  <a:schemeClr val="tx2"/>
                </a:solidFill>
                <a:latin typeface="Times New Roman" panose="02020603050405020304" pitchFamily="18" charset="0"/>
                <a:cs typeface="Times New Roman" panose="02020603050405020304" pitchFamily="18" charset="0"/>
              </a:rPr>
              <a:t>of 3)</a:t>
            </a:r>
            <a:endParaRPr lang="en-US" dirty="0"/>
          </a:p>
        </p:txBody>
      </p:sp>
      <p:sp>
        <p:nvSpPr>
          <p:cNvPr id="3" name="Text Placeholder 2"/>
          <p:cNvSpPr>
            <a:spLocks noGrp="1"/>
          </p:cNvSpPr>
          <p:nvPr>
            <p:ph type="body" idx="1"/>
          </p:nvPr>
        </p:nvSpPr>
        <p:spPr/>
        <p:txBody>
          <a:bodyPr/>
          <a:lstStyle/>
          <a:p>
            <a:pPr eaLnBrk="1" hangingPunct="1"/>
            <a:r>
              <a:rPr lang="en-US" altLang="en-US" sz="2400" b="1" dirty="0">
                <a:solidFill>
                  <a:schemeClr val="tx1"/>
                </a:solidFill>
                <a:latin typeface="+mn-lt"/>
              </a:rPr>
              <a:t>Linux</a:t>
            </a:r>
          </a:p>
          <a:p>
            <a:pPr lvl="1" eaLnBrk="1" hangingPunct="1"/>
            <a:r>
              <a:rPr lang="en-US" altLang="en-US" sz="2400" dirty="0">
                <a:solidFill>
                  <a:srgbClr val="000000"/>
                </a:solidFill>
                <a:latin typeface="+mn-lt"/>
              </a:rPr>
              <a:t>The most popular open-source operating system.</a:t>
            </a:r>
          </a:p>
          <a:p>
            <a:pPr lvl="1" eaLnBrk="1" hangingPunct="1"/>
            <a:r>
              <a:rPr lang="en-US" altLang="en-US" sz="2400" dirty="0">
                <a:solidFill>
                  <a:srgbClr val="000000"/>
                </a:solidFill>
                <a:latin typeface="+mn-lt"/>
              </a:rPr>
              <a:t>Developed by volunteers</a:t>
            </a:r>
          </a:p>
          <a:p>
            <a:pPr lvl="1" eaLnBrk="1" hangingPunct="1"/>
            <a:r>
              <a:rPr lang="en-US" altLang="en-US" sz="2400" dirty="0">
                <a:solidFill>
                  <a:srgbClr val="000000"/>
                </a:solidFill>
                <a:latin typeface="+mn-lt"/>
              </a:rPr>
              <a:t>Popular in servers, personal computers and embedded systems.</a:t>
            </a:r>
          </a:p>
          <a:p>
            <a:pPr lvl="1" eaLnBrk="1" hangingPunct="1"/>
            <a:r>
              <a:rPr lang="en-US" altLang="en-US" sz="2400" dirty="0">
                <a:solidFill>
                  <a:srgbClr val="000000"/>
                </a:solidFill>
                <a:latin typeface="+mn-lt"/>
              </a:rPr>
              <a:t>Source code is available to the public for examination and modification</a:t>
            </a:r>
          </a:p>
          <a:p>
            <a:pPr lvl="1" eaLnBrk="1" hangingPunct="1"/>
            <a:r>
              <a:rPr lang="en-US" altLang="en-US" sz="2400" dirty="0">
                <a:solidFill>
                  <a:srgbClr val="000000"/>
                </a:solidFill>
                <a:latin typeface="+mn-lt"/>
              </a:rPr>
              <a:t>Free to download and install.</a:t>
            </a:r>
          </a:p>
          <a:p>
            <a:pPr lvl="1" eaLnBrk="1" hangingPunct="1"/>
            <a:r>
              <a:rPr lang="en-US" altLang="en-US" sz="2400" dirty="0">
                <a:solidFill>
                  <a:srgbClr val="000000"/>
                </a:solidFill>
                <a:latin typeface="+mn-lt"/>
              </a:rPr>
              <a:t>Ability to completely customize the operating system to meet specific needs</a:t>
            </a:r>
            <a:r>
              <a:rPr lang="en-US" altLang="en-US" sz="2400" dirty="0" smtClean="0">
                <a:solidFill>
                  <a:srgbClr val="000000"/>
                </a:solidFill>
                <a:latin typeface="+mn-lt"/>
              </a:rPr>
              <a:t>.</a:t>
            </a:r>
            <a:endParaRPr lang="en-US" altLang="en-US" sz="2400" dirty="0">
              <a:solidFill>
                <a:srgbClr val="000000"/>
              </a:solidFill>
              <a:latin typeface="+mn-lt"/>
            </a:endParaRPr>
          </a:p>
        </p:txBody>
      </p:sp>
    </p:spTree>
    <p:extLst>
      <p:ext uri="{BB962C8B-B14F-4D97-AF65-F5344CB8AC3E}">
        <p14:creationId xmlns:p14="http://schemas.microsoft.com/office/powerpoint/2010/main" val="1463453563"/>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solidFill>
                  <a:schemeClr val="tx2"/>
                </a:solidFill>
                <a:latin typeface="Times New Roman" panose="02020603050405020304" pitchFamily="18" charset="0"/>
                <a:cs typeface="Times New Roman" panose="02020603050405020304" pitchFamily="18" charset="0"/>
              </a:rPr>
              <a:t>1.11.3 Apple’s </a:t>
            </a:r>
            <a:r>
              <a:rPr lang="en-US" sz="3200" dirty="0">
                <a:solidFill>
                  <a:schemeClr val="tx2"/>
                </a:solidFill>
                <a:latin typeface="Times New Roman" panose="02020603050405020304" pitchFamily="18" charset="0"/>
                <a:cs typeface="Times New Roman" panose="02020603050405020304" pitchFamily="18" charset="0"/>
              </a:rPr>
              <a:t>O</a:t>
            </a:r>
            <a:r>
              <a:rPr lang="en-US" sz="100" dirty="0">
                <a:solidFill>
                  <a:schemeClr val="tx2"/>
                </a:solidFill>
                <a:latin typeface="Times New Roman" panose="02020603050405020304" pitchFamily="18" charset="0"/>
                <a:cs typeface="Times New Roman" panose="02020603050405020304" pitchFamily="18" charset="0"/>
              </a:rPr>
              <a:t> </a:t>
            </a:r>
            <a:r>
              <a:rPr lang="en-US" sz="3200" dirty="0">
                <a:solidFill>
                  <a:schemeClr val="tx2"/>
                </a:solidFill>
                <a:latin typeface="Times New Roman" panose="02020603050405020304" pitchFamily="18" charset="0"/>
                <a:cs typeface="Times New Roman" panose="02020603050405020304" pitchFamily="18" charset="0"/>
              </a:rPr>
              <a:t>S X; Apple’s i</a:t>
            </a:r>
            <a:r>
              <a:rPr lang="en-US" sz="100" dirty="0">
                <a:solidFill>
                  <a:schemeClr val="tx2"/>
                </a:solidFill>
                <a:latin typeface="Times New Roman" panose="02020603050405020304" pitchFamily="18" charset="0"/>
                <a:cs typeface="Times New Roman" panose="02020603050405020304" pitchFamily="18" charset="0"/>
              </a:rPr>
              <a:t> </a:t>
            </a:r>
            <a:r>
              <a:rPr lang="en-US" sz="3200" dirty="0">
                <a:solidFill>
                  <a:schemeClr val="tx2"/>
                </a:solidFill>
                <a:latin typeface="Times New Roman" panose="02020603050405020304" pitchFamily="18" charset="0"/>
                <a:cs typeface="Times New Roman" panose="02020603050405020304" pitchFamily="18" charset="0"/>
              </a:rPr>
              <a:t>O</a:t>
            </a:r>
            <a:r>
              <a:rPr lang="en-US" sz="100" dirty="0">
                <a:solidFill>
                  <a:schemeClr val="tx2"/>
                </a:solidFill>
                <a:latin typeface="Times New Roman" panose="02020603050405020304" pitchFamily="18" charset="0"/>
                <a:cs typeface="Times New Roman" panose="02020603050405020304" pitchFamily="18" charset="0"/>
              </a:rPr>
              <a:t> </a:t>
            </a:r>
            <a:r>
              <a:rPr lang="en-US" sz="3200" dirty="0">
                <a:solidFill>
                  <a:schemeClr val="tx2"/>
                </a:solidFill>
                <a:latin typeface="Times New Roman" panose="02020603050405020304" pitchFamily="18" charset="0"/>
                <a:cs typeface="Times New Roman" panose="02020603050405020304" pitchFamily="18" charset="0"/>
              </a:rPr>
              <a:t>S for iPhone</a:t>
            </a:r>
            <a:r>
              <a:rPr lang="en-US" sz="3200" baseline="30000" dirty="0">
                <a:solidFill>
                  <a:schemeClr val="tx2"/>
                </a:solidFill>
                <a:latin typeface="Times New Roman" panose="02020603050405020304" pitchFamily="18" charset="0"/>
                <a:cs typeface="Times New Roman" panose="02020603050405020304" pitchFamily="18" charset="0"/>
              </a:rPr>
              <a:t> ®</a:t>
            </a:r>
            <a:r>
              <a:rPr lang="en-US" sz="3200" dirty="0">
                <a:solidFill>
                  <a:schemeClr val="tx2"/>
                </a:solidFill>
                <a:latin typeface="Times New Roman" panose="02020603050405020304" pitchFamily="18" charset="0"/>
                <a:cs typeface="Times New Roman" panose="02020603050405020304" pitchFamily="18" charset="0"/>
              </a:rPr>
              <a:t>, iPad</a:t>
            </a:r>
            <a:r>
              <a:rPr lang="en-US" sz="3200" baseline="30000" dirty="0">
                <a:solidFill>
                  <a:schemeClr val="tx2"/>
                </a:solidFill>
                <a:latin typeface="Times New Roman" panose="02020603050405020304" pitchFamily="18" charset="0"/>
                <a:cs typeface="Times New Roman" panose="02020603050405020304" pitchFamily="18" charset="0"/>
              </a:rPr>
              <a:t>®</a:t>
            </a:r>
            <a:r>
              <a:rPr lang="en-US" sz="3200" dirty="0">
                <a:solidFill>
                  <a:schemeClr val="tx2"/>
                </a:solidFill>
                <a:latin typeface="Times New Roman" panose="02020603050405020304" pitchFamily="18" charset="0"/>
                <a:cs typeface="Times New Roman" panose="02020603050405020304" pitchFamily="18" charset="0"/>
              </a:rPr>
              <a:t> and iPod Touch</a:t>
            </a:r>
            <a:r>
              <a:rPr lang="en-US" sz="3200" baseline="30000" dirty="0">
                <a:solidFill>
                  <a:schemeClr val="tx2"/>
                </a:solidFill>
                <a:latin typeface="Times New Roman" panose="02020603050405020304" pitchFamily="18" charset="0"/>
                <a:cs typeface="Times New Roman" panose="02020603050405020304" pitchFamily="18" charset="0"/>
              </a:rPr>
              <a:t> ®</a:t>
            </a:r>
            <a:r>
              <a:rPr lang="en-US" sz="3200" dirty="0">
                <a:solidFill>
                  <a:schemeClr val="tx2"/>
                </a:solidFill>
                <a:latin typeface="Times New Roman" panose="02020603050405020304" pitchFamily="18" charset="0"/>
                <a:cs typeface="Times New Roman" panose="02020603050405020304" pitchFamily="18" charset="0"/>
              </a:rPr>
              <a:t> Devices </a:t>
            </a:r>
            <a:r>
              <a:rPr lang="en-US" sz="2000" b="0" dirty="0" smtClean="0">
                <a:solidFill>
                  <a:schemeClr val="tx2"/>
                </a:solidFill>
                <a:latin typeface="Times New Roman" panose="02020603050405020304" pitchFamily="18" charset="0"/>
                <a:cs typeface="Times New Roman" panose="02020603050405020304" pitchFamily="18" charset="0"/>
              </a:rPr>
              <a:t>(1 </a:t>
            </a:r>
            <a:r>
              <a:rPr lang="en-US" sz="2000" b="0" dirty="0">
                <a:solidFill>
                  <a:schemeClr val="tx2"/>
                </a:solidFill>
                <a:latin typeface="Times New Roman" panose="02020603050405020304" pitchFamily="18" charset="0"/>
                <a:cs typeface="Times New Roman" panose="02020603050405020304" pitchFamily="18" charset="0"/>
              </a:rPr>
              <a:t>of </a:t>
            </a:r>
            <a:r>
              <a:rPr lang="en-US" sz="2000" b="0" dirty="0" smtClean="0">
                <a:solidFill>
                  <a:schemeClr val="tx2"/>
                </a:solidFill>
                <a:latin typeface="Times New Roman" panose="02020603050405020304" pitchFamily="18" charset="0"/>
                <a:cs typeface="Times New Roman" panose="02020603050405020304" pitchFamily="18" charset="0"/>
              </a:rPr>
              <a:t>3)</a:t>
            </a:r>
            <a:endParaRPr lang="en-US" sz="2000" dirty="0"/>
          </a:p>
        </p:txBody>
      </p:sp>
      <p:sp>
        <p:nvSpPr>
          <p:cNvPr id="3" name="Text Placeholder 2"/>
          <p:cNvSpPr>
            <a:spLocks noGrp="1"/>
          </p:cNvSpPr>
          <p:nvPr>
            <p:ph type="body" idx="1"/>
          </p:nvPr>
        </p:nvSpPr>
        <p:spPr/>
        <p:txBody>
          <a:bodyPr/>
          <a:lstStyle/>
          <a:p>
            <a:pPr eaLnBrk="1" hangingPunct="1"/>
            <a:r>
              <a:rPr lang="en-US" altLang="en-US" sz="2400" dirty="0">
                <a:solidFill>
                  <a:srgbClr val="000000"/>
                </a:solidFill>
                <a:latin typeface="+mn-lt"/>
              </a:rPr>
              <a:t>In 1979, Steve Jobs and several Apple employees visited Xerox </a:t>
            </a:r>
            <a:r>
              <a:rPr lang="en-US" altLang="en-US" sz="2400" dirty="0" smtClean="0">
                <a:solidFill>
                  <a:srgbClr val="000000"/>
                </a:solidFill>
                <a:latin typeface="+mn-lt"/>
              </a:rPr>
              <a:t>P</a:t>
            </a:r>
            <a:r>
              <a:rPr lang="en-US" altLang="en-US" sz="100" dirty="0" smtClean="0">
                <a:solidFill>
                  <a:srgbClr val="000000"/>
                </a:solidFill>
                <a:latin typeface="+mn-lt"/>
              </a:rPr>
              <a:t> </a:t>
            </a:r>
            <a:r>
              <a:rPr lang="en-US" altLang="en-US" sz="2400" dirty="0" smtClean="0">
                <a:solidFill>
                  <a:srgbClr val="000000"/>
                </a:solidFill>
                <a:latin typeface="+mn-lt"/>
              </a:rPr>
              <a:t>A</a:t>
            </a:r>
            <a:r>
              <a:rPr lang="en-US" altLang="en-US" sz="100" dirty="0" smtClean="0">
                <a:solidFill>
                  <a:srgbClr val="000000"/>
                </a:solidFill>
                <a:latin typeface="+mn-lt"/>
              </a:rPr>
              <a:t> </a:t>
            </a:r>
            <a:r>
              <a:rPr lang="en-US" altLang="en-US" sz="2400" dirty="0" smtClean="0">
                <a:solidFill>
                  <a:srgbClr val="000000"/>
                </a:solidFill>
                <a:latin typeface="+mn-lt"/>
              </a:rPr>
              <a:t>R</a:t>
            </a:r>
            <a:r>
              <a:rPr lang="en-US" altLang="en-US" sz="100" dirty="0" smtClean="0">
                <a:solidFill>
                  <a:srgbClr val="000000"/>
                </a:solidFill>
                <a:latin typeface="+mn-lt"/>
              </a:rPr>
              <a:t> </a:t>
            </a:r>
            <a:r>
              <a:rPr lang="en-US" altLang="en-US" sz="2400" dirty="0" smtClean="0">
                <a:solidFill>
                  <a:srgbClr val="000000"/>
                </a:solidFill>
                <a:latin typeface="+mn-lt"/>
              </a:rPr>
              <a:t>C </a:t>
            </a:r>
            <a:r>
              <a:rPr lang="en-US" altLang="en-US" sz="2400" dirty="0">
                <a:solidFill>
                  <a:srgbClr val="000000"/>
                </a:solidFill>
                <a:latin typeface="+mn-lt"/>
              </a:rPr>
              <a:t>(Palo Alto Research Center) to learn about Xerox’s desktop computer that featured a graphical user interface (</a:t>
            </a:r>
            <a:r>
              <a:rPr lang="en-US" altLang="en-US" sz="2400" dirty="0" smtClean="0">
                <a:solidFill>
                  <a:srgbClr val="000000"/>
                </a:solidFill>
                <a:latin typeface="+mn-lt"/>
              </a:rPr>
              <a:t>G</a:t>
            </a:r>
            <a:r>
              <a:rPr lang="en-US" altLang="en-US" sz="100" dirty="0" smtClean="0">
                <a:solidFill>
                  <a:srgbClr val="000000"/>
                </a:solidFill>
                <a:latin typeface="+mn-lt"/>
              </a:rPr>
              <a:t> </a:t>
            </a:r>
            <a:r>
              <a:rPr lang="en-US" altLang="en-US" sz="2400" dirty="0" smtClean="0">
                <a:solidFill>
                  <a:srgbClr val="000000"/>
                </a:solidFill>
                <a:latin typeface="+mn-lt"/>
              </a:rPr>
              <a:t>U</a:t>
            </a:r>
            <a:r>
              <a:rPr lang="en-US" altLang="en-US" sz="100" dirty="0" smtClean="0">
                <a:solidFill>
                  <a:srgbClr val="000000"/>
                </a:solidFill>
                <a:latin typeface="+mn-lt"/>
              </a:rPr>
              <a:t> </a:t>
            </a:r>
            <a:r>
              <a:rPr lang="en-US" altLang="en-US" sz="2400" dirty="0" smtClean="0">
                <a:solidFill>
                  <a:srgbClr val="000000"/>
                </a:solidFill>
                <a:latin typeface="+mn-lt"/>
              </a:rPr>
              <a:t>I).</a:t>
            </a:r>
            <a:endParaRPr lang="en-US" altLang="en-US" sz="2400" dirty="0">
              <a:solidFill>
                <a:srgbClr val="000000"/>
              </a:solidFill>
              <a:latin typeface="+mn-lt"/>
            </a:endParaRPr>
          </a:p>
          <a:p>
            <a:pPr eaLnBrk="1" hangingPunct="1"/>
            <a:r>
              <a:rPr lang="en-US" altLang="en-US" sz="2400" dirty="0">
                <a:solidFill>
                  <a:srgbClr val="000000"/>
                </a:solidFill>
                <a:latin typeface="+mn-lt"/>
              </a:rPr>
              <a:t>That </a:t>
            </a:r>
            <a:r>
              <a:rPr lang="en-US" altLang="en-US" sz="2400" dirty="0" smtClean="0">
                <a:solidFill>
                  <a:srgbClr val="000000"/>
                </a:solidFill>
                <a:latin typeface="+mn-lt"/>
              </a:rPr>
              <a:t>G</a:t>
            </a:r>
            <a:r>
              <a:rPr lang="en-US" altLang="en-US" sz="100" dirty="0" smtClean="0">
                <a:solidFill>
                  <a:srgbClr val="000000"/>
                </a:solidFill>
                <a:latin typeface="+mn-lt"/>
              </a:rPr>
              <a:t> </a:t>
            </a:r>
            <a:r>
              <a:rPr lang="en-US" altLang="en-US" sz="2400" dirty="0" smtClean="0">
                <a:solidFill>
                  <a:srgbClr val="000000"/>
                </a:solidFill>
                <a:latin typeface="+mn-lt"/>
              </a:rPr>
              <a:t>U</a:t>
            </a:r>
            <a:r>
              <a:rPr lang="en-US" altLang="en-US" sz="100" dirty="0" smtClean="0">
                <a:solidFill>
                  <a:srgbClr val="000000"/>
                </a:solidFill>
                <a:latin typeface="+mn-lt"/>
              </a:rPr>
              <a:t> </a:t>
            </a:r>
            <a:r>
              <a:rPr lang="en-US" altLang="en-US" sz="2400" dirty="0" smtClean="0">
                <a:solidFill>
                  <a:srgbClr val="000000"/>
                </a:solidFill>
                <a:latin typeface="+mn-lt"/>
              </a:rPr>
              <a:t>I </a:t>
            </a:r>
            <a:r>
              <a:rPr lang="en-US" altLang="en-US" sz="2400" dirty="0">
                <a:solidFill>
                  <a:srgbClr val="000000"/>
                </a:solidFill>
                <a:latin typeface="+mn-lt"/>
              </a:rPr>
              <a:t>served as the inspiration for the Apple Macintosh, launched with much fanfare in a memorable Super Bowl ad in 1984</a:t>
            </a:r>
            <a:r>
              <a:rPr lang="en-US" altLang="en-US" sz="2400" dirty="0" smtClean="0">
                <a:solidFill>
                  <a:srgbClr val="000000"/>
                </a:solidFill>
                <a:latin typeface="+mn-lt"/>
              </a:rPr>
              <a:t>.</a:t>
            </a:r>
            <a:endParaRPr lang="en-US" altLang="en-US" sz="2400" dirty="0">
              <a:solidFill>
                <a:srgbClr val="000000"/>
              </a:solidFill>
              <a:latin typeface="+mn-lt"/>
            </a:endParaRPr>
          </a:p>
        </p:txBody>
      </p:sp>
    </p:spTree>
    <p:extLst>
      <p:ext uri="{BB962C8B-B14F-4D97-AF65-F5344CB8AC3E}">
        <p14:creationId xmlns:p14="http://schemas.microsoft.com/office/powerpoint/2010/main" val="319595820"/>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solidFill>
                  <a:schemeClr val="tx2"/>
                </a:solidFill>
                <a:latin typeface="Times New Roman" panose="02020603050405020304" pitchFamily="18" charset="0"/>
                <a:cs typeface="Times New Roman" panose="02020603050405020304" pitchFamily="18" charset="0"/>
              </a:rPr>
              <a:t>1.11.3 Apple’s </a:t>
            </a:r>
            <a:r>
              <a:rPr lang="en-US" sz="3200" dirty="0">
                <a:solidFill>
                  <a:schemeClr val="tx2"/>
                </a:solidFill>
                <a:latin typeface="Times New Roman" panose="02020603050405020304" pitchFamily="18" charset="0"/>
                <a:cs typeface="Times New Roman" panose="02020603050405020304" pitchFamily="18" charset="0"/>
              </a:rPr>
              <a:t>O</a:t>
            </a:r>
            <a:r>
              <a:rPr lang="en-US" sz="100" dirty="0">
                <a:solidFill>
                  <a:schemeClr val="tx2"/>
                </a:solidFill>
                <a:latin typeface="Times New Roman" panose="02020603050405020304" pitchFamily="18" charset="0"/>
                <a:cs typeface="Times New Roman" panose="02020603050405020304" pitchFamily="18" charset="0"/>
              </a:rPr>
              <a:t> </a:t>
            </a:r>
            <a:r>
              <a:rPr lang="en-US" sz="3200" dirty="0">
                <a:solidFill>
                  <a:schemeClr val="tx2"/>
                </a:solidFill>
                <a:latin typeface="Times New Roman" panose="02020603050405020304" pitchFamily="18" charset="0"/>
                <a:cs typeface="Times New Roman" panose="02020603050405020304" pitchFamily="18" charset="0"/>
              </a:rPr>
              <a:t>S X; Apple’s i</a:t>
            </a:r>
            <a:r>
              <a:rPr lang="en-US" sz="100" dirty="0">
                <a:solidFill>
                  <a:schemeClr val="tx2"/>
                </a:solidFill>
                <a:latin typeface="Times New Roman" panose="02020603050405020304" pitchFamily="18" charset="0"/>
                <a:cs typeface="Times New Roman" panose="02020603050405020304" pitchFamily="18" charset="0"/>
              </a:rPr>
              <a:t> </a:t>
            </a:r>
            <a:r>
              <a:rPr lang="en-US" sz="3200" dirty="0">
                <a:solidFill>
                  <a:schemeClr val="tx2"/>
                </a:solidFill>
                <a:latin typeface="Times New Roman" panose="02020603050405020304" pitchFamily="18" charset="0"/>
                <a:cs typeface="Times New Roman" panose="02020603050405020304" pitchFamily="18" charset="0"/>
              </a:rPr>
              <a:t>O</a:t>
            </a:r>
            <a:r>
              <a:rPr lang="en-US" sz="100" dirty="0">
                <a:solidFill>
                  <a:schemeClr val="tx2"/>
                </a:solidFill>
                <a:latin typeface="Times New Roman" panose="02020603050405020304" pitchFamily="18" charset="0"/>
                <a:cs typeface="Times New Roman" panose="02020603050405020304" pitchFamily="18" charset="0"/>
              </a:rPr>
              <a:t> </a:t>
            </a:r>
            <a:r>
              <a:rPr lang="en-US" sz="3200" dirty="0">
                <a:solidFill>
                  <a:schemeClr val="tx2"/>
                </a:solidFill>
                <a:latin typeface="Times New Roman" panose="02020603050405020304" pitchFamily="18" charset="0"/>
                <a:cs typeface="Times New Roman" panose="02020603050405020304" pitchFamily="18" charset="0"/>
              </a:rPr>
              <a:t>S for iPhone</a:t>
            </a:r>
            <a:r>
              <a:rPr lang="en-US" sz="3200" baseline="30000" dirty="0">
                <a:solidFill>
                  <a:schemeClr val="tx2"/>
                </a:solidFill>
                <a:latin typeface="Times New Roman" panose="02020603050405020304" pitchFamily="18" charset="0"/>
                <a:cs typeface="Times New Roman" panose="02020603050405020304" pitchFamily="18" charset="0"/>
              </a:rPr>
              <a:t> ®</a:t>
            </a:r>
            <a:r>
              <a:rPr lang="en-US" sz="3200" dirty="0">
                <a:solidFill>
                  <a:schemeClr val="tx2"/>
                </a:solidFill>
                <a:latin typeface="Times New Roman" panose="02020603050405020304" pitchFamily="18" charset="0"/>
                <a:cs typeface="Times New Roman" panose="02020603050405020304" pitchFamily="18" charset="0"/>
              </a:rPr>
              <a:t>, iPad</a:t>
            </a:r>
            <a:r>
              <a:rPr lang="en-US" sz="3200" baseline="30000" dirty="0">
                <a:solidFill>
                  <a:schemeClr val="tx2"/>
                </a:solidFill>
                <a:latin typeface="Times New Roman" panose="02020603050405020304" pitchFamily="18" charset="0"/>
                <a:cs typeface="Times New Roman" panose="02020603050405020304" pitchFamily="18" charset="0"/>
              </a:rPr>
              <a:t>®</a:t>
            </a:r>
            <a:r>
              <a:rPr lang="en-US" sz="3200" dirty="0">
                <a:solidFill>
                  <a:schemeClr val="tx2"/>
                </a:solidFill>
                <a:latin typeface="Times New Roman" panose="02020603050405020304" pitchFamily="18" charset="0"/>
                <a:cs typeface="Times New Roman" panose="02020603050405020304" pitchFamily="18" charset="0"/>
              </a:rPr>
              <a:t> and iPod Touch</a:t>
            </a:r>
            <a:r>
              <a:rPr lang="en-US" sz="3200" baseline="30000" dirty="0">
                <a:solidFill>
                  <a:schemeClr val="tx2"/>
                </a:solidFill>
                <a:latin typeface="Times New Roman" panose="02020603050405020304" pitchFamily="18" charset="0"/>
                <a:cs typeface="Times New Roman" panose="02020603050405020304" pitchFamily="18" charset="0"/>
              </a:rPr>
              <a:t> ®</a:t>
            </a:r>
            <a:r>
              <a:rPr lang="en-US" sz="3200" dirty="0">
                <a:solidFill>
                  <a:schemeClr val="tx2"/>
                </a:solidFill>
                <a:latin typeface="Times New Roman" panose="02020603050405020304" pitchFamily="18" charset="0"/>
                <a:cs typeface="Times New Roman" panose="02020603050405020304" pitchFamily="18" charset="0"/>
              </a:rPr>
              <a:t> Devices </a:t>
            </a:r>
            <a:r>
              <a:rPr lang="en-US" sz="2000" b="0" dirty="0" smtClean="0">
                <a:solidFill>
                  <a:schemeClr val="tx2"/>
                </a:solidFill>
                <a:latin typeface="Times New Roman" panose="02020603050405020304" pitchFamily="18" charset="0"/>
                <a:cs typeface="Times New Roman" panose="02020603050405020304" pitchFamily="18" charset="0"/>
              </a:rPr>
              <a:t>(2 </a:t>
            </a:r>
            <a:r>
              <a:rPr lang="en-US" sz="2000" b="0" dirty="0">
                <a:solidFill>
                  <a:schemeClr val="tx2"/>
                </a:solidFill>
                <a:latin typeface="Times New Roman" panose="02020603050405020304" pitchFamily="18" charset="0"/>
                <a:cs typeface="Times New Roman" panose="02020603050405020304" pitchFamily="18" charset="0"/>
              </a:rPr>
              <a:t>of </a:t>
            </a:r>
            <a:r>
              <a:rPr lang="en-US" sz="2000" b="0" dirty="0" smtClean="0">
                <a:solidFill>
                  <a:schemeClr val="tx2"/>
                </a:solidFill>
                <a:latin typeface="Times New Roman" panose="02020603050405020304" pitchFamily="18" charset="0"/>
                <a:cs typeface="Times New Roman" panose="02020603050405020304" pitchFamily="18" charset="0"/>
              </a:rPr>
              <a:t>3)</a:t>
            </a:r>
            <a:endParaRPr lang="en-US" sz="2000" dirty="0"/>
          </a:p>
        </p:txBody>
      </p:sp>
      <p:sp>
        <p:nvSpPr>
          <p:cNvPr id="3" name="Text Placeholder 2"/>
          <p:cNvSpPr>
            <a:spLocks noGrp="1"/>
          </p:cNvSpPr>
          <p:nvPr>
            <p:ph type="body" idx="1"/>
          </p:nvPr>
        </p:nvSpPr>
        <p:spPr/>
        <p:txBody>
          <a:bodyPr/>
          <a:lstStyle/>
          <a:p>
            <a:pPr eaLnBrk="1" hangingPunct="1"/>
            <a:r>
              <a:rPr lang="en-US" altLang="en-US" sz="2400" dirty="0">
                <a:solidFill>
                  <a:srgbClr val="000000"/>
                </a:solidFill>
                <a:latin typeface="+mn-lt"/>
              </a:rPr>
              <a:t>Objective-C Programming Language</a:t>
            </a:r>
          </a:p>
          <a:p>
            <a:pPr lvl="1" eaLnBrk="1" hangingPunct="1"/>
            <a:r>
              <a:rPr lang="en-US" altLang="en-US" sz="2400" dirty="0">
                <a:solidFill>
                  <a:srgbClr val="000000"/>
                </a:solidFill>
                <a:latin typeface="+mn-lt"/>
              </a:rPr>
              <a:t>Created by Brad Cox and Tom Love at </a:t>
            </a:r>
            <a:r>
              <a:rPr lang="en-US" altLang="en-US" sz="2400" dirty="0" smtClean="0">
                <a:solidFill>
                  <a:srgbClr val="000000"/>
                </a:solidFill>
                <a:latin typeface="+mn-lt"/>
              </a:rPr>
              <a:t>Step</a:t>
            </a:r>
            <a:r>
              <a:rPr lang="en-US" altLang="en-US" sz="100" dirty="0" smtClean="0">
                <a:solidFill>
                  <a:srgbClr val="000000"/>
                </a:solidFill>
                <a:latin typeface="+mn-lt"/>
              </a:rPr>
              <a:t> </a:t>
            </a:r>
            <a:r>
              <a:rPr lang="en-US" altLang="en-US" sz="2400" dirty="0" smtClean="0">
                <a:solidFill>
                  <a:srgbClr val="000000"/>
                </a:solidFill>
                <a:latin typeface="+mn-lt"/>
              </a:rPr>
              <a:t>stone </a:t>
            </a:r>
            <a:r>
              <a:rPr lang="en-US" altLang="en-US" sz="2400" dirty="0">
                <a:solidFill>
                  <a:srgbClr val="000000"/>
                </a:solidFill>
                <a:latin typeface="+mn-lt"/>
              </a:rPr>
              <a:t>in the early 1980s, added capabilities for object-oriented programming (</a:t>
            </a:r>
            <a:r>
              <a:rPr lang="en-US" altLang="en-US" sz="2400" dirty="0" smtClean="0">
                <a:solidFill>
                  <a:srgbClr val="000000"/>
                </a:solidFill>
                <a:latin typeface="+mn-lt"/>
              </a:rPr>
              <a:t>O</a:t>
            </a:r>
            <a:r>
              <a:rPr lang="en-US" altLang="en-US" sz="100" dirty="0" smtClean="0">
                <a:solidFill>
                  <a:srgbClr val="000000"/>
                </a:solidFill>
                <a:latin typeface="+mn-lt"/>
              </a:rPr>
              <a:t> </a:t>
            </a:r>
            <a:r>
              <a:rPr lang="en-US" altLang="en-US" sz="2400" dirty="0" smtClean="0">
                <a:solidFill>
                  <a:srgbClr val="000000"/>
                </a:solidFill>
                <a:latin typeface="+mn-lt"/>
              </a:rPr>
              <a:t>O</a:t>
            </a:r>
            <a:r>
              <a:rPr lang="en-US" altLang="en-US" sz="100" dirty="0" smtClean="0">
                <a:solidFill>
                  <a:srgbClr val="000000"/>
                </a:solidFill>
                <a:latin typeface="+mn-lt"/>
              </a:rPr>
              <a:t> </a:t>
            </a:r>
            <a:r>
              <a:rPr lang="en-US" altLang="en-US" sz="2400" dirty="0" smtClean="0">
                <a:solidFill>
                  <a:srgbClr val="000000"/>
                </a:solidFill>
                <a:latin typeface="+mn-lt"/>
              </a:rPr>
              <a:t>P</a:t>
            </a:r>
            <a:r>
              <a:rPr lang="en-US" altLang="en-US" sz="2400" dirty="0">
                <a:solidFill>
                  <a:srgbClr val="000000"/>
                </a:solidFill>
                <a:latin typeface="+mn-lt"/>
              </a:rPr>
              <a:t>) to the C programming language</a:t>
            </a:r>
            <a:r>
              <a:rPr lang="en-US" altLang="en-US" sz="2400" dirty="0" smtClean="0">
                <a:solidFill>
                  <a:srgbClr val="000000"/>
                </a:solidFill>
                <a:latin typeface="+mn-lt"/>
              </a:rPr>
              <a:t>.</a:t>
            </a:r>
            <a:endParaRPr lang="en-US" altLang="en-US" sz="2400" dirty="0">
              <a:solidFill>
                <a:srgbClr val="000000"/>
              </a:solidFill>
              <a:latin typeface="+mn-lt"/>
            </a:endParaRPr>
          </a:p>
          <a:p>
            <a:pPr lvl="1" eaLnBrk="1" hangingPunct="1"/>
            <a:r>
              <a:rPr lang="en-US" altLang="en-US" sz="2400" dirty="0">
                <a:solidFill>
                  <a:srgbClr val="000000"/>
                </a:solidFill>
                <a:latin typeface="+mn-lt"/>
              </a:rPr>
              <a:t>Steve Jobs left Apple in 1985 and founded NeXT Inc</a:t>
            </a:r>
            <a:r>
              <a:rPr lang="en-US" altLang="en-US" sz="2400" dirty="0" smtClean="0">
                <a:solidFill>
                  <a:srgbClr val="000000"/>
                </a:solidFill>
                <a:latin typeface="+mn-lt"/>
              </a:rPr>
              <a:t>.</a:t>
            </a:r>
            <a:endParaRPr lang="en-US" altLang="en-US" sz="2400" dirty="0">
              <a:solidFill>
                <a:srgbClr val="000000"/>
              </a:solidFill>
              <a:latin typeface="+mn-lt"/>
            </a:endParaRPr>
          </a:p>
          <a:p>
            <a:pPr lvl="1" eaLnBrk="1" hangingPunct="1"/>
            <a:r>
              <a:rPr lang="en-US" altLang="en-US" sz="2400" dirty="0">
                <a:solidFill>
                  <a:srgbClr val="000000"/>
                </a:solidFill>
                <a:latin typeface="+mn-lt"/>
              </a:rPr>
              <a:t>In 1988, NeXT licensed Objective-C from </a:t>
            </a:r>
            <a:r>
              <a:rPr lang="en-US" altLang="en-US" sz="2400" dirty="0" smtClean="0">
                <a:solidFill>
                  <a:srgbClr val="000000"/>
                </a:solidFill>
                <a:latin typeface="+mn-lt"/>
              </a:rPr>
              <a:t>Step</a:t>
            </a:r>
            <a:r>
              <a:rPr lang="en-US" altLang="en-US" sz="100" dirty="0" smtClean="0">
                <a:solidFill>
                  <a:srgbClr val="000000"/>
                </a:solidFill>
                <a:latin typeface="+mn-lt"/>
              </a:rPr>
              <a:t> </a:t>
            </a:r>
            <a:r>
              <a:rPr lang="en-US" altLang="en-US" sz="2400" dirty="0" smtClean="0">
                <a:solidFill>
                  <a:srgbClr val="000000"/>
                </a:solidFill>
                <a:latin typeface="+mn-lt"/>
              </a:rPr>
              <a:t>Stone </a:t>
            </a:r>
            <a:r>
              <a:rPr lang="en-US" altLang="en-US" sz="2400" dirty="0">
                <a:solidFill>
                  <a:srgbClr val="000000"/>
                </a:solidFill>
                <a:latin typeface="+mn-lt"/>
              </a:rPr>
              <a:t>and developed an Objective-C compiler and libraries which were used as the platform for the NeXTSTEP operating system’s user interface and Interface Builder—used to construct graphical user interfaces</a:t>
            </a:r>
            <a:r>
              <a:rPr lang="en-US" altLang="en-US" sz="2400" dirty="0" smtClean="0">
                <a:solidFill>
                  <a:srgbClr val="000000"/>
                </a:solidFill>
                <a:latin typeface="+mn-lt"/>
              </a:rPr>
              <a:t>.</a:t>
            </a:r>
            <a:endParaRPr lang="en-US" altLang="en-US" sz="2400" dirty="0">
              <a:solidFill>
                <a:srgbClr val="000000"/>
              </a:solidFill>
              <a:latin typeface="+mn-lt"/>
            </a:endParaRPr>
          </a:p>
        </p:txBody>
      </p:sp>
    </p:spTree>
    <p:extLst>
      <p:ext uri="{BB962C8B-B14F-4D97-AF65-F5344CB8AC3E}">
        <p14:creationId xmlns:p14="http://schemas.microsoft.com/office/powerpoint/2010/main" val="3125385803"/>
      </p:ext>
    </p:extLst>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solidFill>
                  <a:schemeClr val="tx2"/>
                </a:solidFill>
                <a:latin typeface="Times New Roman" panose="02020603050405020304" pitchFamily="18" charset="0"/>
                <a:cs typeface="Times New Roman" panose="02020603050405020304" pitchFamily="18" charset="0"/>
              </a:rPr>
              <a:t>1.11.3 Apple’s O</a:t>
            </a:r>
            <a:r>
              <a:rPr lang="en-US" sz="100" dirty="0" smtClean="0">
                <a:solidFill>
                  <a:schemeClr val="tx2"/>
                </a:solidFill>
                <a:latin typeface="Times New Roman" panose="02020603050405020304" pitchFamily="18" charset="0"/>
                <a:cs typeface="Times New Roman" panose="02020603050405020304" pitchFamily="18" charset="0"/>
              </a:rPr>
              <a:t> </a:t>
            </a:r>
            <a:r>
              <a:rPr lang="en-US" sz="3200" dirty="0" smtClean="0">
                <a:solidFill>
                  <a:schemeClr val="tx2"/>
                </a:solidFill>
                <a:latin typeface="Times New Roman" panose="02020603050405020304" pitchFamily="18" charset="0"/>
                <a:cs typeface="Times New Roman" panose="02020603050405020304" pitchFamily="18" charset="0"/>
              </a:rPr>
              <a:t>S </a:t>
            </a:r>
            <a:r>
              <a:rPr lang="en-US" sz="3200" dirty="0">
                <a:solidFill>
                  <a:schemeClr val="tx2"/>
                </a:solidFill>
                <a:latin typeface="Times New Roman" panose="02020603050405020304" pitchFamily="18" charset="0"/>
                <a:cs typeface="Times New Roman" panose="02020603050405020304" pitchFamily="18" charset="0"/>
              </a:rPr>
              <a:t>X; Apple’s </a:t>
            </a:r>
            <a:r>
              <a:rPr lang="en-US" sz="3200" dirty="0" smtClean="0">
                <a:solidFill>
                  <a:schemeClr val="tx2"/>
                </a:solidFill>
                <a:latin typeface="Times New Roman" panose="02020603050405020304" pitchFamily="18" charset="0"/>
                <a:cs typeface="Times New Roman" panose="02020603050405020304" pitchFamily="18" charset="0"/>
              </a:rPr>
              <a:t>i</a:t>
            </a:r>
            <a:r>
              <a:rPr lang="en-US" sz="100" dirty="0" smtClean="0">
                <a:solidFill>
                  <a:schemeClr val="tx2"/>
                </a:solidFill>
                <a:latin typeface="Times New Roman" panose="02020603050405020304" pitchFamily="18" charset="0"/>
                <a:cs typeface="Times New Roman" panose="02020603050405020304" pitchFamily="18" charset="0"/>
              </a:rPr>
              <a:t> </a:t>
            </a:r>
            <a:r>
              <a:rPr lang="en-US" sz="3200" dirty="0" smtClean="0">
                <a:solidFill>
                  <a:schemeClr val="tx2"/>
                </a:solidFill>
                <a:latin typeface="Times New Roman" panose="02020603050405020304" pitchFamily="18" charset="0"/>
                <a:cs typeface="Times New Roman" panose="02020603050405020304" pitchFamily="18" charset="0"/>
              </a:rPr>
              <a:t>O</a:t>
            </a:r>
            <a:r>
              <a:rPr lang="en-US" sz="100" dirty="0" smtClean="0">
                <a:solidFill>
                  <a:schemeClr val="tx2"/>
                </a:solidFill>
                <a:latin typeface="Times New Roman" panose="02020603050405020304" pitchFamily="18" charset="0"/>
                <a:cs typeface="Times New Roman" panose="02020603050405020304" pitchFamily="18" charset="0"/>
              </a:rPr>
              <a:t> </a:t>
            </a:r>
            <a:r>
              <a:rPr lang="en-US" sz="3200" dirty="0" smtClean="0">
                <a:solidFill>
                  <a:schemeClr val="tx2"/>
                </a:solidFill>
                <a:latin typeface="Times New Roman" panose="02020603050405020304" pitchFamily="18" charset="0"/>
                <a:cs typeface="Times New Roman" panose="02020603050405020304" pitchFamily="18" charset="0"/>
              </a:rPr>
              <a:t>S </a:t>
            </a:r>
            <a:r>
              <a:rPr lang="en-US" sz="3200" dirty="0">
                <a:solidFill>
                  <a:schemeClr val="tx2"/>
                </a:solidFill>
                <a:latin typeface="Times New Roman" panose="02020603050405020304" pitchFamily="18" charset="0"/>
                <a:cs typeface="Times New Roman" panose="02020603050405020304" pitchFamily="18" charset="0"/>
              </a:rPr>
              <a:t>for iPhone</a:t>
            </a:r>
            <a:r>
              <a:rPr lang="en-US" sz="3200" baseline="30000" dirty="0">
                <a:solidFill>
                  <a:schemeClr val="tx2"/>
                </a:solidFill>
                <a:latin typeface="Times New Roman" panose="02020603050405020304" pitchFamily="18" charset="0"/>
                <a:cs typeface="Times New Roman" panose="02020603050405020304" pitchFamily="18" charset="0"/>
              </a:rPr>
              <a:t> ®</a:t>
            </a:r>
            <a:r>
              <a:rPr lang="en-US" sz="3200" dirty="0">
                <a:solidFill>
                  <a:schemeClr val="tx2"/>
                </a:solidFill>
                <a:latin typeface="Times New Roman" panose="02020603050405020304" pitchFamily="18" charset="0"/>
                <a:cs typeface="Times New Roman" panose="02020603050405020304" pitchFamily="18" charset="0"/>
              </a:rPr>
              <a:t>, iPad</a:t>
            </a:r>
            <a:r>
              <a:rPr lang="en-US" sz="3200" baseline="30000" dirty="0">
                <a:solidFill>
                  <a:schemeClr val="tx2"/>
                </a:solidFill>
                <a:latin typeface="Times New Roman" panose="02020603050405020304" pitchFamily="18" charset="0"/>
                <a:cs typeface="Times New Roman" panose="02020603050405020304" pitchFamily="18" charset="0"/>
              </a:rPr>
              <a:t>®</a:t>
            </a:r>
            <a:r>
              <a:rPr lang="en-US" sz="3200" dirty="0">
                <a:solidFill>
                  <a:schemeClr val="tx2"/>
                </a:solidFill>
                <a:latin typeface="Times New Roman" panose="02020603050405020304" pitchFamily="18" charset="0"/>
                <a:cs typeface="Times New Roman" panose="02020603050405020304" pitchFamily="18" charset="0"/>
              </a:rPr>
              <a:t> and iPod Touch</a:t>
            </a:r>
            <a:r>
              <a:rPr lang="en-US" sz="3200" baseline="30000" dirty="0">
                <a:solidFill>
                  <a:schemeClr val="tx2"/>
                </a:solidFill>
                <a:latin typeface="Times New Roman" panose="02020603050405020304" pitchFamily="18" charset="0"/>
                <a:cs typeface="Times New Roman" panose="02020603050405020304" pitchFamily="18" charset="0"/>
              </a:rPr>
              <a:t> ®</a:t>
            </a:r>
            <a:r>
              <a:rPr lang="en-US" sz="3200" dirty="0">
                <a:solidFill>
                  <a:schemeClr val="tx2"/>
                </a:solidFill>
                <a:latin typeface="Times New Roman" panose="02020603050405020304" pitchFamily="18" charset="0"/>
                <a:cs typeface="Times New Roman" panose="02020603050405020304" pitchFamily="18" charset="0"/>
              </a:rPr>
              <a:t> </a:t>
            </a:r>
            <a:r>
              <a:rPr lang="en-US" sz="3200" dirty="0" smtClean="0">
                <a:solidFill>
                  <a:schemeClr val="tx2"/>
                </a:solidFill>
                <a:latin typeface="Times New Roman" panose="02020603050405020304" pitchFamily="18" charset="0"/>
                <a:cs typeface="Times New Roman" panose="02020603050405020304" pitchFamily="18" charset="0"/>
              </a:rPr>
              <a:t>Devices </a:t>
            </a:r>
            <a:r>
              <a:rPr lang="en-US" sz="2000" b="0" dirty="0" smtClean="0">
                <a:solidFill>
                  <a:schemeClr val="tx2"/>
                </a:solidFill>
                <a:latin typeface="Times New Roman" panose="02020603050405020304" pitchFamily="18" charset="0"/>
                <a:cs typeface="Times New Roman" panose="02020603050405020304" pitchFamily="18" charset="0"/>
              </a:rPr>
              <a:t>(3 of 2)</a:t>
            </a:r>
            <a:endParaRPr lang="en-US" sz="2000" b="0" dirty="0">
              <a:solidFill>
                <a:schemeClr val="tx2"/>
              </a:solidFill>
              <a:latin typeface="Times New Roman" panose="02020603050405020304" pitchFamily="18" charset="0"/>
              <a:cs typeface="Times New Roman" panose="02020603050405020304" pitchFamily="18" charset="0"/>
            </a:endParaRPr>
          </a:p>
        </p:txBody>
      </p:sp>
      <p:sp>
        <p:nvSpPr>
          <p:cNvPr id="3" name="Text Placeholder 2"/>
          <p:cNvSpPr>
            <a:spLocks noGrp="1"/>
          </p:cNvSpPr>
          <p:nvPr>
            <p:ph type="body" idx="1"/>
          </p:nvPr>
        </p:nvSpPr>
        <p:spPr/>
        <p:txBody>
          <a:bodyPr/>
          <a:lstStyle/>
          <a:p>
            <a:pPr lvl="1" eaLnBrk="1" hangingPunct="1"/>
            <a:r>
              <a:rPr lang="en-US" altLang="en-US" sz="2400" dirty="0">
                <a:solidFill>
                  <a:srgbClr val="000000"/>
                </a:solidFill>
                <a:latin typeface="+mn-lt"/>
              </a:rPr>
              <a:t>Jobs returned to Apple in 1996 when Apple bought NeXT</a:t>
            </a:r>
            <a:r>
              <a:rPr lang="en-US" altLang="en-US" sz="2400" dirty="0" smtClean="0">
                <a:solidFill>
                  <a:srgbClr val="000000"/>
                </a:solidFill>
                <a:latin typeface="+mn-lt"/>
              </a:rPr>
              <a:t>.</a:t>
            </a:r>
            <a:endParaRPr lang="en-US" altLang="en-US" sz="2400" dirty="0">
              <a:solidFill>
                <a:srgbClr val="000000"/>
              </a:solidFill>
              <a:latin typeface="+mn-lt"/>
            </a:endParaRPr>
          </a:p>
          <a:p>
            <a:pPr lvl="1" eaLnBrk="1" hangingPunct="1"/>
            <a:r>
              <a:rPr lang="en-US" altLang="en-US" sz="2400" dirty="0">
                <a:solidFill>
                  <a:srgbClr val="000000"/>
                </a:solidFill>
                <a:latin typeface="+mn-lt"/>
              </a:rPr>
              <a:t>Apple’s </a:t>
            </a:r>
            <a:r>
              <a:rPr lang="en-US" altLang="en-US" sz="2400" dirty="0" smtClean="0">
                <a:solidFill>
                  <a:srgbClr val="000000"/>
                </a:solidFill>
                <a:latin typeface="+mn-lt"/>
              </a:rPr>
              <a:t>O</a:t>
            </a:r>
            <a:r>
              <a:rPr lang="en-US" altLang="en-US" sz="100" dirty="0" smtClean="0">
                <a:solidFill>
                  <a:srgbClr val="000000"/>
                </a:solidFill>
                <a:latin typeface="+mn-lt"/>
              </a:rPr>
              <a:t> </a:t>
            </a:r>
            <a:r>
              <a:rPr lang="en-US" altLang="en-US" sz="2400" dirty="0" smtClean="0">
                <a:solidFill>
                  <a:srgbClr val="000000"/>
                </a:solidFill>
                <a:latin typeface="+mn-lt"/>
              </a:rPr>
              <a:t>S </a:t>
            </a:r>
            <a:r>
              <a:rPr lang="en-US" altLang="en-US" sz="2400" dirty="0">
                <a:solidFill>
                  <a:srgbClr val="000000"/>
                </a:solidFill>
                <a:latin typeface="+mn-lt"/>
              </a:rPr>
              <a:t>X operating system is a descendant of NeXTSTEP</a:t>
            </a:r>
            <a:r>
              <a:rPr lang="en-US" altLang="en-US" sz="2400" dirty="0" smtClean="0">
                <a:solidFill>
                  <a:srgbClr val="000000"/>
                </a:solidFill>
                <a:latin typeface="+mn-lt"/>
              </a:rPr>
              <a:t>.</a:t>
            </a:r>
            <a:endParaRPr lang="en-US" altLang="en-US" sz="2400" dirty="0">
              <a:solidFill>
                <a:srgbClr val="000000"/>
              </a:solidFill>
              <a:latin typeface="+mn-lt"/>
            </a:endParaRPr>
          </a:p>
          <a:p>
            <a:pPr lvl="1" eaLnBrk="1" hangingPunct="1"/>
            <a:r>
              <a:rPr lang="en-US" altLang="en-US" sz="2400" dirty="0">
                <a:solidFill>
                  <a:srgbClr val="000000"/>
                </a:solidFill>
                <a:latin typeface="+mn-lt"/>
              </a:rPr>
              <a:t>Apple’s proprietary operating system, </a:t>
            </a:r>
            <a:r>
              <a:rPr lang="en-US" altLang="en-US" sz="2400" dirty="0" smtClean="0">
                <a:solidFill>
                  <a:srgbClr val="000000"/>
                </a:solidFill>
                <a:latin typeface="+mn-lt"/>
              </a:rPr>
              <a:t>i</a:t>
            </a:r>
            <a:r>
              <a:rPr lang="en-US" altLang="en-US" sz="100" dirty="0" smtClean="0">
                <a:solidFill>
                  <a:srgbClr val="000000"/>
                </a:solidFill>
                <a:latin typeface="+mn-lt"/>
              </a:rPr>
              <a:t> </a:t>
            </a:r>
            <a:r>
              <a:rPr lang="en-US" altLang="en-US" sz="2400" dirty="0" smtClean="0">
                <a:solidFill>
                  <a:srgbClr val="000000"/>
                </a:solidFill>
                <a:latin typeface="+mn-lt"/>
              </a:rPr>
              <a:t>O</a:t>
            </a:r>
            <a:r>
              <a:rPr lang="en-US" altLang="en-US" sz="100" dirty="0" smtClean="0">
                <a:solidFill>
                  <a:srgbClr val="000000"/>
                </a:solidFill>
                <a:latin typeface="+mn-lt"/>
              </a:rPr>
              <a:t> </a:t>
            </a:r>
            <a:r>
              <a:rPr lang="en-US" altLang="en-US" sz="2400" dirty="0" smtClean="0">
                <a:solidFill>
                  <a:srgbClr val="000000"/>
                </a:solidFill>
                <a:latin typeface="+mn-lt"/>
              </a:rPr>
              <a:t>S</a:t>
            </a:r>
            <a:r>
              <a:rPr lang="en-US" altLang="en-US" sz="2400" dirty="0">
                <a:solidFill>
                  <a:srgbClr val="000000"/>
                </a:solidFill>
                <a:latin typeface="+mn-lt"/>
              </a:rPr>
              <a:t>, is derived from Apple’s </a:t>
            </a:r>
            <a:r>
              <a:rPr lang="en-US" altLang="en-US" sz="2400" dirty="0" smtClean="0">
                <a:solidFill>
                  <a:srgbClr val="000000"/>
                </a:solidFill>
                <a:latin typeface="+mn-lt"/>
              </a:rPr>
              <a:t>O</a:t>
            </a:r>
            <a:r>
              <a:rPr lang="en-US" altLang="en-US" sz="100" dirty="0" smtClean="0">
                <a:solidFill>
                  <a:srgbClr val="000000"/>
                </a:solidFill>
                <a:latin typeface="+mn-lt"/>
              </a:rPr>
              <a:t> </a:t>
            </a:r>
            <a:r>
              <a:rPr lang="en-US" altLang="en-US" sz="2400" dirty="0" smtClean="0">
                <a:solidFill>
                  <a:srgbClr val="000000"/>
                </a:solidFill>
                <a:latin typeface="+mn-lt"/>
              </a:rPr>
              <a:t>S </a:t>
            </a:r>
            <a:r>
              <a:rPr lang="en-US" altLang="en-US" sz="2400" dirty="0">
                <a:solidFill>
                  <a:srgbClr val="000000"/>
                </a:solidFill>
                <a:latin typeface="+mn-lt"/>
              </a:rPr>
              <a:t>X and is used in the iPhone, iPad and iPod Touch devices</a:t>
            </a:r>
            <a:r>
              <a:rPr lang="en-US" altLang="en-US" sz="2400" dirty="0" smtClean="0">
                <a:solidFill>
                  <a:srgbClr val="000000"/>
                </a:solidFill>
                <a:latin typeface="+mn-lt"/>
              </a:rPr>
              <a:t>.</a:t>
            </a:r>
            <a:endParaRPr lang="en-US" altLang="en-US" sz="2400" dirty="0">
              <a:solidFill>
                <a:srgbClr val="000000"/>
              </a:solidFill>
              <a:latin typeface="+mn-lt"/>
            </a:endParaRPr>
          </a:p>
          <a:p>
            <a:pPr lvl="1" eaLnBrk="1" hangingPunct="1"/>
            <a:r>
              <a:rPr lang="en-US" altLang="en-US" sz="2400" dirty="0">
                <a:solidFill>
                  <a:srgbClr val="000000"/>
                </a:solidFill>
                <a:latin typeface="+mn-lt"/>
              </a:rPr>
              <a:t>In 2014, Apple introduced its new Swift programming language, which became open source in 2015</a:t>
            </a:r>
            <a:r>
              <a:rPr lang="en-US" altLang="en-US" sz="2400" dirty="0" smtClean="0">
                <a:solidFill>
                  <a:srgbClr val="000000"/>
                </a:solidFill>
                <a:latin typeface="+mn-lt"/>
              </a:rPr>
              <a:t>.</a:t>
            </a:r>
            <a:endParaRPr lang="en-US" altLang="en-US" sz="2400" dirty="0">
              <a:solidFill>
                <a:srgbClr val="000000"/>
              </a:solidFill>
              <a:latin typeface="+mn-lt"/>
            </a:endParaRPr>
          </a:p>
          <a:p>
            <a:pPr lvl="1" eaLnBrk="1" hangingPunct="1"/>
            <a:r>
              <a:rPr lang="en-US" altLang="en-US" sz="2400" dirty="0">
                <a:solidFill>
                  <a:srgbClr val="000000"/>
                </a:solidFill>
                <a:latin typeface="+mn-lt"/>
              </a:rPr>
              <a:t>The </a:t>
            </a:r>
            <a:r>
              <a:rPr lang="en-US" altLang="en-US" sz="2400" dirty="0" smtClean="0">
                <a:solidFill>
                  <a:srgbClr val="000000"/>
                </a:solidFill>
                <a:latin typeface="+mn-lt"/>
              </a:rPr>
              <a:t>i</a:t>
            </a:r>
            <a:r>
              <a:rPr lang="en-US" altLang="en-US" sz="100" dirty="0" smtClean="0">
                <a:solidFill>
                  <a:srgbClr val="000000"/>
                </a:solidFill>
                <a:latin typeface="+mn-lt"/>
              </a:rPr>
              <a:t> </a:t>
            </a:r>
            <a:r>
              <a:rPr lang="en-US" altLang="en-US" sz="2400" dirty="0" smtClean="0">
                <a:solidFill>
                  <a:srgbClr val="000000"/>
                </a:solidFill>
                <a:latin typeface="+mn-lt"/>
              </a:rPr>
              <a:t>O</a:t>
            </a:r>
            <a:r>
              <a:rPr lang="en-US" altLang="en-US" sz="100" dirty="0" smtClean="0">
                <a:solidFill>
                  <a:srgbClr val="000000"/>
                </a:solidFill>
                <a:latin typeface="+mn-lt"/>
              </a:rPr>
              <a:t> </a:t>
            </a:r>
            <a:r>
              <a:rPr lang="en-US" altLang="en-US" sz="2400" dirty="0" smtClean="0">
                <a:solidFill>
                  <a:srgbClr val="000000"/>
                </a:solidFill>
                <a:latin typeface="+mn-lt"/>
              </a:rPr>
              <a:t>S </a:t>
            </a:r>
            <a:r>
              <a:rPr lang="en-US" altLang="en-US" sz="2400" dirty="0">
                <a:solidFill>
                  <a:srgbClr val="000000"/>
                </a:solidFill>
                <a:latin typeface="+mn-lt"/>
              </a:rPr>
              <a:t>app-development community is gradually shifting from Objective-C to Swift</a:t>
            </a:r>
            <a:r>
              <a:rPr lang="en-US" altLang="en-US" sz="2400" dirty="0" smtClean="0">
                <a:solidFill>
                  <a:srgbClr val="000000"/>
                </a:solidFill>
                <a:latin typeface="+mn-lt"/>
              </a:rPr>
              <a:t>.</a:t>
            </a:r>
            <a:endParaRPr lang="en-US" altLang="en-US" sz="2400" dirty="0">
              <a:solidFill>
                <a:srgbClr val="000000"/>
              </a:solidFill>
              <a:latin typeface="+mn-lt"/>
            </a:endParaRPr>
          </a:p>
        </p:txBody>
      </p:sp>
    </p:spTree>
    <p:extLst>
      <p:ext uri="{BB962C8B-B14F-4D97-AF65-F5344CB8AC3E}">
        <p14:creationId xmlns:p14="http://schemas.microsoft.com/office/powerpoint/2010/main" val="311052393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2"/>
                </a:solidFill>
                <a:latin typeface="Times New Roman" panose="02020603050405020304" pitchFamily="18" charset="0"/>
                <a:cs typeface="Times New Roman" panose="02020603050405020304" pitchFamily="18" charset="0"/>
              </a:rPr>
              <a:t>1.3 Hardware </a:t>
            </a:r>
            <a:r>
              <a:rPr lang="en-US" dirty="0">
                <a:solidFill>
                  <a:schemeClr val="tx2"/>
                </a:solidFill>
                <a:latin typeface="Times New Roman" panose="02020603050405020304" pitchFamily="18" charset="0"/>
                <a:cs typeface="Times New Roman" panose="02020603050405020304" pitchFamily="18" charset="0"/>
              </a:rPr>
              <a:t>and Software </a:t>
            </a:r>
            <a:r>
              <a:rPr lang="en-US" sz="2000" b="0" dirty="0" smtClean="0">
                <a:solidFill>
                  <a:schemeClr val="tx2"/>
                </a:solidFill>
                <a:latin typeface="Times New Roman" panose="02020603050405020304" pitchFamily="18" charset="0"/>
                <a:cs typeface="Times New Roman" panose="02020603050405020304" pitchFamily="18" charset="0"/>
              </a:rPr>
              <a:t>(3 </a:t>
            </a:r>
            <a:r>
              <a:rPr lang="en-US" sz="2000" b="0" dirty="0">
                <a:solidFill>
                  <a:schemeClr val="tx2"/>
                </a:solidFill>
                <a:latin typeface="Times New Roman" panose="02020603050405020304" pitchFamily="18" charset="0"/>
                <a:cs typeface="Times New Roman" panose="02020603050405020304" pitchFamily="18" charset="0"/>
              </a:rPr>
              <a:t>of </a:t>
            </a:r>
            <a:r>
              <a:rPr lang="en-US" sz="2000" b="0" dirty="0" smtClean="0">
                <a:solidFill>
                  <a:schemeClr val="tx2"/>
                </a:solidFill>
                <a:latin typeface="Times New Roman" panose="02020603050405020304" pitchFamily="18" charset="0"/>
                <a:cs typeface="Times New Roman" panose="02020603050405020304" pitchFamily="18" charset="0"/>
              </a:rPr>
              <a:t>3)</a:t>
            </a:r>
            <a:endParaRPr lang="en-US" dirty="0"/>
          </a:p>
        </p:txBody>
      </p:sp>
      <p:sp>
        <p:nvSpPr>
          <p:cNvPr id="3" name="Text Placeholder 2"/>
          <p:cNvSpPr>
            <a:spLocks noGrp="1"/>
          </p:cNvSpPr>
          <p:nvPr>
            <p:ph type="body" idx="1"/>
          </p:nvPr>
        </p:nvSpPr>
        <p:spPr>
          <a:xfrm>
            <a:off x="457200" y="1600200"/>
            <a:ext cx="8229600" cy="4617720"/>
          </a:xfrm>
        </p:spPr>
        <p:txBody>
          <a:bodyPr/>
          <a:lstStyle/>
          <a:p>
            <a:pPr eaLnBrk="1" hangingPunct="1"/>
            <a:r>
              <a:rPr lang="en-US" altLang="en-US" sz="2200" dirty="0" smtClean="0">
                <a:solidFill>
                  <a:srgbClr val="000000"/>
                </a:solidFill>
                <a:latin typeface="+mn-lt"/>
              </a:rPr>
              <a:t>A </a:t>
            </a:r>
            <a:r>
              <a:rPr lang="en-US" altLang="en-US" sz="2200" dirty="0">
                <a:solidFill>
                  <a:srgbClr val="000000"/>
                </a:solidFill>
                <a:latin typeface="+mn-lt"/>
              </a:rPr>
              <a:t>computer consists of various devices referred to as </a:t>
            </a:r>
            <a:r>
              <a:rPr lang="en-US" altLang="en-US" sz="2200" b="1" dirty="0">
                <a:solidFill>
                  <a:schemeClr val="tx1"/>
                </a:solidFill>
                <a:latin typeface="+mn-lt"/>
              </a:rPr>
              <a:t>hardware</a:t>
            </a:r>
          </a:p>
          <a:p>
            <a:pPr lvl="1" eaLnBrk="1" hangingPunct="1"/>
            <a:r>
              <a:rPr lang="en-US" altLang="en-US" sz="2200" dirty="0">
                <a:solidFill>
                  <a:srgbClr val="000000"/>
                </a:solidFill>
                <a:latin typeface="+mn-lt"/>
              </a:rPr>
              <a:t> (e.g., the keyboard, screen, mouse, hard disks, memory, </a:t>
            </a:r>
            <a:r>
              <a:rPr lang="en-US" altLang="en-US" sz="2200" dirty="0" smtClean="0">
                <a:solidFill>
                  <a:srgbClr val="000000"/>
                </a:solidFill>
                <a:latin typeface="+mn-lt"/>
              </a:rPr>
              <a:t>D</a:t>
            </a:r>
            <a:r>
              <a:rPr lang="en-US" altLang="en-US" sz="100" dirty="0" smtClean="0">
                <a:solidFill>
                  <a:srgbClr val="000000"/>
                </a:solidFill>
                <a:latin typeface="+mn-lt"/>
              </a:rPr>
              <a:t> </a:t>
            </a:r>
            <a:r>
              <a:rPr lang="en-US" altLang="en-US" sz="2200" dirty="0" smtClean="0">
                <a:solidFill>
                  <a:srgbClr val="000000"/>
                </a:solidFill>
                <a:latin typeface="+mn-lt"/>
              </a:rPr>
              <a:t>V</a:t>
            </a:r>
            <a:r>
              <a:rPr lang="en-US" altLang="en-US" sz="100" dirty="0" smtClean="0">
                <a:solidFill>
                  <a:srgbClr val="000000"/>
                </a:solidFill>
                <a:latin typeface="+mn-lt"/>
              </a:rPr>
              <a:t> </a:t>
            </a:r>
            <a:r>
              <a:rPr lang="en-US" altLang="en-US" sz="2200" dirty="0" smtClean="0">
                <a:solidFill>
                  <a:srgbClr val="000000"/>
                </a:solidFill>
                <a:latin typeface="+mn-lt"/>
              </a:rPr>
              <a:t>D </a:t>
            </a:r>
            <a:r>
              <a:rPr lang="en-US" altLang="en-US" sz="2200" dirty="0">
                <a:solidFill>
                  <a:srgbClr val="000000"/>
                </a:solidFill>
                <a:latin typeface="+mn-lt"/>
              </a:rPr>
              <a:t>drives and processing units</a:t>
            </a:r>
            <a:r>
              <a:rPr lang="en-US" altLang="en-US" sz="2200" dirty="0" smtClean="0">
                <a:solidFill>
                  <a:srgbClr val="000000"/>
                </a:solidFill>
                <a:latin typeface="+mn-lt"/>
              </a:rPr>
              <a:t>)</a:t>
            </a:r>
            <a:r>
              <a:rPr lang="en-US" altLang="en-US" sz="2200" i="1" dirty="0" smtClean="0">
                <a:solidFill>
                  <a:srgbClr val="000000"/>
                </a:solidFill>
                <a:latin typeface="+mn-lt"/>
              </a:rPr>
              <a:t>.</a:t>
            </a:r>
            <a:endParaRPr lang="en-US" altLang="en-US" sz="2200" i="1" dirty="0">
              <a:solidFill>
                <a:srgbClr val="000000"/>
              </a:solidFill>
              <a:latin typeface="+mn-lt"/>
            </a:endParaRPr>
          </a:p>
          <a:p>
            <a:pPr eaLnBrk="1" hangingPunct="1"/>
            <a:r>
              <a:rPr lang="en-US" altLang="en-US" sz="2200" dirty="0">
                <a:solidFill>
                  <a:srgbClr val="000000"/>
                </a:solidFill>
                <a:latin typeface="+mn-lt"/>
              </a:rPr>
              <a:t>Computing costs are </a:t>
            </a:r>
            <a:r>
              <a:rPr lang="en-US" altLang="en-US" sz="2200" b="1" dirty="0">
                <a:solidFill>
                  <a:srgbClr val="000000"/>
                </a:solidFill>
                <a:latin typeface="+mn-lt"/>
              </a:rPr>
              <a:t>dropping dramatically</a:t>
            </a:r>
            <a:r>
              <a:rPr lang="en-US" altLang="en-US" sz="2200" dirty="0">
                <a:solidFill>
                  <a:srgbClr val="000000"/>
                </a:solidFill>
                <a:latin typeface="+mn-lt"/>
              </a:rPr>
              <a:t>, due to rapid developments in hardware and software </a:t>
            </a:r>
            <a:r>
              <a:rPr lang="en-US" altLang="en-US" sz="2200" dirty="0" smtClean="0">
                <a:solidFill>
                  <a:srgbClr val="000000"/>
                </a:solidFill>
                <a:latin typeface="+mn-lt"/>
              </a:rPr>
              <a:t>technologies.</a:t>
            </a:r>
            <a:endParaRPr lang="en-US" altLang="en-US" sz="2200" dirty="0">
              <a:solidFill>
                <a:srgbClr val="000000"/>
              </a:solidFill>
              <a:latin typeface="+mn-lt"/>
            </a:endParaRPr>
          </a:p>
          <a:p>
            <a:pPr eaLnBrk="1" hangingPunct="1"/>
            <a:r>
              <a:rPr lang="en-US" altLang="en-US" sz="2200" dirty="0">
                <a:solidFill>
                  <a:srgbClr val="000000"/>
                </a:solidFill>
                <a:latin typeface="+mn-lt"/>
              </a:rPr>
              <a:t>Computers that might have filled large rooms and cost millions of dollars decades ago are now inscribed on silicon chips smaller than a fingernail, costing perhaps a few dollars each</a:t>
            </a:r>
            <a:r>
              <a:rPr lang="en-US" altLang="en-US" sz="2200" dirty="0" smtClean="0">
                <a:solidFill>
                  <a:srgbClr val="000000"/>
                </a:solidFill>
                <a:latin typeface="+mn-lt"/>
              </a:rPr>
              <a:t>.</a:t>
            </a:r>
            <a:endParaRPr lang="en-US" altLang="en-US" sz="2200" dirty="0">
              <a:solidFill>
                <a:srgbClr val="000000"/>
              </a:solidFill>
              <a:latin typeface="+mn-lt"/>
            </a:endParaRPr>
          </a:p>
          <a:p>
            <a:pPr eaLnBrk="1" hangingPunct="1"/>
            <a:r>
              <a:rPr lang="en-US" altLang="en-US" sz="2200" dirty="0">
                <a:solidFill>
                  <a:srgbClr val="000000"/>
                </a:solidFill>
                <a:latin typeface="+mn-lt"/>
              </a:rPr>
              <a:t>Silicon-chip technology has made computing so economical that computers have </a:t>
            </a:r>
            <a:r>
              <a:rPr lang="en-US" altLang="en-US" sz="2200" dirty="0" smtClean="0">
                <a:solidFill>
                  <a:srgbClr val="000000"/>
                </a:solidFill>
                <a:latin typeface="+mn-lt"/>
              </a:rPr>
              <a:t>become commodity.</a:t>
            </a:r>
            <a:endParaRPr lang="en-US" altLang="en-US" sz="2200" dirty="0">
              <a:solidFill>
                <a:srgbClr val="000000"/>
              </a:solidFill>
              <a:latin typeface="+mn-lt"/>
            </a:endParaRPr>
          </a:p>
        </p:txBody>
      </p:sp>
    </p:spTree>
    <p:extLst>
      <p:ext uri="{BB962C8B-B14F-4D97-AF65-F5344CB8AC3E}">
        <p14:creationId xmlns:p14="http://schemas.microsoft.com/office/powerpoint/2010/main" val="3262780245"/>
      </p:ext>
    </p:extLst>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2"/>
                </a:solidFill>
                <a:latin typeface="Times New Roman" panose="02020603050405020304" pitchFamily="18" charset="0"/>
                <a:cs typeface="Times New Roman" panose="02020603050405020304" pitchFamily="18" charset="0"/>
              </a:rPr>
              <a:t>1.11.4 Google’s </a:t>
            </a:r>
            <a:r>
              <a:rPr lang="en-US" dirty="0">
                <a:solidFill>
                  <a:schemeClr val="tx2"/>
                </a:solidFill>
                <a:latin typeface="Times New Roman" panose="02020603050405020304" pitchFamily="18" charset="0"/>
                <a:cs typeface="Times New Roman" panose="02020603050405020304" pitchFamily="18" charset="0"/>
              </a:rPr>
              <a:t>Android</a:t>
            </a:r>
          </a:p>
        </p:txBody>
      </p:sp>
      <p:sp>
        <p:nvSpPr>
          <p:cNvPr id="3" name="Text Placeholder 2"/>
          <p:cNvSpPr>
            <a:spLocks noGrp="1"/>
          </p:cNvSpPr>
          <p:nvPr>
            <p:ph type="body" idx="1"/>
          </p:nvPr>
        </p:nvSpPr>
        <p:spPr/>
        <p:txBody>
          <a:bodyPr/>
          <a:lstStyle/>
          <a:p>
            <a:pPr eaLnBrk="1" hangingPunct="1">
              <a:defRPr/>
            </a:pPr>
            <a:r>
              <a:rPr lang="en-US" sz="1800" b="1" dirty="0">
                <a:solidFill>
                  <a:schemeClr val="tx1"/>
                </a:solidFill>
                <a:latin typeface="+mn-lt"/>
              </a:rPr>
              <a:t>Android</a:t>
            </a:r>
          </a:p>
          <a:p>
            <a:pPr lvl="1" eaLnBrk="1" hangingPunct="1">
              <a:defRPr/>
            </a:pPr>
            <a:r>
              <a:rPr lang="en-US" sz="1800" dirty="0">
                <a:solidFill>
                  <a:srgbClr val="000000"/>
                </a:solidFill>
                <a:latin typeface="+mn-lt"/>
              </a:rPr>
              <a:t>Fastest growing mobile and smartphone operating system</a:t>
            </a:r>
          </a:p>
          <a:p>
            <a:pPr lvl="1" eaLnBrk="1" hangingPunct="1">
              <a:defRPr/>
            </a:pPr>
            <a:r>
              <a:rPr lang="en-US" sz="1800" dirty="0">
                <a:solidFill>
                  <a:srgbClr val="000000"/>
                </a:solidFill>
                <a:latin typeface="+mn-lt"/>
              </a:rPr>
              <a:t>Based on the Linux kernel and Java.</a:t>
            </a:r>
          </a:p>
          <a:p>
            <a:pPr lvl="1" eaLnBrk="1" hangingPunct="1">
              <a:defRPr/>
            </a:pPr>
            <a:r>
              <a:rPr lang="en-US" sz="1800" dirty="0">
                <a:solidFill>
                  <a:srgbClr val="000000"/>
                </a:solidFill>
                <a:latin typeface="+mn-lt"/>
              </a:rPr>
              <a:t>Open source and free</a:t>
            </a:r>
            <a:r>
              <a:rPr lang="en-US" sz="1800" dirty="0" smtClean="0">
                <a:solidFill>
                  <a:srgbClr val="000000"/>
                </a:solidFill>
                <a:latin typeface="+mn-lt"/>
              </a:rPr>
              <a:t>.</a:t>
            </a:r>
            <a:endParaRPr lang="en-US" sz="1800" dirty="0">
              <a:solidFill>
                <a:srgbClr val="000000"/>
              </a:solidFill>
              <a:latin typeface="+mn-lt"/>
            </a:endParaRPr>
          </a:p>
          <a:p>
            <a:pPr lvl="1" eaLnBrk="1" hangingPunct="1">
              <a:defRPr/>
            </a:pPr>
            <a:r>
              <a:rPr lang="en-US" sz="1800" dirty="0">
                <a:solidFill>
                  <a:srgbClr val="000000"/>
                </a:solidFill>
                <a:latin typeface="+mn-lt"/>
              </a:rPr>
              <a:t>Developed by Android, Inc., which was acquired by Google in 2005.</a:t>
            </a:r>
          </a:p>
          <a:p>
            <a:pPr lvl="1" eaLnBrk="1" hangingPunct="1">
              <a:defRPr/>
            </a:pPr>
            <a:r>
              <a:rPr lang="en-US" sz="1800" dirty="0">
                <a:solidFill>
                  <a:srgbClr val="000000"/>
                </a:solidFill>
                <a:latin typeface="+mn-lt"/>
              </a:rPr>
              <a:t>According to </a:t>
            </a:r>
            <a:r>
              <a:rPr lang="en-US" sz="1800" dirty="0" smtClean="0">
                <a:solidFill>
                  <a:srgbClr val="000000"/>
                </a:solidFill>
                <a:latin typeface="+mn-lt"/>
              </a:rPr>
              <a:t>I</a:t>
            </a:r>
            <a:r>
              <a:rPr lang="en-US" sz="100" dirty="0" smtClean="0">
                <a:solidFill>
                  <a:srgbClr val="000000"/>
                </a:solidFill>
                <a:latin typeface="+mn-lt"/>
              </a:rPr>
              <a:t> </a:t>
            </a:r>
            <a:r>
              <a:rPr lang="en-US" sz="1800" dirty="0" smtClean="0">
                <a:solidFill>
                  <a:srgbClr val="000000"/>
                </a:solidFill>
                <a:latin typeface="+mn-lt"/>
              </a:rPr>
              <a:t>D</a:t>
            </a:r>
            <a:r>
              <a:rPr lang="en-US" sz="100" dirty="0" smtClean="0">
                <a:solidFill>
                  <a:srgbClr val="000000"/>
                </a:solidFill>
                <a:latin typeface="+mn-lt"/>
              </a:rPr>
              <a:t> </a:t>
            </a:r>
            <a:r>
              <a:rPr lang="en-US" sz="1800" dirty="0" smtClean="0">
                <a:solidFill>
                  <a:srgbClr val="000000"/>
                </a:solidFill>
                <a:latin typeface="+mn-lt"/>
              </a:rPr>
              <a:t>C</a:t>
            </a:r>
            <a:r>
              <a:rPr lang="en-US" sz="1800" dirty="0">
                <a:solidFill>
                  <a:srgbClr val="000000"/>
                </a:solidFill>
                <a:latin typeface="+mn-lt"/>
              </a:rPr>
              <a:t>, after the first six months of 2015, Android had 82.8% of the global </a:t>
            </a:r>
            <a:r>
              <a:rPr lang="en-US" sz="1800" dirty="0" smtClean="0">
                <a:solidFill>
                  <a:srgbClr val="000000"/>
                </a:solidFill>
                <a:latin typeface="+mn-lt"/>
              </a:rPr>
              <a:t>smartphone </a:t>
            </a:r>
            <a:r>
              <a:rPr lang="en-US" sz="1800" dirty="0">
                <a:solidFill>
                  <a:srgbClr val="000000"/>
                </a:solidFill>
                <a:latin typeface="+mn-lt"/>
              </a:rPr>
              <a:t>market share, compared to 13.9% for Apple, 2.6% for Microsoft and 0.3% for Blackberry</a:t>
            </a:r>
            <a:r>
              <a:rPr lang="en-US" sz="1800" dirty="0" smtClean="0">
                <a:solidFill>
                  <a:srgbClr val="000000"/>
                </a:solidFill>
                <a:latin typeface="+mn-lt"/>
              </a:rPr>
              <a:t>.</a:t>
            </a:r>
            <a:endParaRPr lang="en-US" sz="1800" dirty="0">
              <a:solidFill>
                <a:srgbClr val="000000"/>
              </a:solidFill>
              <a:latin typeface="+mn-lt"/>
            </a:endParaRPr>
          </a:p>
          <a:p>
            <a:pPr lvl="1" eaLnBrk="1" hangingPunct="1">
              <a:defRPr/>
            </a:pPr>
            <a:r>
              <a:rPr lang="en-US" sz="1800" dirty="0">
                <a:solidFill>
                  <a:srgbClr val="000000"/>
                </a:solidFill>
                <a:latin typeface="+mn-lt"/>
              </a:rPr>
              <a:t>Used in numerous smartphones, e-reader devices, tablets, in-store touch-screen kiosks, cars, robots, multimedia players and more</a:t>
            </a:r>
            <a:r>
              <a:rPr lang="en-US" sz="1800" dirty="0" smtClean="0">
                <a:solidFill>
                  <a:srgbClr val="000000"/>
                </a:solidFill>
                <a:latin typeface="+mn-lt"/>
              </a:rPr>
              <a:t>.</a:t>
            </a:r>
            <a:endParaRPr lang="en-US" sz="1800" dirty="0">
              <a:solidFill>
                <a:srgbClr val="000000"/>
              </a:solidFill>
              <a:latin typeface="+mn-lt"/>
            </a:endParaRPr>
          </a:p>
          <a:p>
            <a:pPr lvl="1" eaLnBrk="1" hangingPunct="1">
              <a:defRPr/>
            </a:pPr>
            <a:r>
              <a:rPr lang="en-US" sz="1800" dirty="0">
                <a:solidFill>
                  <a:srgbClr val="000000"/>
                </a:solidFill>
                <a:latin typeface="+mn-lt"/>
              </a:rPr>
              <a:t>At the time of this writing there were more than 1.4 billion Android users</a:t>
            </a:r>
            <a:r>
              <a:rPr lang="en-US" sz="1800" dirty="0" smtClean="0">
                <a:solidFill>
                  <a:srgbClr val="000000"/>
                </a:solidFill>
                <a:latin typeface="+mn-lt"/>
              </a:rPr>
              <a:t>.</a:t>
            </a:r>
            <a:endParaRPr lang="en-US" sz="1800" dirty="0">
              <a:solidFill>
                <a:srgbClr val="000000"/>
              </a:solidFill>
              <a:latin typeface="+mn-lt"/>
            </a:endParaRPr>
          </a:p>
        </p:txBody>
      </p:sp>
    </p:spTree>
    <p:extLst>
      <p:ext uri="{BB962C8B-B14F-4D97-AF65-F5344CB8AC3E}">
        <p14:creationId xmlns:p14="http://schemas.microsoft.com/office/powerpoint/2010/main" val="3112411672"/>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2"/>
                </a:solidFill>
                <a:latin typeface="Times New Roman" panose="02020603050405020304" pitchFamily="18" charset="0"/>
                <a:cs typeface="Times New Roman" panose="02020603050405020304" pitchFamily="18" charset="0"/>
              </a:rPr>
              <a:t>1.12 The </a:t>
            </a:r>
            <a:r>
              <a:rPr lang="en-US" dirty="0">
                <a:solidFill>
                  <a:schemeClr val="tx2"/>
                </a:solidFill>
                <a:latin typeface="Times New Roman" panose="02020603050405020304" pitchFamily="18" charset="0"/>
                <a:cs typeface="Times New Roman" panose="02020603050405020304" pitchFamily="18" charset="0"/>
              </a:rPr>
              <a:t>Internet and the World Wide </a:t>
            </a:r>
            <a:r>
              <a:rPr lang="en-US" dirty="0" smtClean="0">
                <a:solidFill>
                  <a:schemeClr val="tx2"/>
                </a:solidFill>
                <a:latin typeface="Times New Roman" panose="02020603050405020304" pitchFamily="18" charset="0"/>
                <a:cs typeface="Times New Roman" panose="02020603050405020304" pitchFamily="18" charset="0"/>
              </a:rPr>
              <a:t>Web </a:t>
            </a:r>
            <a:r>
              <a:rPr lang="en-US" sz="2000" b="0" dirty="0" smtClean="0">
                <a:solidFill>
                  <a:schemeClr val="tx2"/>
                </a:solidFill>
                <a:latin typeface="Times New Roman" panose="02020603050405020304" pitchFamily="18" charset="0"/>
                <a:cs typeface="Times New Roman" panose="02020603050405020304" pitchFamily="18" charset="0"/>
              </a:rPr>
              <a:t>(1 of 8)</a:t>
            </a:r>
            <a:endParaRPr lang="en-US" sz="2000" b="0" dirty="0">
              <a:solidFill>
                <a:schemeClr val="tx2"/>
              </a:solidFill>
              <a:latin typeface="Times New Roman" panose="02020603050405020304" pitchFamily="18" charset="0"/>
              <a:cs typeface="Times New Roman" panose="02020603050405020304" pitchFamily="18" charset="0"/>
            </a:endParaRPr>
          </a:p>
        </p:txBody>
      </p:sp>
      <p:sp>
        <p:nvSpPr>
          <p:cNvPr id="3" name="Text Placeholder 2"/>
          <p:cNvSpPr>
            <a:spLocks noGrp="1"/>
          </p:cNvSpPr>
          <p:nvPr>
            <p:ph type="body" idx="1"/>
          </p:nvPr>
        </p:nvSpPr>
        <p:spPr/>
        <p:txBody>
          <a:bodyPr/>
          <a:lstStyle/>
          <a:p>
            <a:pPr eaLnBrk="1" hangingPunct="1"/>
            <a:r>
              <a:rPr lang="en-US" altLang="en-US" sz="2000" dirty="0">
                <a:solidFill>
                  <a:srgbClr val="000000"/>
                </a:solidFill>
                <a:latin typeface="+mn-lt"/>
              </a:rPr>
              <a:t>In the late 1960s, </a:t>
            </a:r>
            <a:r>
              <a:rPr lang="en-US" altLang="en-US" sz="2000" dirty="0" smtClean="0">
                <a:solidFill>
                  <a:srgbClr val="000000"/>
                </a:solidFill>
                <a:latin typeface="+mn-lt"/>
              </a:rPr>
              <a:t>A</a:t>
            </a:r>
            <a:r>
              <a:rPr lang="en-US" altLang="en-US" sz="100" dirty="0" smtClean="0">
                <a:solidFill>
                  <a:srgbClr val="000000"/>
                </a:solidFill>
                <a:latin typeface="+mn-lt"/>
              </a:rPr>
              <a:t> </a:t>
            </a:r>
            <a:r>
              <a:rPr lang="en-US" altLang="en-US" sz="2000" dirty="0" smtClean="0">
                <a:solidFill>
                  <a:srgbClr val="000000"/>
                </a:solidFill>
                <a:latin typeface="+mn-lt"/>
              </a:rPr>
              <a:t>R</a:t>
            </a:r>
            <a:r>
              <a:rPr lang="en-US" altLang="en-US" sz="100" dirty="0" smtClean="0">
                <a:solidFill>
                  <a:srgbClr val="000000"/>
                </a:solidFill>
                <a:latin typeface="+mn-lt"/>
              </a:rPr>
              <a:t> </a:t>
            </a:r>
            <a:r>
              <a:rPr lang="en-US" altLang="en-US" sz="2000" dirty="0" smtClean="0">
                <a:solidFill>
                  <a:srgbClr val="000000"/>
                </a:solidFill>
                <a:latin typeface="+mn-lt"/>
              </a:rPr>
              <a:t>P</a:t>
            </a:r>
            <a:r>
              <a:rPr lang="en-US" altLang="en-US" sz="100" dirty="0" smtClean="0">
                <a:solidFill>
                  <a:srgbClr val="000000"/>
                </a:solidFill>
                <a:latin typeface="+mn-lt"/>
              </a:rPr>
              <a:t> </a:t>
            </a:r>
            <a:r>
              <a:rPr lang="en-US" altLang="en-US" sz="2000" dirty="0" smtClean="0">
                <a:solidFill>
                  <a:srgbClr val="000000"/>
                </a:solidFill>
                <a:latin typeface="+mn-lt"/>
              </a:rPr>
              <a:t>A—the </a:t>
            </a:r>
            <a:r>
              <a:rPr lang="en-US" altLang="en-US" sz="2000" dirty="0">
                <a:solidFill>
                  <a:srgbClr val="000000"/>
                </a:solidFill>
                <a:latin typeface="+mn-lt"/>
              </a:rPr>
              <a:t>Advanced Research Projects Agency of the United States Department of Defense—rolled out plans for networking the main computer systems of approximately a dozen </a:t>
            </a:r>
            <a:r>
              <a:rPr lang="en-US" altLang="en-US" sz="2000" dirty="0" smtClean="0">
                <a:solidFill>
                  <a:srgbClr val="000000"/>
                </a:solidFill>
                <a:latin typeface="+mn-lt"/>
              </a:rPr>
              <a:t>A</a:t>
            </a:r>
            <a:r>
              <a:rPr lang="en-US" altLang="en-US" sz="100" dirty="0" smtClean="0">
                <a:solidFill>
                  <a:srgbClr val="000000"/>
                </a:solidFill>
                <a:latin typeface="+mn-lt"/>
              </a:rPr>
              <a:t> </a:t>
            </a:r>
            <a:r>
              <a:rPr lang="en-US" altLang="en-US" sz="2000" dirty="0" smtClean="0">
                <a:solidFill>
                  <a:srgbClr val="000000"/>
                </a:solidFill>
                <a:latin typeface="+mn-lt"/>
              </a:rPr>
              <a:t>R</a:t>
            </a:r>
            <a:r>
              <a:rPr lang="en-US" altLang="en-US" sz="100" dirty="0" smtClean="0">
                <a:solidFill>
                  <a:srgbClr val="000000"/>
                </a:solidFill>
                <a:latin typeface="+mn-lt"/>
              </a:rPr>
              <a:t> </a:t>
            </a:r>
            <a:r>
              <a:rPr lang="en-US" altLang="en-US" sz="2000" dirty="0" smtClean="0">
                <a:solidFill>
                  <a:srgbClr val="000000"/>
                </a:solidFill>
                <a:latin typeface="+mn-lt"/>
              </a:rPr>
              <a:t>P</a:t>
            </a:r>
            <a:r>
              <a:rPr lang="en-US" altLang="en-US" sz="100" dirty="0" smtClean="0">
                <a:solidFill>
                  <a:srgbClr val="000000"/>
                </a:solidFill>
                <a:latin typeface="+mn-lt"/>
              </a:rPr>
              <a:t> </a:t>
            </a:r>
            <a:r>
              <a:rPr lang="en-US" altLang="en-US" sz="2000" dirty="0" smtClean="0">
                <a:solidFill>
                  <a:srgbClr val="000000"/>
                </a:solidFill>
                <a:latin typeface="+mn-lt"/>
              </a:rPr>
              <a:t>A-funded </a:t>
            </a:r>
            <a:r>
              <a:rPr lang="en-US" altLang="en-US" sz="2000" dirty="0">
                <a:solidFill>
                  <a:srgbClr val="000000"/>
                </a:solidFill>
                <a:latin typeface="+mn-lt"/>
              </a:rPr>
              <a:t>universities and research institutions</a:t>
            </a:r>
            <a:r>
              <a:rPr lang="en-US" altLang="en-US" sz="2000" dirty="0" smtClean="0">
                <a:solidFill>
                  <a:srgbClr val="000000"/>
                </a:solidFill>
                <a:latin typeface="+mn-lt"/>
              </a:rPr>
              <a:t>.</a:t>
            </a:r>
            <a:endParaRPr lang="en-US" altLang="en-US" sz="2000" dirty="0">
              <a:solidFill>
                <a:srgbClr val="000000"/>
              </a:solidFill>
              <a:latin typeface="+mn-lt"/>
            </a:endParaRPr>
          </a:p>
          <a:p>
            <a:pPr eaLnBrk="1" hangingPunct="1"/>
            <a:r>
              <a:rPr lang="en-US" altLang="en-US" sz="2000" dirty="0">
                <a:solidFill>
                  <a:srgbClr val="000000"/>
                </a:solidFill>
                <a:latin typeface="+mn-lt"/>
              </a:rPr>
              <a:t>The computers were to be connected with communications lines operating at speeds on the order of 50,000 bits per second, a stunning rate at a time when most people were connecting over telephone lines to computers at a rate of 110 bits per second</a:t>
            </a:r>
            <a:r>
              <a:rPr lang="en-US" altLang="en-US" sz="2000" dirty="0" smtClean="0">
                <a:solidFill>
                  <a:srgbClr val="000000"/>
                </a:solidFill>
                <a:latin typeface="+mn-lt"/>
              </a:rPr>
              <a:t>.</a:t>
            </a:r>
            <a:endParaRPr lang="en-US" altLang="en-US" sz="2000" dirty="0">
              <a:solidFill>
                <a:srgbClr val="000000"/>
              </a:solidFill>
              <a:latin typeface="+mn-lt"/>
            </a:endParaRPr>
          </a:p>
          <a:p>
            <a:pPr eaLnBrk="1" hangingPunct="1"/>
            <a:r>
              <a:rPr lang="en-US" altLang="en-US" sz="2000" dirty="0" smtClean="0">
                <a:solidFill>
                  <a:srgbClr val="000000"/>
                </a:solidFill>
                <a:latin typeface="+mn-lt"/>
              </a:rPr>
              <a:t>A</a:t>
            </a:r>
            <a:r>
              <a:rPr lang="en-US" altLang="en-US" sz="100" dirty="0" smtClean="0">
                <a:solidFill>
                  <a:srgbClr val="000000"/>
                </a:solidFill>
                <a:latin typeface="+mn-lt"/>
              </a:rPr>
              <a:t> </a:t>
            </a:r>
            <a:r>
              <a:rPr lang="en-US" altLang="en-US" sz="2000" dirty="0" smtClean="0">
                <a:solidFill>
                  <a:srgbClr val="000000"/>
                </a:solidFill>
                <a:latin typeface="+mn-lt"/>
              </a:rPr>
              <a:t>R</a:t>
            </a:r>
            <a:r>
              <a:rPr lang="en-US" altLang="en-US" sz="100" dirty="0" smtClean="0">
                <a:solidFill>
                  <a:srgbClr val="000000"/>
                </a:solidFill>
                <a:latin typeface="+mn-lt"/>
              </a:rPr>
              <a:t> </a:t>
            </a:r>
            <a:r>
              <a:rPr lang="en-US" altLang="en-US" sz="2000" dirty="0" smtClean="0">
                <a:solidFill>
                  <a:srgbClr val="000000"/>
                </a:solidFill>
                <a:latin typeface="+mn-lt"/>
              </a:rPr>
              <a:t>P</a:t>
            </a:r>
            <a:r>
              <a:rPr lang="en-US" altLang="en-US" sz="100" dirty="0" smtClean="0">
                <a:solidFill>
                  <a:srgbClr val="000000"/>
                </a:solidFill>
                <a:latin typeface="+mn-lt"/>
              </a:rPr>
              <a:t> </a:t>
            </a:r>
            <a:r>
              <a:rPr lang="en-US" altLang="en-US" sz="2000" dirty="0" smtClean="0">
                <a:solidFill>
                  <a:srgbClr val="000000"/>
                </a:solidFill>
                <a:latin typeface="+mn-lt"/>
              </a:rPr>
              <a:t>A </a:t>
            </a:r>
            <a:r>
              <a:rPr lang="en-US" altLang="en-US" sz="2000" dirty="0">
                <a:solidFill>
                  <a:srgbClr val="000000"/>
                </a:solidFill>
                <a:latin typeface="+mn-lt"/>
              </a:rPr>
              <a:t>proceeded to implement what quickly became known as the </a:t>
            </a:r>
            <a:r>
              <a:rPr lang="en-US" altLang="en-US" sz="2000" dirty="0" smtClean="0">
                <a:solidFill>
                  <a:srgbClr val="000000"/>
                </a:solidFill>
                <a:latin typeface="+mn-lt"/>
              </a:rPr>
              <a:t>A</a:t>
            </a:r>
            <a:r>
              <a:rPr lang="en-US" altLang="en-US" sz="100" dirty="0" smtClean="0">
                <a:solidFill>
                  <a:srgbClr val="000000"/>
                </a:solidFill>
                <a:latin typeface="+mn-lt"/>
              </a:rPr>
              <a:t> </a:t>
            </a:r>
            <a:r>
              <a:rPr lang="en-US" altLang="en-US" sz="2000" dirty="0" smtClean="0">
                <a:solidFill>
                  <a:srgbClr val="000000"/>
                </a:solidFill>
                <a:latin typeface="+mn-lt"/>
              </a:rPr>
              <a:t>R</a:t>
            </a:r>
            <a:r>
              <a:rPr lang="en-US" altLang="en-US" sz="100" dirty="0" smtClean="0">
                <a:solidFill>
                  <a:srgbClr val="000000"/>
                </a:solidFill>
                <a:latin typeface="+mn-lt"/>
              </a:rPr>
              <a:t> </a:t>
            </a:r>
            <a:r>
              <a:rPr lang="en-US" altLang="en-US" sz="2000" dirty="0" smtClean="0">
                <a:solidFill>
                  <a:srgbClr val="000000"/>
                </a:solidFill>
                <a:latin typeface="+mn-lt"/>
              </a:rPr>
              <a:t>P</a:t>
            </a:r>
            <a:r>
              <a:rPr lang="en-US" altLang="en-US" sz="100" dirty="0" smtClean="0">
                <a:solidFill>
                  <a:srgbClr val="000000"/>
                </a:solidFill>
                <a:latin typeface="+mn-lt"/>
              </a:rPr>
              <a:t> </a:t>
            </a:r>
            <a:r>
              <a:rPr lang="en-US" altLang="en-US" sz="2000" dirty="0" smtClean="0">
                <a:solidFill>
                  <a:srgbClr val="000000"/>
                </a:solidFill>
                <a:latin typeface="+mn-lt"/>
              </a:rPr>
              <a:t>A</a:t>
            </a:r>
            <a:r>
              <a:rPr lang="en-US" altLang="en-US" sz="100" dirty="0" smtClean="0">
                <a:solidFill>
                  <a:srgbClr val="000000"/>
                </a:solidFill>
                <a:latin typeface="+mn-lt"/>
              </a:rPr>
              <a:t> </a:t>
            </a:r>
            <a:r>
              <a:rPr lang="en-US" altLang="en-US" sz="2000" dirty="0" smtClean="0">
                <a:solidFill>
                  <a:srgbClr val="000000"/>
                </a:solidFill>
                <a:latin typeface="+mn-lt"/>
              </a:rPr>
              <a:t>N</a:t>
            </a:r>
            <a:r>
              <a:rPr lang="en-US" altLang="en-US" sz="100" dirty="0" smtClean="0">
                <a:solidFill>
                  <a:srgbClr val="000000"/>
                </a:solidFill>
                <a:latin typeface="+mn-lt"/>
              </a:rPr>
              <a:t> </a:t>
            </a:r>
            <a:r>
              <a:rPr lang="en-US" altLang="en-US" sz="2000" dirty="0" smtClean="0">
                <a:solidFill>
                  <a:srgbClr val="000000"/>
                </a:solidFill>
                <a:latin typeface="+mn-lt"/>
              </a:rPr>
              <a:t>E</a:t>
            </a:r>
            <a:r>
              <a:rPr lang="en-US" altLang="en-US" sz="100" dirty="0" smtClean="0">
                <a:solidFill>
                  <a:srgbClr val="000000"/>
                </a:solidFill>
                <a:latin typeface="+mn-lt"/>
              </a:rPr>
              <a:t> </a:t>
            </a:r>
            <a:r>
              <a:rPr lang="en-US" altLang="en-US" sz="2000" dirty="0" smtClean="0">
                <a:solidFill>
                  <a:srgbClr val="000000"/>
                </a:solidFill>
                <a:latin typeface="+mn-lt"/>
              </a:rPr>
              <a:t>T</a:t>
            </a:r>
            <a:r>
              <a:rPr lang="en-US" altLang="en-US" sz="2000" dirty="0">
                <a:solidFill>
                  <a:srgbClr val="000000"/>
                </a:solidFill>
                <a:latin typeface="+mn-lt"/>
              </a:rPr>
              <a:t>, the precursor to today’s Internet. Today’s fastest Internet speeds are on the order of billions of bits per second with trillion-bits-per-second speeds on the horizon</a:t>
            </a:r>
            <a:r>
              <a:rPr lang="en-US" altLang="en-US" sz="2000" dirty="0" smtClean="0">
                <a:solidFill>
                  <a:srgbClr val="000000"/>
                </a:solidFill>
                <a:latin typeface="+mn-lt"/>
              </a:rPr>
              <a:t>!</a:t>
            </a:r>
            <a:endParaRPr lang="en-US" altLang="en-US" sz="2000" dirty="0">
              <a:solidFill>
                <a:srgbClr val="000000"/>
              </a:solidFill>
              <a:latin typeface="+mn-lt"/>
            </a:endParaRPr>
          </a:p>
        </p:txBody>
      </p:sp>
    </p:spTree>
    <p:extLst>
      <p:ext uri="{BB962C8B-B14F-4D97-AF65-F5344CB8AC3E}">
        <p14:creationId xmlns:p14="http://schemas.microsoft.com/office/powerpoint/2010/main" val="1957623559"/>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2"/>
                </a:solidFill>
                <a:latin typeface="Times New Roman" panose="02020603050405020304" pitchFamily="18" charset="0"/>
                <a:cs typeface="Times New Roman" panose="02020603050405020304" pitchFamily="18" charset="0"/>
              </a:rPr>
              <a:t>1.12 The Internet and the World Wide Web </a:t>
            </a:r>
            <a:r>
              <a:rPr lang="en-US" sz="2000" b="0" dirty="0" smtClean="0">
                <a:solidFill>
                  <a:schemeClr val="tx2"/>
                </a:solidFill>
                <a:latin typeface="Times New Roman" panose="02020603050405020304" pitchFamily="18" charset="0"/>
                <a:cs typeface="Times New Roman" panose="02020603050405020304" pitchFamily="18" charset="0"/>
              </a:rPr>
              <a:t>(2 </a:t>
            </a:r>
            <a:r>
              <a:rPr lang="en-US" sz="2000" b="0" dirty="0">
                <a:solidFill>
                  <a:schemeClr val="tx2"/>
                </a:solidFill>
                <a:latin typeface="Times New Roman" panose="02020603050405020304" pitchFamily="18" charset="0"/>
                <a:cs typeface="Times New Roman" panose="02020603050405020304" pitchFamily="18" charset="0"/>
              </a:rPr>
              <a:t>of 8)</a:t>
            </a:r>
            <a:endParaRPr lang="en-US" dirty="0"/>
          </a:p>
        </p:txBody>
      </p:sp>
      <p:sp>
        <p:nvSpPr>
          <p:cNvPr id="3" name="Text Placeholder 2"/>
          <p:cNvSpPr>
            <a:spLocks noGrp="1"/>
          </p:cNvSpPr>
          <p:nvPr>
            <p:ph type="body" idx="1"/>
          </p:nvPr>
        </p:nvSpPr>
        <p:spPr>
          <a:xfrm>
            <a:off x="457200" y="1600200"/>
            <a:ext cx="8229600" cy="4676775"/>
          </a:xfrm>
        </p:spPr>
        <p:txBody>
          <a:bodyPr/>
          <a:lstStyle/>
          <a:p>
            <a:pPr eaLnBrk="1" hangingPunct="1"/>
            <a:r>
              <a:rPr lang="en-US" altLang="en-US" sz="2000" dirty="0">
                <a:solidFill>
                  <a:srgbClr val="000000"/>
                </a:solidFill>
                <a:latin typeface="+mn-lt"/>
              </a:rPr>
              <a:t>Although the </a:t>
            </a:r>
            <a:r>
              <a:rPr lang="en-US" altLang="en-US" sz="2000" dirty="0" smtClean="0">
                <a:solidFill>
                  <a:srgbClr val="000000"/>
                </a:solidFill>
                <a:latin typeface="+mn-lt"/>
              </a:rPr>
              <a:t>A</a:t>
            </a:r>
            <a:r>
              <a:rPr lang="en-US" altLang="en-US" sz="100" dirty="0" smtClean="0">
                <a:solidFill>
                  <a:srgbClr val="000000"/>
                </a:solidFill>
                <a:latin typeface="+mn-lt"/>
              </a:rPr>
              <a:t> </a:t>
            </a:r>
            <a:r>
              <a:rPr lang="en-US" altLang="en-US" sz="2000" dirty="0" smtClean="0">
                <a:solidFill>
                  <a:srgbClr val="000000"/>
                </a:solidFill>
                <a:latin typeface="+mn-lt"/>
              </a:rPr>
              <a:t>R</a:t>
            </a:r>
            <a:r>
              <a:rPr lang="en-US" altLang="en-US" sz="100" dirty="0" smtClean="0">
                <a:solidFill>
                  <a:srgbClr val="000000"/>
                </a:solidFill>
                <a:latin typeface="+mn-lt"/>
              </a:rPr>
              <a:t> </a:t>
            </a:r>
            <a:r>
              <a:rPr lang="en-US" altLang="en-US" sz="2000" dirty="0" smtClean="0">
                <a:solidFill>
                  <a:srgbClr val="000000"/>
                </a:solidFill>
                <a:latin typeface="+mn-lt"/>
              </a:rPr>
              <a:t>P</a:t>
            </a:r>
            <a:r>
              <a:rPr lang="en-US" altLang="en-US" sz="100" dirty="0" smtClean="0">
                <a:solidFill>
                  <a:srgbClr val="000000"/>
                </a:solidFill>
                <a:latin typeface="+mn-lt"/>
              </a:rPr>
              <a:t> </a:t>
            </a:r>
            <a:r>
              <a:rPr lang="en-US" altLang="en-US" sz="2000" dirty="0" smtClean="0">
                <a:solidFill>
                  <a:srgbClr val="000000"/>
                </a:solidFill>
                <a:latin typeface="+mn-lt"/>
              </a:rPr>
              <a:t>A</a:t>
            </a:r>
            <a:r>
              <a:rPr lang="en-US" altLang="en-US" sz="100" dirty="0" smtClean="0">
                <a:solidFill>
                  <a:srgbClr val="000000"/>
                </a:solidFill>
                <a:latin typeface="+mn-lt"/>
              </a:rPr>
              <a:t> </a:t>
            </a:r>
            <a:r>
              <a:rPr lang="en-US" altLang="en-US" sz="2000" dirty="0" smtClean="0">
                <a:solidFill>
                  <a:srgbClr val="000000"/>
                </a:solidFill>
                <a:latin typeface="+mn-lt"/>
              </a:rPr>
              <a:t>N</a:t>
            </a:r>
            <a:r>
              <a:rPr lang="en-US" altLang="en-US" sz="100" dirty="0" smtClean="0">
                <a:solidFill>
                  <a:srgbClr val="000000"/>
                </a:solidFill>
                <a:latin typeface="+mn-lt"/>
              </a:rPr>
              <a:t> </a:t>
            </a:r>
            <a:r>
              <a:rPr lang="en-US" altLang="en-US" sz="2000" dirty="0" smtClean="0">
                <a:solidFill>
                  <a:srgbClr val="000000"/>
                </a:solidFill>
                <a:latin typeface="+mn-lt"/>
              </a:rPr>
              <a:t>E</a:t>
            </a:r>
            <a:r>
              <a:rPr lang="en-US" altLang="en-US" sz="100" dirty="0" smtClean="0">
                <a:solidFill>
                  <a:srgbClr val="000000"/>
                </a:solidFill>
                <a:latin typeface="+mn-lt"/>
              </a:rPr>
              <a:t> </a:t>
            </a:r>
            <a:r>
              <a:rPr lang="en-US" altLang="en-US" sz="2000" dirty="0" smtClean="0">
                <a:solidFill>
                  <a:srgbClr val="000000"/>
                </a:solidFill>
                <a:latin typeface="+mn-lt"/>
              </a:rPr>
              <a:t>T </a:t>
            </a:r>
            <a:r>
              <a:rPr lang="en-US" altLang="en-US" sz="2000" dirty="0">
                <a:solidFill>
                  <a:srgbClr val="000000"/>
                </a:solidFill>
                <a:latin typeface="+mn-lt"/>
              </a:rPr>
              <a:t>enabled researchers to network their computers, its main benefit proved to be the capability for quick and easy communication via what came to be known as electronic mail (e-mail</a:t>
            </a:r>
            <a:r>
              <a:rPr lang="en-US" altLang="en-US" sz="2000" dirty="0" smtClean="0">
                <a:solidFill>
                  <a:srgbClr val="000000"/>
                </a:solidFill>
                <a:latin typeface="+mn-lt"/>
              </a:rPr>
              <a:t>).</a:t>
            </a:r>
            <a:endParaRPr lang="en-US" altLang="en-US" sz="2000" dirty="0">
              <a:solidFill>
                <a:srgbClr val="000000"/>
              </a:solidFill>
              <a:latin typeface="+mn-lt"/>
            </a:endParaRPr>
          </a:p>
          <a:p>
            <a:pPr eaLnBrk="1" hangingPunct="1"/>
            <a:r>
              <a:rPr lang="en-US" altLang="en-US" sz="2000" dirty="0">
                <a:solidFill>
                  <a:srgbClr val="000000"/>
                </a:solidFill>
                <a:latin typeface="+mn-lt"/>
              </a:rPr>
              <a:t>This is true even on today’s Internet, with e-mail, instant messaging, file transfer and social media such as Facebook and Twitter enabling billions of people worldwide to communicate quickly and easily.</a:t>
            </a:r>
          </a:p>
          <a:p>
            <a:pPr eaLnBrk="1" hangingPunct="1"/>
            <a:r>
              <a:rPr lang="en-US" altLang="en-US" sz="2000" dirty="0">
                <a:solidFill>
                  <a:srgbClr val="000000"/>
                </a:solidFill>
                <a:latin typeface="+mn-lt"/>
              </a:rPr>
              <a:t>The protocol (set of rules) for communicating over the </a:t>
            </a:r>
            <a:r>
              <a:rPr lang="en-US" altLang="en-US" sz="2000" dirty="0" smtClean="0">
                <a:solidFill>
                  <a:srgbClr val="000000"/>
                </a:solidFill>
                <a:latin typeface="+mn-lt"/>
              </a:rPr>
              <a:t>A</a:t>
            </a:r>
            <a:r>
              <a:rPr lang="en-US" altLang="en-US" sz="100" dirty="0" smtClean="0">
                <a:solidFill>
                  <a:srgbClr val="000000"/>
                </a:solidFill>
                <a:latin typeface="+mn-lt"/>
              </a:rPr>
              <a:t> </a:t>
            </a:r>
            <a:r>
              <a:rPr lang="en-US" altLang="en-US" sz="2000" dirty="0" smtClean="0">
                <a:solidFill>
                  <a:srgbClr val="000000"/>
                </a:solidFill>
                <a:latin typeface="+mn-lt"/>
              </a:rPr>
              <a:t>R</a:t>
            </a:r>
            <a:r>
              <a:rPr lang="en-US" altLang="en-US" sz="100" dirty="0" smtClean="0">
                <a:solidFill>
                  <a:srgbClr val="000000"/>
                </a:solidFill>
                <a:latin typeface="+mn-lt"/>
              </a:rPr>
              <a:t> </a:t>
            </a:r>
            <a:r>
              <a:rPr lang="en-US" altLang="en-US" sz="2000" dirty="0" smtClean="0">
                <a:solidFill>
                  <a:srgbClr val="000000"/>
                </a:solidFill>
                <a:latin typeface="+mn-lt"/>
              </a:rPr>
              <a:t>P</a:t>
            </a:r>
            <a:r>
              <a:rPr lang="en-US" altLang="en-US" sz="100" dirty="0" smtClean="0">
                <a:solidFill>
                  <a:srgbClr val="000000"/>
                </a:solidFill>
                <a:latin typeface="+mn-lt"/>
              </a:rPr>
              <a:t> </a:t>
            </a:r>
            <a:r>
              <a:rPr lang="en-US" altLang="en-US" sz="2000" dirty="0" smtClean="0">
                <a:solidFill>
                  <a:srgbClr val="000000"/>
                </a:solidFill>
                <a:latin typeface="+mn-lt"/>
              </a:rPr>
              <a:t>A</a:t>
            </a:r>
            <a:r>
              <a:rPr lang="en-US" altLang="en-US" sz="100" dirty="0" smtClean="0">
                <a:solidFill>
                  <a:srgbClr val="000000"/>
                </a:solidFill>
                <a:latin typeface="+mn-lt"/>
              </a:rPr>
              <a:t> </a:t>
            </a:r>
            <a:r>
              <a:rPr lang="en-US" altLang="en-US" sz="2000" dirty="0" smtClean="0">
                <a:solidFill>
                  <a:srgbClr val="000000"/>
                </a:solidFill>
                <a:latin typeface="+mn-lt"/>
              </a:rPr>
              <a:t>N</a:t>
            </a:r>
            <a:r>
              <a:rPr lang="en-US" altLang="en-US" sz="100" dirty="0" smtClean="0">
                <a:solidFill>
                  <a:srgbClr val="000000"/>
                </a:solidFill>
                <a:latin typeface="+mn-lt"/>
              </a:rPr>
              <a:t> </a:t>
            </a:r>
            <a:r>
              <a:rPr lang="en-US" altLang="en-US" sz="2000" dirty="0" smtClean="0">
                <a:solidFill>
                  <a:srgbClr val="000000"/>
                </a:solidFill>
                <a:latin typeface="+mn-lt"/>
              </a:rPr>
              <a:t>E</a:t>
            </a:r>
            <a:r>
              <a:rPr lang="en-US" altLang="en-US" sz="100" dirty="0" smtClean="0">
                <a:solidFill>
                  <a:srgbClr val="000000"/>
                </a:solidFill>
                <a:latin typeface="+mn-lt"/>
              </a:rPr>
              <a:t> </a:t>
            </a:r>
            <a:r>
              <a:rPr lang="en-US" altLang="en-US" sz="2000" dirty="0" smtClean="0">
                <a:solidFill>
                  <a:srgbClr val="000000"/>
                </a:solidFill>
                <a:latin typeface="+mn-lt"/>
              </a:rPr>
              <a:t>T </a:t>
            </a:r>
            <a:r>
              <a:rPr lang="en-US" altLang="en-US" sz="2000" dirty="0">
                <a:solidFill>
                  <a:srgbClr val="000000"/>
                </a:solidFill>
                <a:latin typeface="+mn-lt"/>
              </a:rPr>
              <a:t>became known as the </a:t>
            </a:r>
            <a:r>
              <a:rPr lang="en-US" altLang="en-US" sz="2000" b="1" dirty="0">
                <a:solidFill>
                  <a:srgbClr val="000000"/>
                </a:solidFill>
                <a:latin typeface="+mn-lt"/>
              </a:rPr>
              <a:t>Transmission Control Protocol</a:t>
            </a:r>
            <a:r>
              <a:rPr lang="en-US" altLang="en-US" sz="2000" dirty="0">
                <a:solidFill>
                  <a:srgbClr val="000000"/>
                </a:solidFill>
                <a:latin typeface="+mn-lt"/>
              </a:rPr>
              <a:t> (</a:t>
            </a:r>
            <a:r>
              <a:rPr lang="en-US" altLang="en-US" sz="2000" dirty="0" smtClean="0">
                <a:solidFill>
                  <a:srgbClr val="000000"/>
                </a:solidFill>
                <a:latin typeface="+mn-lt"/>
              </a:rPr>
              <a:t>T</a:t>
            </a:r>
            <a:r>
              <a:rPr lang="en-US" altLang="en-US" sz="100" dirty="0" smtClean="0">
                <a:solidFill>
                  <a:srgbClr val="000000"/>
                </a:solidFill>
                <a:latin typeface="+mn-lt"/>
              </a:rPr>
              <a:t> </a:t>
            </a:r>
            <a:r>
              <a:rPr lang="en-US" altLang="en-US" sz="2000" dirty="0" smtClean="0">
                <a:solidFill>
                  <a:srgbClr val="000000"/>
                </a:solidFill>
                <a:latin typeface="+mn-lt"/>
              </a:rPr>
              <a:t>C</a:t>
            </a:r>
            <a:r>
              <a:rPr lang="en-US" altLang="en-US" sz="100" dirty="0" smtClean="0">
                <a:solidFill>
                  <a:srgbClr val="000000"/>
                </a:solidFill>
                <a:latin typeface="+mn-lt"/>
              </a:rPr>
              <a:t> </a:t>
            </a:r>
            <a:r>
              <a:rPr lang="en-US" altLang="en-US" sz="2000" dirty="0" smtClean="0">
                <a:solidFill>
                  <a:srgbClr val="000000"/>
                </a:solidFill>
                <a:latin typeface="+mn-lt"/>
              </a:rPr>
              <a:t>P).</a:t>
            </a:r>
            <a:endParaRPr lang="en-US" altLang="en-US" sz="2000" dirty="0">
              <a:solidFill>
                <a:srgbClr val="000000"/>
              </a:solidFill>
              <a:latin typeface="+mn-lt"/>
            </a:endParaRPr>
          </a:p>
          <a:p>
            <a:pPr lvl="1" eaLnBrk="1" hangingPunct="1"/>
            <a:r>
              <a:rPr lang="en-US" altLang="en-US" sz="2200" dirty="0" smtClean="0">
                <a:solidFill>
                  <a:srgbClr val="000000"/>
                </a:solidFill>
                <a:latin typeface="+mn-lt"/>
              </a:rPr>
              <a:t>T</a:t>
            </a:r>
            <a:r>
              <a:rPr lang="en-US" altLang="en-US" sz="100" dirty="0" smtClean="0">
                <a:solidFill>
                  <a:srgbClr val="000000"/>
                </a:solidFill>
                <a:latin typeface="+mn-lt"/>
              </a:rPr>
              <a:t> </a:t>
            </a:r>
            <a:r>
              <a:rPr lang="en-US" altLang="en-US" sz="2200" dirty="0" smtClean="0">
                <a:solidFill>
                  <a:srgbClr val="000000"/>
                </a:solidFill>
                <a:latin typeface="+mn-lt"/>
              </a:rPr>
              <a:t>C</a:t>
            </a:r>
            <a:r>
              <a:rPr lang="en-US" altLang="en-US" sz="100" dirty="0" smtClean="0">
                <a:solidFill>
                  <a:srgbClr val="000000"/>
                </a:solidFill>
                <a:latin typeface="+mn-lt"/>
              </a:rPr>
              <a:t> </a:t>
            </a:r>
            <a:r>
              <a:rPr lang="en-US" altLang="en-US" sz="2200" dirty="0" smtClean="0">
                <a:solidFill>
                  <a:srgbClr val="000000"/>
                </a:solidFill>
                <a:latin typeface="+mn-lt"/>
              </a:rPr>
              <a:t>P </a:t>
            </a:r>
            <a:r>
              <a:rPr lang="en-US" altLang="en-US" sz="2200" dirty="0">
                <a:solidFill>
                  <a:srgbClr val="000000"/>
                </a:solidFill>
                <a:latin typeface="+mn-lt"/>
              </a:rPr>
              <a:t>ensured that messages, consisting of sequentially numbered pieces called packets, were properly routed from sender to receiver, arrived intact and were assembled in the correct order</a:t>
            </a:r>
            <a:r>
              <a:rPr lang="en-US" altLang="en-US" sz="2200" dirty="0" smtClean="0">
                <a:solidFill>
                  <a:srgbClr val="000000"/>
                </a:solidFill>
                <a:latin typeface="+mn-lt"/>
              </a:rPr>
              <a:t>.</a:t>
            </a:r>
            <a:endParaRPr lang="en-US" sz="2200" dirty="0">
              <a:latin typeface="+mn-lt"/>
            </a:endParaRPr>
          </a:p>
        </p:txBody>
      </p:sp>
    </p:spTree>
    <p:extLst>
      <p:ext uri="{BB962C8B-B14F-4D97-AF65-F5344CB8AC3E}">
        <p14:creationId xmlns:p14="http://schemas.microsoft.com/office/powerpoint/2010/main" val="2789770639"/>
      </p:ext>
    </p:extLst>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2"/>
                </a:solidFill>
                <a:latin typeface="Times New Roman" panose="02020603050405020304" pitchFamily="18" charset="0"/>
                <a:cs typeface="Times New Roman" panose="02020603050405020304" pitchFamily="18" charset="0"/>
              </a:rPr>
              <a:t>1.12 The Internet and the World Wide Web </a:t>
            </a:r>
            <a:r>
              <a:rPr lang="en-US" sz="2000" b="0" dirty="0" smtClean="0">
                <a:solidFill>
                  <a:schemeClr val="tx2"/>
                </a:solidFill>
                <a:latin typeface="Times New Roman" panose="02020603050405020304" pitchFamily="18" charset="0"/>
                <a:cs typeface="Times New Roman" panose="02020603050405020304" pitchFamily="18" charset="0"/>
              </a:rPr>
              <a:t>(3 </a:t>
            </a:r>
            <a:r>
              <a:rPr lang="en-US" sz="2000" b="0" dirty="0">
                <a:solidFill>
                  <a:schemeClr val="tx2"/>
                </a:solidFill>
                <a:latin typeface="Times New Roman" panose="02020603050405020304" pitchFamily="18" charset="0"/>
                <a:cs typeface="Times New Roman" panose="02020603050405020304" pitchFamily="18" charset="0"/>
              </a:rPr>
              <a:t>of 8)</a:t>
            </a:r>
            <a:endParaRPr lang="en-US" dirty="0"/>
          </a:p>
        </p:txBody>
      </p:sp>
      <p:sp>
        <p:nvSpPr>
          <p:cNvPr id="3" name="Text Placeholder 2"/>
          <p:cNvSpPr>
            <a:spLocks noGrp="1"/>
          </p:cNvSpPr>
          <p:nvPr>
            <p:ph type="body" idx="1"/>
          </p:nvPr>
        </p:nvSpPr>
        <p:spPr/>
        <p:txBody>
          <a:bodyPr/>
          <a:lstStyle/>
          <a:p>
            <a:pPr eaLnBrk="1" hangingPunct="1">
              <a:lnSpc>
                <a:spcPct val="80000"/>
              </a:lnSpc>
              <a:defRPr/>
            </a:pPr>
            <a:r>
              <a:rPr lang="en-US" sz="1800" dirty="0">
                <a:solidFill>
                  <a:srgbClr val="000000"/>
                </a:solidFill>
                <a:latin typeface="+mn-lt"/>
              </a:rPr>
              <a:t>The Internet: A Network of Networks</a:t>
            </a:r>
          </a:p>
          <a:p>
            <a:pPr lvl="1" eaLnBrk="1" hangingPunct="1">
              <a:defRPr/>
            </a:pPr>
            <a:r>
              <a:rPr lang="en-US" sz="1800" dirty="0">
                <a:solidFill>
                  <a:srgbClr val="000000"/>
                </a:solidFill>
                <a:latin typeface="+mn-lt"/>
              </a:rPr>
              <a:t>In parallel with the early evolution of the Internet, organizations worldwide were implementing their own networks for both intraorganization and interorganization communication</a:t>
            </a:r>
            <a:r>
              <a:rPr lang="en-US" sz="1800" dirty="0" smtClean="0">
                <a:solidFill>
                  <a:srgbClr val="000000"/>
                </a:solidFill>
                <a:latin typeface="+mn-lt"/>
              </a:rPr>
              <a:t>.</a:t>
            </a:r>
            <a:endParaRPr lang="en-US" sz="1800" dirty="0">
              <a:solidFill>
                <a:srgbClr val="000000"/>
              </a:solidFill>
              <a:latin typeface="+mn-lt"/>
            </a:endParaRPr>
          </a:p>
          <a:p>
            <a:pPr lvl="1" eaLnBrk="1" hangingPunct="1">
              <a:defRPr/>
            </a:pPr>
            <a:r>
              <a:rPr lang="en-US" sz="1800" dirty="0">
                <a:solidFill>
                  <a:srgbClr val="000000"/>
                </a:solidFill>
                <a:latin typeface="+mn-lt"/>
              </a:rPr>
              <a:t>A huge variety of networking hardware and software appeared</a:t>
            </a:r>
            <a:r>
              <a:rPr lang="en-US" sz="1800" dirty="0" smtClean="0">
                <a:solidFill>
                  <a:srgbClr val="000000"/>
                </a:solidFill>
                <a:latin typeface="+mn-lt"/>
              </a:rPr>
              <a:t>.</a:t>
            </a:r>
            <a:endParaRPr lang="en-US" sz="1800" dirty="0">
              <a:solidFill>
                <a:srgbClr val="000000"/>
              </a:solidFill>
              <a:latin typeface="+mn-lt"/>
            </a:endParaRPr>
          </a:p>
          <a:p>
            <a:pPr lvl="1" eaLnBrk="1" hangingPunct="1">
              <a:defRPr/>
            </a:pPr>
            <a:r>
              <a:rPr lang="en-US" sz="1800" dirty="0">
                <a:solidFill>
                  <a:srgbClr val="000000"/>
                </a:solidFill>
                <a:latin typeface="+mn-lt"/>
              </a:rPr>
              <a:t>One challenge was to enable these different networks to communicate with each other</a:t>
            </a:r>
            <a:r>
              <a:rPr lang="en-US" sz="1800" dirty="0" smtClean="0">
                <a:solidFill>
                  <a:srgbClr val="000000"/>
                </a:solidFill>
                <a:latin typeface="+mn-lt"/>
              </a:rPr>
              <a:t>.</a:t>
            </a:r>
            <a:endParaRPr lang="en-US" sz="1800" dirty="0">
              <a:solidFill>
                <a:srgbClr val="000000"/>
              </a:solidFill>
              <a:latin typeface="+mn-lt"/>
            </a:endParaRPr>
          </a:p>
          <a:p>
            <a:pPr lvl="1" eaLnBrk="1" hangingPunct="1">
              <a:defRPr/>
            </a:pPr>
            <a:r>
              <a:rPr lang="en-US" sz="1800" dirty="0" smtClean="0">
                <a:solidFill>
                  <a:srgbClr val="000000"/>
                </a:solidFill>
                <a:latin typeface="+mn-lt"/>
              </a:rPr>
              <a:t>A</a:t>
            </a:r>
            <a:r>
              <a:rPr lang="en-US" sz="100" dirty="0" smtClean="0">
                <a:solidFill>
                  <a:srgbClr val="000000"/>
                </a:solidFill>
                <a:latin typeface="+mn-lt"/>
              </a:rPr>
              <a:t> </a:t>
            </a:r>
            <a:r>
              <a:rPr lang="en-US" sz="1800" dirty="0" smtClean="0">
                <a:solidFill>
                  <a:srgbClr val="000000"/>
                </a:solidFill>
                <a:latin typeface="+mn-lt"/>
              </a:rPr>
              <a:t>R</a:t>
            </a:r>
            <a:r>
              <a:rPr lang="en-US" sz="100" dirty="0" smtClean="0">
                <a:solidFill>
                  <a:srgbClr val="000000"/>
                </a:solidFill>
                <a:latin typeface="+mn-lt"/>
              </a:rPr>
              <a:t> </a:t>
            </a:r>
            <a:r>
              <a:rPr lang="en-US" sz="1800" dirty="0" smtClean="0">
                <a:solidFill>
                  <a:srgbClr val="000000"/>
                </a:solidFill>
                <a:latin typeface="+mn-lt"/>
              </a:rPr>
              <a:t>P</a:t>
            </a:r>
            <a:r>
              <a:rPr lang="en-US" sz="100" dirty="0" smtClean="0">
                <a:solidFill>
                  <a:srgbClr val="000000"/>
                </a:solidFill>
                <a:latin typeface="+mn-lt"/>
              </a:rPr>
              <a:t> </a:t>
            </a:r>
            <a:r>
              <a:rPr lang="en-US" sz="1800" dirty="0" smtClean="0">
                <a:solidFill>
                  <a:srgbClr val="000000"/>
                </a:solidFill>
                <a:latin typeface="+mn-lt"/>
              </a:rPr>
              <a:t>A </a:t>
            </a:r>
            <a:r>
              <a:rPr lang="en-US" sz="1800" dirty="0">
                <a:solidFill>
                  <a:srgbClr val="000000"/>
                </a:solidFill>
                <a:latin typeface="+mn-lt"/>
              </a:rPr>
              <a:t>accomplished this by developing the Internet Protocol </a:t>
            </a:r>
            <a:r>
              <a:rPr lang="en-US" sz="1800" dirty="0" smtClean="0">
                <a:solidFill>
                  <a:srgbClr val="000000"/>
                </a:solidFill>
                <a:latin typeface="+mn-lt"/>
              </a:rPr>
              <a:t>(I</a:t>
            </a:r>
            <a:r>
              <a:rPr lang="en-US" sz="100" dirty="0" smtClean="0">
                <a:solidFill>
                  <a:srgbClr val="000000"/>
                </a:solidFill>
                <a:latin typeface="+mn-lt"/>
              </a:rPr>
              <a:t> </a:t>
            </a:r>
            <a:r>
              <a:rPr lang="en-US" sz="1800" dirty="0" smtClean="0">
                <a:solidFill>
                  <a:srgbClr val="000000"/>
                </a:solidFill>
                <a:latin typeface="+mn-lt"/>
              </a:rPr>
              <a:t>P</a:t>
            </a:r>
            <a:r>
              <a:rPr lang="en-US" sz="1800" dirty="0">
                <a:solidFill>
                  <a:srgbClr val="000000"/>
                </a:solidFill>
                <a:latin typeface="+mn-lt"/>
              </a:rPr>
              <a:t>), which created a “network of networks,” the current architecture of the Internet</a:t>
            </a:r>
            <a:r>
              <a:rPr lang="en-US" sz="1800" dirty="0" smtClean="0">
                <a:solidFill>
                  <a:srgbClr val="000000"/>
                </a:solidFill>
                <a:latin typeface="+mn-lt"/>
              </a:rPr>
              <a:t>. </a:t>
            </a:r>
            <a:endParaRPr lang="en-US" sz="1800" dirty="0">
              <a:solidFill>
                <a:srgbClr val="000000"/>
              </a:solidFill>
              <a:latin typeface="+mn-lt"/>
            </a:endParaRPr>
          </a:p>
          <a:p>
            <a:pPr lvl="1" eaLnBrk="1" hangingPunct="1">
              <a:defRPr/>
            </a:pPr>
            <a:r>
              <a:rPr lang="en-US" sz="1800" dirty="0">
                <a:solidFill>
                  <a:srgbClr val="000000"/>
                </a:solidFill>
                <a:latin typeface="+mn-lt"/>
              </a:rPr>
              <a:t>The combined set of protocols is now called </a:t>
            </a:r>
            <a:r>
              <a:rPr lang="en-US" sz="1800" dirty="0" smtClean="0">
                <a:solidFill>
                  <a:srgbClr val="000000"/>
                </a:solidFill>
                <a:latin typeface="+mn-lt"/>
              </a:rPr>
              <a:t>T</a:t>
            </a:r>
            <a:r>
              <a:rPr lang="en-US" sz="100" dirty="0" smtClean="0">
                <a:solidFill>
                  <a:srgbClr val="000000"/>
                </a:solidFill>
                <a:latin typeface="+mn-lt"/>
              </a:rPr>
              <a:t> </a:t>
            </a:r>
            <a:r>
              <a:rPr lang="en-US" sz="1800" dirty="0" smtClean="0">
                <a:solidFill>
                  <a:srgbClr val="000000"/>
                </a:solidFill>
                <a:latin typeface="+mn-lt"/>
              </a:rPr>
              <a:t>C</a:t>
            </a:r>
            <a:r>
              <a:rPr lang="en-US" sz="100" dirty="0" smtClean="0">
                <a:solidFill>
                  <a:srgbClr val="000000"/>
                </a:solidFill>
                <a:latin typeface="+mn-lt"/>
              </a:rPr>
              <a:t> </a:t>
            </a:r>
            <a:r>
              <a:rPr lang="en-US" sz="1800" dirty="0" smtClean="0">
                <a:solidFill>
                  <a:srgbClr val="000000"/>
                </a:solidFill>
                <a:latin typeface="+mn-lt"/>
              </a:rPr>
              <a:t>P/I</a:t>
            </a:r>
            <a:r>
              <a:rPr lang="en-US" sz="100" dirty="0" smtClean="0">
                <a:solidFill>
                  <a:srgbClr val="000000"/>
                </a:solidFill>
                <a:latin typeface="+mn-lt"/>
              </a:rPr>
              <a:t> </a:t>
            </a:r>
            <a:r>
              <a:rPr lang="en-US" sz="1800" dirty="0" smtClean="0">
                <a:solidFill>
                  <a:srgbClr val="000000"/>
                </a:solidFill>
                <a:latin typeface="+mn-lt"/>
              </a:rPr>
              <a:t>P</a:t>
            </a:r>
            <a:r>
              <a:rPr lang="en-US" sz="1800" dirty="0">
                <a:solidFill>
                  <a:srgbClr val="000000"/>
                </a:solidFill>
                <a:latin typeface="+mn-lt"/>
              </a:rPr>
              <a:t>.</a:t>
            </a:r>
          </a:p>
          <a:p>
            <a:pPr lvl="1" eaLnBrk="1" hangingPunct="1">
              <a:defRPr/>
            </a:pPr>
            <a:r>
              <a:rPr lang="en-US" sz="1800" dirty="0">
                <a:solidFill>
                  <a:srgbClr val="000000"/>
                </a:solidFill>
                <a:latin typeface="+mn-lt"/>
              </a:rPr>
              <a:t>As a result of business investement, bandwidth—the information-carrying capacity of communications lines—on the Internet has increased tremendously, while hardware costs have plummeted</a:t>
            </a:r>
            <a:r>
              <a:rPr lang="en-US" sz="1800" dirty="0" smtClean="0">
                <a:solidFill>
                  <a:srgbClr val="000000"/>
                </a:solidFill>
                <a:latin typeface="+mn-lt"/>
              </a:rPr>
              <a:t>.</a:t>
            </a:r>
            <a:endParaRPr lang="en-US" sz="1800" dirty="0">
              <a:solidFill>
                <a:srgbClr val="000000"/>
              </a:solidFill>
              <a:latin typeface="+mn-lt"/>
            </a:endParaRPr>
          </a:p>
        </p:txBody>
      </p:sp>
    </p:spTree>
    <p:extLst>
      <p:ext uri="{BB962C8B-B14F-4D97-AF65-F5344CB8AC3E}">
        <p14:creationId xmlns:p14="http://schemas.microsoft.com/office/powerpoint/2010/main" val="3879471310"/>
      </p:ext>
    </p:extLst>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2"/>
                </a:solidFill>
                <a:latin typeface="Times New Roman" panose="02020603050405020304" pitchFamily="18" charset="0"/>
                <a:cs typeface="Times New Roman" panose="02020603050405020304" pitchFamily="18" charset="0"/>
              </a:rPr>
              <a:t>1.12 The Internet and the World Wide Web </a:t>
            </a:r>
            <a:r>
              <a:rPr lang="en-US" sz="2000" b="0" dirty="0" smtClean="0">
                <a:solidFill>
                  <a:schemeClr val="tx2"/>
                </a:solidFill>
                <a:latin typeface="Times New Roman" panose="02020603050405020304" pitchFamily="18" charset="0"/>
                <a:cs typeface="Times New Roman" panose="02020603050405020304" pitchFamily="18" charset="0"/>
              </a:rPr>
              <a:t>(4 </a:t>
            </a:r>
            <a:r>
              <a:rPr lang="en-US" sz="2000" b="0" dirty="0">
                <a:solidFill>
                  <a:schemeClr val="tx2"/>
                </a:solidFill>
                <a:latin typeface="Times New Roman" panose="02020603050405020304" pitchFamily="18" charset="0"/>
                <a:cs typeface="Times New Roman" panose="02020603050405020304" pitchFamily="18" charset="0"/>
              </a:rPr>
              <a:t>of 8)</a:t>
            </a:r>
            <a:endParaRPr lang="en-US" dirty="0"/>
          </a:p>
        </p:txBody>
      </p:sp>
      <p:sp>
        <p:nvSpPr>
          <p:cNvPr id="3" name="Text Placeholder 2"/>
          <p:cNvSpPr>
            <a:spLocks noGrp="1"/>
          </p:cNvSpPr>
          <p:nvPr>
            <p:ph type="body" idx="1"/>
          </p:nvPr>
        </p:nvSpPr>
        <p:spPr/>
        <p:txBody>
          <a:bodyPr/>
          <a:lstStyle/>
          <a:p>
            <a:pPr eaLnBrk="1" hangingPunct="1"/>
            <a:r>
              <a:rPr lang="en-US" altLang="en-US" sz="2400" dirty="0">
                <a:solidFill>
                  <a:srgbClr val="000000"/>
                </a:solidFill>
                <a:latin typeface="+mn-lt"/>
              </a:rPr>
              <a:t>The World Wide Web (simply called “the web”) is a collection of hardware and software associated with the Internet that allows computer users to locate and view multimedia-based documents (documents with various combinations of text, graphics, animations, audios and videos) on almost any subject</a:t>
            </a:r>
            <a:r>
              <a:rPr lang="en-US" altLang="en-US" sz="2400" dirty="0" smtClean="0">
                <a:solidFill>
                  <a:srgbClr val="000000"/>
                </a:solidFill>
                <a:latin typeface="+mn-lt"/>
              </a:rPr>
              <a:t>.</a:t>
            </a:r>
            <a:endParaRPr lang="en-US" altLang="en-US" sz="2400" dirty="0">
              <a:solidFill>
                <a:srgbClr val="000000"/>
              </a:solidFill>
              <a:latin typeface="+mn-lt"/>
            </a:endParaRPr>
          </a:p>
          <a:p>
            <a:pPr eaLnBrk="1" hangingPunct="1"/>
            <a:r>
              <a:rPr lang="en-US" altLang="en-US" sz="2400" dirty="0">
                <a:solidFill>
                  <a:srgbClr val="000000"/>
                </a:solidFill>
                <a:latin typeface="+mn-lt"/>
              </a:rPr>
              <a:t>In 1989, Tim Berners-Lee of </a:t>
            </a:r>
            <a:r>
              <a:rPr lang="en-US" altLang="en-US" sz="2400" dirty="0" smtClean="0">
                <a:solidFill>
                  <a:srgbClr val="000000"/>
                </a:solidFill>
                <a:latin typeface="+mn-lt"/>
              </a:rPr>
              <a:t>C</a:t>
            </a:r>
            <a:r>
              <a:rPr lang="en-US" altLang="en-US" sz="100" dirty="0" smtClean="0">
                <a:solidFill>
                  <a:srgbClr val="000000"/>
                </a:solidFill>
                <a:latin typeface="+mn-lt"/>
              </a:rPr>
              <a:t> </a:t>
            </a:r>
            <a:r>
              <a:rPr lang="en-US" altLang="en-US" sz="2400" dirty="0" smtClean="0">
                <a:solidFill>
                  <a:srgbClr val="000000"/>
                </a:solidFill>
                <a:latin typeface="+mn-lt"/>
              </a:rPr>
              <a:t>E</a:t>
            </a:r>
            <a:r>
              <a:rPr lang="en-US" altLang="en-US" sz="100" dirty="0" smtClean="0">
                <a:solidFill>
                  <a:srgbClr val="000000"/>
                </a:solidFill>
                <a:latin typeface="+mn-lt"/>
              </a:rPr>
              <a:t> </a:t>
            </a:r>
            <a:r>
              <a:rPr lang="en-US" altLang="en-US" sz="2400" dirty="0" smtClean="0">
                <a:solidFill>
                  <a:srgbClr val="000000"/>
                </a:solidFill>
                <a:latin typeface="+mn-lt"/>
              </a:rPr>
              <a:t>R</a:t>
            </a:r>
            <a:r>
              <a:rPr lang="en-US" altLang="en-US" sz="100" dirty="0" smtClean="0">
                <a:solidFill>
                  <a:srgbClr val="000000"/>
                </a:solidFill>
                <a:latin typeface="+mn-lt"/>
              </a:rPr>
              <a:t> </a:t>
            </a:r>
            <a:r>
              <a:rPr lang="en-US" altLang="en-US" sz="2400" dirty="0" smtClean="0">
                <a:solidFill>
                  <a:srgbClr val="000000"/>
                </a:solidFill>
                <a:latin typeface="+mn-lt"/>
              </a:rPr>
              <a:t>N </a:t>
            </a:r>
            <a:r>
              <a:rPr lang="en-US" altLang="en-US" sz="2400" dirty="0">
                <a:solidFill>
                  <a:srgbClr val="000000"/>
                </a:solidFill>
                <a:latin typeface="+mn-lt"/>
              </a:rPr>
              <a:t>(the European Organization for Nuclear Research) began to develop a technology for sharing information via “hyperlinked” text documents</a:t>
            </a:r>
            <a:r>
              <a:rPr lang="en-US" altLang="en-US" sz="2400" dirty="0" smtClean="0">
                <a:solidFill>
                  <a:srgbClr val="000000"/>
                </a:solidFill>
                <a:latin typeface="+mn-lt"/>
              </a:rPr>
              <a:t>.</a:t>
            </a:r>
            <a:endParaRPr lang="en-US" altLang="en-US" sz="2400" dirty="0">
              <a:solidFill>
                <a:srgbClr val="000000"/>
              </a:solidFill>
              <a:latin typeface="+mn-lt"/>
            </a:endParaRPr>
          </a:p>
        </p:txBody>
      </p:sp>
    </p:spTree>
    <p:extLst>
      <p:ext uri="{BB962C8B-B14F-4D97-AF65-F5344CB8AC3E}">
        <p14:creationId xmlns:p14="http://schemas.microsoft.com/office/powerpoint/2010/main" val="2801895552"/>
      </p:ext>
    </p:extLst>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2"/>
                </a:solidFill>
                <a:latin typeface="Times New Roman" panose="02020603050405020304" pitchFamily="18" charset="0"/>
                <a:cs typeface="Times New Roman" panose="02020603050405020304" pitchFamily="18" charset="0"/>
              </a:rPr>
              <a:t>1.12 The Internet and the World Wide Web </a:t>
            </a:r>
            <a:r>
              <a:rPr lang="en-US" sz="2000" b="0" dirty="0" smtClean="0">
                <a:solidFill>
                  <a:schemeClr val="tx2"/>
                </a:solidFill>
                <a:latin typeface="Times New Roman" panose="02020603050405020304" pitchFamily="18" charset="0"/>
                <a:cs typeface="Times New Roman" panose="02020603050405020304" pitchFamily="18" charset="0"/>
              </a:rPr>
              <a:t>(5 </a:t>
            </a:r>
            <a:r>
              <a:rPr lang="en-US" sz="2000" b="0" dirty="0">
                <a:solidFill>
                  <a:schemeClr val="tx2"/>
                </a:solidFill>
                <a:latin typeface="Times New Roman" panose="02020603050405020304" pitchFamily="18" charset="0"/>
                <a:cs typeface="Times New Roman" panose="02020603050405020304" pitchFamily="18" charset="0"/>
              </a:rPr>
              <a:t>of 8)</a:t>
            </a:r>
            <a:endParaRPr lang="en-US" dirty="0"/>
          </a:p>
        </p:txBody>
      </p:sp>
      <p:sp>
        <p:nvSpPr>
          <p:cNvPr id="3" name="Text Placeholder 2"/>
          <p:cNvSpPr>
            <a:spLocks noGrp="1"/>
          </p:cNvSpPr>
          <p:nvPr>
            <p:ph type="body" idx="1"/>
          </p:nvPr>
        </p:nvSpPr>
        <p:spPr/>
        <p:txBody>
          <a:bodyPr/>
          <a:lstStyle/>
          <a:p>
            <a:pPr eaLnBrk="1" hangingPunct="1"/>
            <a:r>
              <a:rPr lang="en-US" altLang="en-US" sz="2200" dirty="0">
                <a:solidFill>
                  <a:srgbClr val="000000"/>
                </a:solidFill>
                <a:latin typeface="+mn-lt"/>
              </a:rPr>
              <a:t>Berners-Lee called his invention the HyperText Markup Language (</a:t>
            </a:r>
            <a:r>
              <a:rPr lang="en-US" altLang="en-US" sz="2200" dirty="0" smtClean="0">
                <a:solidFill>
                  <a:srgbClr val="000000"/>
                </a:solidFill>
                <a:latin typeface="+mn-lt"/>
              </a:rPr>
              <a:t>H</a:t>
            </a:r>
            <a:r>
              <a:rPr lang="en-US" altLang="en-US" sz="100" dirty="0" smtClean="0">
                <a:solidFill>
                  <a:srgbClr val="000000"/>
                </a:solidFill>
                <a:latin typeface="+mn-lt"/>
              </a:rPr>
              <a:t> </a:t>
            </a:r>
            <a:r>
              <a:rPr lang="en-US" altLang="en-US" sz="2200" dirty="0" smtClean="0">
                <a:solidFill>
                  <a:srgbClr val="000000"/>
                </a:solidFill>
                <a:latin typeface="+mn-lt"/>
              </a:rPr>
              <a:t>T</a:t>
            </a:r>
            <a:r>
              <a:rPr lang="en-US" altLang="en-US" sz="100" dirty="0" smtClean="0">
                <a:solidFill>
                  <a:srgbClr val="000000"/>
                </a:solidFill>
                <a:latin typeface="+mn-lt"/>
              </a:rPr>
              <a:t> </a:t>
            </a:r>
            <a:r>
              <a:rPr lang="en-US" altLang="en-US" sz="2200" dirty="0" smtClean="0">
                <a:solidFill>
                  <a:srgbClr val="000000"/>
                </a:solidFill>
                <a:latin typeface="+mn-lt"/>
              </a:rPr>
              <a:t>M</a:t>
            </a:r>
            <a:r>
              <a:rPr lang="en-US" altLang="en-US" sz="100" dirty="0" smtClean="0">
                <a:solidFill>
                  <a:srgbClr val="000000"/>
                </a:solidFill>
                <a:latin typeface="+mn-lt"/>
              </a:rPr>
              <a:t> </a:t>
            </a:r>
            <a:r>
              <a:rPr lang="en-US" altLang="en-US" sz="2200" dirty="0" smtClean="0">
                <a:solidFill>
                  <a:srgbClr val="000000"/>
                </a:solidFill>
                <a:latin typeface="+mn-lt"/>
              </a:rPr>
              <a:t>L).</a:t>
            </a:r>
            <a:endParaRPr lang="en-US" altLang="en-US" sz="2200" dirty="0">
              <a:solidFill>
                <a:srgbClr val="000000"/>
              </a:solidFill>
              <a:latin typeface="+mn-lt"/>
            </a:endParaRPr>
          </a:p>
          <a:p>
            <a:pPr eaLnBrk="1" hangingPunct="1"/>
            <a:r>
              <a:rPr lang="en-US" altLang="en-US" sz="2200" dirty="0">
                <a:solidFill>
                  <a:srgbClr val="000000"/>
                </a:solidFill>
                <a:latin typeface="+mn-lt"/>
              </a:rPr>
              <a:t>He also wrote communication protocols such as HyperText Transfer Protocol (</a:t>
            </a:r>
            <a:r>
              <a:rPr lang="en-US" altLang="en-US" sz="2200" dirty="0" smtClean="0">
                <a:solidFill>
                  <a:srgbClr val="000000"/>
                </a:solidFill>
                <a:latin typeface="+mn-lt"/>
              </a:rPr>
              <a:t>H</a:t>
            </a:r>
            <a:r>
              <a:rPr lang="en-US" altLang="en-US" sz="100" dirty="0" smtClean="0">
                <a:solidFill>
                  <a:srgbClr val="000000"/>
                </a:solidFill>
                <a:latin typeface="+mn-lt"/>
              </a:rPr>
              <a:t> </a:t>
            </a:r>
            <a:r>
              <a:rPr lang="en-US" altLang="en-US" sz="2200" dirty="0" smtClean="0">
                <a:solidFill>
                  <a:srgbClr val="000000"/>
                </a:solidFill>
                <a:latin typeface="+mn-lt"/>
              </a:rPr>
              <a:t>T</a:t>
            </a:r>
            <a:r>
              <a:rPr lang="en-US" altLang="en-US" sz="100" dirty="0" smtClean="0">
                <a:solidFill>
                  <a:srgbClr val="000000"/>
                </a:solidFill>
                <a:latin typeface="+mn-lt"/>
              </a:rPr>
              <a:t> </a:t>
            </a:r>
            <a:r>
              <a:rPr lang="en-US" altLang="en-US" sz="2200" dirty="0" smtClean="0">
                <a:solidFill>
                  <a:srgbClr val="000000"/>
                </a:solidFill>
                <a:latin typeface="+mn-lt"/>
              </a:rPr>
              <a:t>T</a:t>
            </a:r>
            <a:r>
              <a:rPr lang="en-US" altLang="en-US" sz="100" dirty="0" smtClean="0">
                <a:solidFill>
                  <a:srgbClr val="000000"/>
                </a:solidFill>
                <a:latin typeface="+mn-lt"/>
              </a:rPr>
              <a:t> </a:t>
            </a:r>
            <a:r>
              <a:rPr lang="en-US" altLang="en-US" sz="2200" dirty="0" smtClean="0">
                <a:solidFill>
                  <a:srgbClr val="000000"/>
                </a:solidFill>
                <a:latin typeface="+mn-lt"/>
              </a:rPr>
              <a:t>P</a:t>
            </a:r>
            <a:r>
              <a:rPr lang="en-US" altLang="en-US" sz="2200" dirty="0">
                <a:solidFill>
                  <a:srgbClr val="000000"/>
                </a:solidFill>
                <a:latin typeface="+mn-lt"/>
              </a:rPr>
              <a:t>) to form the backbone of his new hypertext information system—the World Wide Web.</a:t>
            </a:r>
          </a:p>
          <a:p>
            <a:pPr eaLnBrk="1" hangingPunct="1"/>
            <a:r>
              <a:rPr lang="en-US" altLang="en-US" sz="2200" dirty="0">
                <a:solidFill>
                  <a:srgbClr val="000000"/>
                </a:solidFill>
                <a:latin typeface="+mn-lt"/>
              </a:rPr>
              <a:t>In 1994, Berners-Lee founded the World Wide Web Consortium (</a:t>
            </a:r>
            <a:r>
              <a:rPr lang="en-US" altLang="en-US" sz="2200" dirty="0" smtClean="0">
                <a:solidFill>
                  <a:srgbClr val="000000"/>
                </a:solidFill>
                <a:latin typeface="+mn-lt"/>
              </a:rPr>
              <a:t>W3C, </a:t>
            </a:r>
            <a:r>
              <a:rPr lang="en-US" altLang="en-US" sz="2200" dirty="0" smtClean="0">
                <a:solidFill>
                  <a:srgbClr val="000000"/>
                </a:solidFill>
                <a:latin typeface="+mn-lt"/>
                <a:hlinkClick r:id="rId2" tooltip="http://www.w3.org"/>
              </a:rPr>
              <a:t>http://www.w3.org</a:t>
            </a:r>
            <a:r>
              <a:rPr lang="en-US" altLang="en-US" sz="2200" dirty="0" smtClean="0">
                <a:solidFill>
                  <a:srgbClr val="000000"/>
                </a:solidFill>
                <a:latin typeface="+mn-lt"/>
              </a:rPr>
              <a:t>), </a:t>
            </a:r>
            <a:r>
              <a:rPr lang="en-US" altLang="en-US" sz="2200" dirty="0">
                <a:solidFill>
                  <a:srgbClr val="000000"/>
                </a:solidFill>
                <a:latin typeface="+mn-lt"/>
              </a:rPr>
              <a:t>devoted to developing web technologies</a:t>
            </a:r>
            <a:r>
              <a:rPr lang="en-US" altLang="en-US" sz="2200" dirty="0" smtClean="0">
                <a:solidFill>
                  <a:srgbClr val="000000"/>
                </a:solidFill>
                <a:latin typeface="+mn-lt"/>
              </a:rPr>
              <a:t>.</a:t>
            </a:r>
            <a:endParaRPr lang="en-US" altLang="en-US" sz="2200" dirty="0">
              <a:solidFill>
                <a:srgbClr val="000000"/>
              </a:solidFill>
              <a:latin typeface="+mn-lt"/>
            </a:endParaRPr>
          </a:p>
          <a:p>
            <a:pPr eaLnBrk="1" hangingPunct="1"/>
            <a:r>
              <a:rPr lang="en-US" altLang="en-US" sz="2200" dirty="0">
                <a:solidFill>
                  <a:srgbClr val="000000"/>
                </a:solidFill>
                <a:latin typeface="+mn-lt"/>
              </a:rPr>
              <a:t>One of the W3C’s primary goals is to make the web universally accessible to everyone regardless of disabilities, language or culture</a:t>
            </a:r>
            <a:r>
              <a:rPr lang="en-US" altLang="en-US" sz="2200" dirty="0" smtClean="0">
                <a:solidFill>
                  <a:srgbClr val="000000"/>
                </a:solidFill>
                <a:latin typeface="+mn-lt"/>
              </a:rPr>
              <a:t>.</a:t>
            </a:r>
            <a:endParaRPr lang="en-US" altLang="en-US" sz="2200" dirty="0">
              <a:solidFill>
                <a:srgbClr val="000000"/>
              </a:solidFill>
              <a:latin typeface="+mn-lt"/>
            </a:endParaRPr>
          </a:p>
        </p:txBody>
      </p:sp>
    </p:spTree>
    <p:extLst>
      <p:ext uri="{BB962C8B-B14F-4D97-AF65-F5344CB8AC3E}">
        <p14:creationId xmlns:p14="http://schemas.microsoft.com/office/powerpoint/2010/main" val="1904740133"/>
      </p:ext>
    </p:extLst>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2"/>
                </a:solidFill>
                <a:latin typeface="Times New Roman" panose="02020603050405020304" pitchFamily="18" charset="0"/>
                <a:cs typeface="Times New Roman" panose="02020603050405020304" pitchFamily="18" charset="0"/>
              </a:rPr>
              <a:t>1.12 The Internet and the World Wide Web </a:t>
            </a:r>
            <a:r>
              <a:rPr lang="en-US" sz="2000" b="0" dirty="0" smtClean="0">
                <a:solidFill>
                  <a:schemeClr val="tx2"/>
                </a:solidFill>
                <a:latin typeface="Times New Roman" panose="02020603050405020304" pitchFamily="18" charset="0"/>
                <a:cs typeface="Times New Roman" panose="02020603050405020304" pitchFamily="18" charset="0"/>
              </a:rPr>
              <a:t>(6 </a:t>
            </a:r>
            <a:r>
              <a:rPr lang="en-US" sz="2000" b="0" dirty="0">
                <a:solidFill>
                  <a:schemeClr val="tx2"/>
                </a:solidFill>
                <a:latin typeface="Times New Roman" panose="02020603050405020304" pitchFamily="18" charset="0"/>
                <a:cs typeface="Times New Roman" panose="02020603050405020304" pitchFamily="18" charset="0"/>
              </a:rPr>
              <a:t>of 8)</a:t>
            </a:r>
            <a:endParaRPr lang="en-US" dirty="0"/>
          </a:p>
        </p:txBody>
      </p:sp>
      <p:sp>
        <p:nvSpPr>
          <p:cNvPr id="3" name="Text Placeholder 2"/>
          <p:cNvSpPr>
            <a:spLocks noGrp="1"/>
          </p:cNvSpPr>
          <p:nvPr>
            <p:ph type="body" idx="1"/>
          </p:nvPr>
        </p:nvSpPr>
        <p:spPr/>
        <p:txBody>
          <a:bodyPr/>
          <a:lstStyle/>
          <a:p>
            <a:pPr eaLnBrk="1" hangingPunct="1">
              <a:defRPr/>
            </a:pPr>
            <a:r>
              <a:rPr lang="en-US" sz="2200" dirty="0">
                <a:solidFill>
                  <a:srgbClr val="000000"/>
                </a:solidFill>
                <a:latin typeface="+mn-lt"/>
              </a:rPr>
              <a:t>Web services are software components stored on one computer that can be accessed by an app (or other software component) on another computer over the Internet</a:t>
            </a:r>
            <a:r>
              <a:rPr lang="en-US" sz="2200" dirty="0" smtClean="0">
                <a:solidFill>
                  <a:srgbClr val="000000"/>
                </a:solidFill>
                <a:latin typeface="+mn-lt"/>
              </a:rPr>
              <a:t>.</a:t>
            </a:r>
            <a:endParaRPr lang="en-US" sz="2200" dirty="0">
              <a:solidFill>
                <a:srgbClr val="000000"/>
              </a:solidFill>
              <a:latin typeface="+mn-lt"/>
            </a:endParaRPr>
          </a:p>
          <a:p>
            <a:pPr eaLnBrk="1" hangingPunct="1">
              <a:defRPr/>
            </a:pPr>
            <a:r>
              <a:rPr lang="en-US" sz="2200" dirty="0">
                <a:solidFill>
                  <a:srgbClr val="000000"/>
                </a:solidFill>
                <a:latin typeface="+mn-lt"/>
              </a:rPr>
              <a:t>With web services, you can create mashups, which enable you to rapidly develop apps by combining complementary web services, often from multiple organizations and possibly other forms of information feeds</a:t>
            </a:r>
            <a:r>
              <a:rPr lang="en-US" sz="2200" dirty="0" smtClean="0">
                <a:solidFill>
                  <a:srgbClr val="000000"/>
                </a:solidFill>
                <a:latin typeface="+mn-lt"/>
              </a:rPr>
              <a:t>.</a:t>
            </a:r>
            <a:endParaRPr lang="en-US" sz="2200" dirty="0">
              <a:solidFill>
                <a:srgbClr val="000000"/>
              </a:solidFill>
              <a:latin typeface="+mn-lt"/>
            </a:endParaRPr>
          </a:p>
          <a:p>
            <a:pPr eaLnBrk="1" hangingPunct="1">
              <a:defRPr/>
            </a:pPr>
            <a:r>
              <a:rPr lang="en-US" sz="2200" dirty="0" smtClean="0">
                <a:solidFill>
                  <a:srgbClr val="000000"/>
                </a:solidFill>
                <a:latin typeface="+mn-lt"/>
              </a:rPr>
              <a:t>Programmableweb (</a:t>
            </a:r>
            <a:r>
              <a:rPr lang="en-US" sz="2200" dirty="0">
                <a:solidFill>
                  <a:srgbClr val="000000"/>
                </a:solidFill>
                <a:latin typeface="+mn-lt"/>
                <a:hlinkClick r:id="rId2" tooltip="http://www.programmableweb.com/) "/>
              </a:rPr>
              <a:t>http://www.programmableweb.com/) </a:t>
            </a:r>
            <a:r>
              <a:rPr lang="en-US" sz="2200" dirty="0">
                <a:solidFill>
                  <a:srgbClr val="000000"/>
                </a:solidFill>
                <a:latin typeface="+mn-lt"/>
              </a:rPr>
              <a:t>provides a directory of over 11,150 </a:t>
            </a:r>
            <a:r>
              <a:rPr lang="en-US" sz="2200" dirty="0" smtClean="0">
                <a:solidFill>
                  <a:srgbClr val="000000"/>
                </a:solidFill>
                <a:latin typeface="+mn-lt"/>
              </a:rPr>
              <a:t>A</a:t>
            </a:r>
            <a:r>
              <a:rPr lang="en-US" sz="100" dirty="0" smtClean="0">
                <a:solidFill>
                  <a:srgbClr val="000000"/>
                </a:solidFill>
                <a:latin typeface="+mn-lt"/>
              </a:rPr>
              <a:t> </a:t>
            </a:r>
            <a:r>
              <a:rPr lang="en-US" sz="2200" dirty="0" smtClean="0">
                <a:solidFill>
                  <a:srgbClr val="000000"/>
                </a:solidFill>
                <a:latin typeface="+mn-lt"/>
              </a:rPr>
              <a:t>P</a:t>
            </a:r>
            <a:r>
              <a:rPr lang="en-US" sz="100" dirty="0" smtClean="0">
                <a:solidFill>
                  <a:srgbClr val="000000"/>
                </a:solidFill>
                <a:latin typeface="+mn-lt"/>
              </a:rPr>
              <a:t> </a:t>
            </a:r>
            <a:r>
              <a:rPr lang="en-US" sz="2200" dirty="0" smtClean="0">
                <a:solidFill>
                  <a:srgbClr val="000000"/>
                </a:solidFill>
                <a:latin typeface="+mn-lt"/>
              </a:rPr>
              <a:t>I</a:t>
            </a:r>
            <a:r>
              <a:rPr lang="en-US" sz="100" dirty="0" smtClean="0">
                <a:solidFill>
                  <a:srgbClr val="000000"/>
                </a:solidFill>
                <a:latin typeface="+mn-lt"/>
              </a:rPr>
              <a:t> </a:t>
            </a:r>
            <a:r>
              <a:rPr lang="en-US" sz="2200" dirty="0" smtClean="0">
                <a:solidFill>
                  <a:srgbClr val="000000"/>
                </a:solidFill>
                <a:latin typeface="+mn-lt"/>
              </a:rPr>
              <a:t>s </a:t>
            </a:r>
            <a:r>
              <a:rPr lang="en-US" sz="2200" dirty="0">
                <a:solidFill>
                  <a:srgbClr val="000000"/>
                </a:solidFill>
                <a:latin typeface="+mn-lt"/>
              </a:rPr>
              <a:t>and 7,300 mashups, plus how-to guides and sample code for creating your own mashups</a:t>
            </a:r>
            <a:r>
              <a:rPr lang="en-US" sz="2200" dirty="0" smtClean="0">
                <a:solidFill>
                  <a:srgbClr val="000000"/>
                </a:solidFill>
                <a:latin typeface="+mn-lt"/>
              </a:rPr>
              <a:t>.</a:t>
            </a:r>
            <a:endParaRPr lang="en-US" sz="2200" dirty="0">
              <a:solidFill>
                <a:srgbClr val="000000"/>
              </a:solidFill>
              <a:latin typeface="+mn-lt"/>
            </a:endParaRPr>
          </a:p>
        </p:txBody>
      </p:sp>
    </p:spTree>
    <p:extLst>
      <p:ext uri="{BB962C8B-B14F-4D97-AF65-F5344CB8AC3E}">
        <p14:creationId xmlns:p14="http://schemas.microsoft.com/office/powerpoint/2010/main" val="1888460048"/>
      </p:ext>
    </p:extLst>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2"/>
                </a:solidFill>
                <a:latin typeface="Times New Roman" panose="02020603050405020304" pitchFamily="18" charset="0"/>
                <a:cs typeface="Times New Roman" panose="02020603050405020304" pitchFamily="18" charset="0"/>
              </a:rPr>
              <a:t>1.12 The Internet and the World Wide Web </a:t>
            </a:r>
            <a:r>
              <a:rPr lang="en-US" sz="2000" b="0" dirty="0" smtClean="0">
                <a:solidFill>
                  <a:schemeClr val="tx2"/>
                </a:solidFill>
                <a:latin typeface="Times New Roman" panose="02020603050405020304" pitchFamily="18" charset="0"/>
                <a:cs typeface="Times New Roman" panose="02020603050405020304" pitchFamily="18" charset="0"/>
              </a:rPr>
              <a:t>(7 of </a:t>
            </a:r>
            <a:r>
              <a:rPr lang="en-US" sz="2000" b="0" dirty="0">
                <a:solidFill>
                  <a:schemeClr val="tx2"/>
                </a:solidFill>
                <a:latin typeface="Times New Roman" panose="02020603050405020304" pitchFamily="18" charset="0"/>
                <a:cs typeface="Times New Roman" panose="02020603050405020304" pitchFamily="18" charset="0"/>
              </a:rPr>
              <a:t>8)</a:t>
            </a:r>
            <a:endParaRPr lang="en-US" dirty="0"/>
          </a:p>
        </p:txBody>
      </p:sp>
      <p:sp>
        <p:nvSpPr>
          <p:cNvPr id="3" name="Text Placeholder 2"/>
          <p:cNvSpPr>
            <a:spLocks noGrp="1"/>
          </p:cNvSpPr>
          <p:nvPr>
            <p:ph type="body" idx="1"/>
          </p:nvPr>
        </p:nvSpPr>
        <p:spPr/>
        <p:txBody>
          <a:bodyPr/>
          <a:lstStyle/>
          <a:p>
            <a:pPr eaLnBrk="1" hangingPunct="1">
              <a:defRPr/>
            </a:pPr>
            <a:r>
              <a:rPr lang="en-US" sz="2400" dirty="0">
                <a:solidFill>
                  <a:srgbClr val="000000"/>
                </a:solidFill>
                <a:latin typeface="+mn-lt"/>
              </a:rPr>
              <a:t>Ajax technology helps Internet-based applications perform like desktop applications.</a:t>
            </a:r>
          </a:p>
          <a:p>
            <a:pPr eaLnBrk="1" hangingPunct="1">
              <a:defRPr/>
            </a:pPr>
            <a:r>
              <a:rPr lang="en-US" sz="2400" dirty="0">
                <a:solidFill>
                  <a:srgbClr val="000000"/>
                </a:solidFill>
                <a:latin typeface="+mn-lt"/>
              </a:rPr>
              <a:t>Using Ajax, applications like Google Maps have achieved excellent performance and approach the look-and-feel of desktop applications</a:t>
            </a:r>
            <a:r>
              <a:rPr lang="en-US" sz="2400" dirty="0" smtClean="0">
                <a:solidFill>
                  <a:srgbClr val="000000"/>
                </a:solidFill>
                <a:latin typeface="+mn-lt"/>
              </a:rPr>
              <a:t>.</a:t>
            </a:r>
            <a:endParaRPr lang="en-US" sz="2400" dirty="0">
              <a:solidFill>
                <a:srgbClr val="000000"/>
              </a:solidFill>
              <a:latin typeface="+mn-lt"/>
            </a:endParaRPr>
          </a:p>
        </p:txBody>
      </p:sp>
    </p:spTree>
    <p:extLst>
      <p:ext uri="{BB962C8B-B14F-4D97-AF65-F5344CB8AC3E}">
        <p14:creationId xmlns:p14="http://schemas.microsoft.com/office/powerpoint/2010/main" val="4263379735"/>
      </p:ext>
    </p:extLst>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2"/>
                </a:solidFill>
                <a:latin typeface="Times New Roman" panose="02020603050405020304" pitchFamily="18" charset="0"/>
                <a:cs typeface="Times New Roman" panose="02020603050405020304" pitchFamily="18" charset="0"/>
              </a:rPr>
              <a:t>1.12 The Internet and the World Wide Web </a:t>
            </a:r>
            <a:r>
              <a:rPr lang="en-US" sz="2000" b="0" dirty="0" smtClean="0">
                <a:solidFill>
                  <a:schemeClr val="tx2"/>
                </a:solidFill>
                <a:latin typeface="Times New Roman" panose="02020603050405020304" pitchFamily="18" charset="0"/>
                <a:cs typeface="Times New Roman" panose="02020603050405020304" pitchFamily="18" charset="0"/>
              </a:rPr>
              <a:t>(8 </a:t>
            </a:r>
            <a:r>
              <a:rPr lang="en-US" sz="2000" b="0" dirty="0">
                <a:solidFill>
                  <a:schemeClr val="tx2"/>
                </a:solidFill>
                <a:latin typeface="Times New Roman" panose="02020603050405020304" pitchFamily="18" charset="0"/>
                <a:cs typeface="Times New Roman" panose="02020603050405020304" pitchFamily="18" charset="0"/>
              </a:rPr>
              <a:t>of 8)</a:t>
            </a:r>
            <a:endParaRPr lang="en-US" dirty="0"/>
          </a:p>
        </p:txBody>
      </p:sp>
      <p:sp>
        <p:nvSpPr>
          <p:cNvPr id="3" name="Text Placeholder 2"/>
          <p:cNvSpPr>
            <a:spLocks noGrp="1"/>
          </p:cNvSpPr>
          <p:nvPr>
            <p:ph type="body" idx="1"/>
          </p:nvPr>
        </p:nvSpPr>
        <p:spPr/>
        <p:txBody>
          <a:bodyPr/>
          <a:lstStyle/>
          <a:p>
            <a:pPr eaLnBrk="1" hangingPunct="1">
              <a:defRPr/>
            </a:pPr>
            <a:r>
              <a:rPr lang="en-US" sz="2200" dirty="0">
                <a:solidFill>
                  <a:srgbClr val="000000"/>
                </a:solidFill>
                <a:latin typeface="+mn-lt"/>
              </a:rPr>
              <a:t>The Internet is no longer just a network of computers—it’s an Internet of Things</a:t>
            </a:r>
            <a:r>
              <a:rPr lang="en-US" sz="2200" dirty="0" smtClean="0">
                <a:solidFill>
                  <a:srgbClr val="000000"/>
                </a:solidFill>
                <a:latin typeface="+mn-lt"/>
              </a:rPr>
              <a:t>.</a:t>
            </a:r>
            <a:endParaRPr lang="en-US" sz="2200" dirty="0">
              <a:solidFill>
                <a:srgbClr val="000000"/>
              </a:solidFill>
              <a:latin typeface="+mn-lt"/>
            </a:endParaRPr>
          </a:p>
          <a:p>
            <a:pPr eaLnBrk="1" hangingPunct="1">
              <a:defRPr/>
            </a:pPr>
            <a:r>
              <a:rPr lang="en-US" sz="2200" dirty="0">
                <a:solidFill>
                  <a:srgbClr val="000000"/>
                </a:solidFill>
                <a:latin typeface="+mn-lt"/>
              </a:rPr>
              <a:t>A thing is any object with an </a:t>
            </a:r>
            <a:r>
              <a:rPr lang="en-US" sz="2200" dirty="0" smtClean="0">
                <a:solidFill>
                  <a:srgbClr val="000000"/>
                </a:solidFill>
                <a:latin typeface="+mn-lt"/>
              </a:rPr>
              <a:t>I</a:t>
            </a:r>
            <a:r>
              <a:rPr lang="en-US" sz="100" dirty="0" smtClean="0">
                <a:solidFill>
                  <a:srgbClr val="000000"/>
                </a:solidFill>
                <a:latin typeface="+mn-lt"/>
              </a:rPr>
              <a:t> </a:t>
            </a:r>
            <a:r>
              <a:rPr lang="en-US" sz="2200" dirty="0" smtClean="0">
                <a:solidFill>
                  <a:srgbClr val="000000"/>
                </a:solidFill>
                <a:latin typeface="+mn-lt"/>
              </a:rPr>
              <a:t>P </a:t>
            </a:r>
            <a:r>
              <a:rPr lang="en-US" sz="2200" dirty="0">
                <a:solidFill>
                  <a:srgbClr val="000000"/>
                </a:solidFill>
                <a:latin typeface="+mn-lt"/>
              </a:rPr>
              <a:t>address and the ability to send data automatically over the Internet</a:t>
            </a:r>
          </a:p>
          <a:p>
            <a:pPr eaLnBrk="1" hangingPunct="1">
              <a:defRPr/>
            </a:pPr>
            <a:r>
              <a:rPr lang="en-US" sz="2200" dirty="0">
                <a:solidFill>
                  <a:srgbClr val="000000"/>
                </a:solidFill>
                <a:latin typeface="+mn-lt"/>
              </a:rPr>
              <a:t>Examples</a:t>
            </a:r>
          </a:p>
          <a:p>
            <a:pPr lvl="1" eaLnBrk="1" hangingPunct="1">
              <a:defRPr/>
            </a:pPr>
            <a:r>
              <a:rPr lang="en-US" sz="2200" dirty="0">
                <a:solidFill>
                  <a:srgbClr val="000000"/>
                </a:solidFill>
                <a:latin typeface="+mn-lt"/>
              </a:rPr>
              <a:t>a car with a transponder for paying tolls</a:t>
            </a:r>
          </a:p>
          <a:p>
            <a:pPr lvl="1" eaLnBrk="1" hangingPunct="1">
              <a:defRPr/>
            </a:pPr>
            <a:r>
              <a:rPr lang="en-US" sz="2200" dirty="0">
                <a:solidFill>
                  <a:srgbClr val="000000"/>
                </a:solidFill>
                <a:latin typeface="+mn-lt"/>
              </a:rPr>
              <a:t>a heart monitor implanted in a human</a:t>
            </a:r>
          </a:p>
          <a:p>
            <a:pPr lvl="1" eaLnBrk="1" hangingPunct="1">
              <a:defRPr/>
            </a:pPr>
            <a:r>
              <a:rPr lang="en-US" sz="2200" dirty="0">
                <a:solidFill>
                  <a:srgbClr val="000000"/>
                </a:solidFill>
                <a:latin typeface="+mn-lt"/>
              </a:rPr>
              <a:t>a smart meter that reports energy usage</a:t>
            </a:r>
          </a:p>
          <a:p>
            <a:pPr lvl="1" eaLnBrk="1" hangingPunct="1">
              <a:defRPr/>
            </a:pPr>
            <a:r>
              <a:rPr lang="en-US" sz="2200" dirty="0">
                <a:solidFill>
                  <a:srgbClr val="000000"/>
                </a:solidFill>
                <a:latin typeface="+mn-lt"/>
              </a:rPr>
              <a:t>mobile apps that can track your movement and location</a:t>
            </a:r>
          </a:p>
          <a:p>
            <a:pPr lvl="1" eaLnBrk="1" hangingPunct="1">
              <a:defRPr/>
            </a:pPr>
            <a:r>
              <a:rPr lang="en-US" sz="2200" dirty="0">
                <a:solidFill>
                  <a:srgbClr val="000000"/>
                </a:solidFill>
                <a:latin typeface="+mn-lt"/>
              </a:rPr>
              <a:t>smart thermostats that adjust room temperatures based </a:t>
            </a:r>
            <a:r>
              <a:rPr lang="en-US" sz="2200" dirty="0" smtClean="0">
                <a:solidFill>
                  <a:srgbClr val="000000"/>
                </a:solidFill>
                <a:latin typeface="+mn-lt"/>
              </a:rPr>
              <a:t>on weather </a:t>
            </a:r>
            <a:r>
              <a:rPr lang="en-US" sz="2200" dirty="0">
                <a:solidFill>
                  <a:srgbClr val="000000"/>
                </a:solidFill>
                <a:latin typeface="+mn-lt"/>
              </a:rPr>
              <a:t>forecasts and activity in the home</a:t>
            </a:r>
            <a:r>
              <a:rPr lang="en-US" sz="2200" dirty="0" smtClean="0">
                <a:solidFill>
                  <a:srgbClr val="000000"/>
                </a:solidFill>
                <a:latin typeface="+mn-lt"/>
              </a:rPr>
              <a:t>.</a:t>
            </a:r>
          </a:p>
        </p:txBody>
      </p:sp>
    </p:spTree>
    <p:extLst>
      <p:ext uri="{BB962C8B-B14F-4D97-AF65-F5344CB8AC3E}">
        <p14:creationId xmlns:p14="http://schemas.microsoft.com/office/powerpoint/2010/main" val="2756159410"/>
      </p:ext>
    </p:extLst>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2"/>
                </a:solidFill>
                <a:latin typeface="Times New Roman" panose="02020603050405020304" pitchFamily="18" charset="0"/>
                <a:cs typeface="Times New Roman" panose="02020603050405020304" pitchFamily="18" charset="0"/>
              </a:rPr>
              <a:t>1.13</a:t>
            </a:r>
            <a:r>
              <a:rPr lang="en-US" dirty="0">
                <a:solidFill>
                  <a:schemeClr val="tx2"/>
                </a:solidFill>
                <a:latin typeface="Times New Roman" panose="02020603050405020304" pitchFamily="18" charset="0"/>
                <a:cs typeface="Times New Roman" panose="02020603050405020304" pitchFamily="18" charset="0"/>
              </a:rPr>
              <a:t> </a:t>
            </a:r>
            <a:r>
              <a:rPr lang="en-US" dirty="0" smtClean="0">
                <a:solidFill>
                  <a:schemeClr val="tx2"/>
                </a:solidFill>
                <a:latin typeface="Times New Roman" panose="02020603050405020304" pitchFamily="18" charset="0"/>
                <a:cs typeface="Times New Roman" panose="02020603050405020304" pitchFamily="18" charset="0"/>
              </a:rPr>
              <a:t>Some </a:t>
            </a:r>
            <a:r>
              <a:rPr lang="en-US" dirty="0">
                <a:solidFill>
                  <a:schemeClr val="tx2"/>
                </a:solidFill>
                <a:latin typeface="Times New Roman" panose="02020603050405020304" pitchFamily="18" charset="0"/>
                <a:cs typeface="Times New Roman" panose="02020603050405020304" pitchFamily="18" charset="0"/>
              </a:rPr>
              <a:t>Key Software Development </a:t>
            </a:r>
            <a:r>
              <a:rPr lang="en-US" dirty="0" smtClean="0">
                <a:solidFill>
                  <a:schemeClr val="tx2"/>
                </a:solidFill>
                <a:latin typeface="Times New Roman" panose="02020603050405020304" pitchFamily="18" charset="0"/>
                <a:cs typeface="Times New Roman" panose="02020603050405020304" pitchFamily="18" charset="0"/>
              </a:rPr>
              <a:t>Terminology </a:t>
            </a:r>
            <a:r>
              <a:rPr lang="en-US" sz="2000" b="0" dirty="0" smtClean="0">
                <a:solidFill>
                  <a:schemeClr val="tx2"/>
                </a:solidFill>
                <a:latin typeface="Times New Roman" panose="02020603050405020304" pitchFamily="18" charset="0"/>
                <a:cs typeface="Times New Roman" panose="02020603050405020304" pitchFamily="18" charset="0"/>
              </a:rPr>
              <a:t>(1 of 2)</a:t>
            </a:r>
            <a:endParaRPr lang="en-US" sz="2000" b="0" dirty="0">
              <a:solidFill>
                <a:schemeClr val="tx2"/>
              </a:solidFill>
              <a:latin typeface="Times New Roman" panose="02020603050405020304" pitchFamily="18" charset="0"/>
              <a:cs typeface="Times New Roman" panose="02020603050405020304" pitchFamily="18" charset="0"/>
            </a:endParaRPr>
          </a:p>
        </p:txBody>
      </p:sp>
      <p:sp>
        <p:nvSpPr>
          <p:cNvPr id="3" name="Text Placeholder 2"/>
          <p:cNvSpPr>
            <a:spLocks noGrp="1"/>
          </p:cNvSpPr>
          <p:nvPr>
            <p:ph type="body" idx="1"/>
          </p:nvPr>
        </p:nvSpPr>
        <p:spPr/>
        <p:txBody>
          <a:bodyPr/>
          <a:lstStyle/>
          <a:p>
            <a:r>
              <a:rPr lang="en-US" altLang="en-US" sz="2400" dirty="0">
                <a:solidFill>
                  <a:srgbClr val="000000"/>
                </a:solidFill>
                <a:latin typeface="+mn-lt"/>
              </a:rPr>
              <a:t>Figure 1.27 lists a number of buzzwords that you’ll hear in the software development community</a:t>
            </a:r>
            <a:r>
              <a:rPr lang="en-US" altLang="en-US" sz="2400" dirty="0" smtClean="0">
                <a:solidFill>
                  <a:srgbClr val="000000"/>
                </a:solidFill>
                <a:latin typeface="+mn-lt"/>
              </a:rPr>
              <a:t>.</a:t>
            </a:r>
            <a:endParaRPr lang="en-US" altLang="en-US" sz="2400" dirty="0">
              <a:solidFill>
                <a:srgbClr val="000000"/>
              </a:solidFill>
              <a:latin typeface="+mn-lt"/>
            </a:endParaRPr>
          </a:p>
        </p:txBody>
      </p:sp>
    </p:spTree>
    <p:extLst>
      <p:ext uri="{BB962C8B-B14F-4D97-AF65-F5344CB8AC3E}">
        <p14:creationId xmlns:p14="http://schemas.microsoft.com/office/powerpoint/2010/main" val="139871730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2"/>
                </a:solidFill>
                <a:latin typeface="Times New Roman" panose="02020603050405020304" pitchFamily="18" charset="0"/>
                <a:cs typeface="Times New Roman" panose="02020603050405020304" pitchFamily="18" charset="0"/>
              </a:rPr>
              <a:t>1.3.1 Moore’s Law </a:t>
            </a:r>
            <a:r>
              <a:rPr lang="en-US" sz="2000" b="0" dirty="0" smtClean="0">
                <a:solidFill>
                  <a:schemeClr val="tx2"/>
                </a:solidFill>
                <a:latin typeface="Times New Roman" panose="02020603050405020304" pitchFamily="18" charset="0"/>
                <a:cs typeface="Times New Roman" panose="02020603050405020304" pitchFamily="18" charset="0"/>
              </a:rPr>
              <a:t>(1 of 3)</a:t>
            </a:r>
            <a:endParaRPr lang="en-US" sz="2000" b="0" dirty="0">
              <a:solidFill>
                <a:schemeClr val="tx2"/>
              </a:solidFill>
              <a:latin typeface="Times New Roman" panose="02020603050405020304" pitchFamily="18" charset="0"/>
              <a:cs typeface="Times New Roman" panose="02020603050405020304" pitchFamily="18" charset="0"/>
            </a:endParaRPr>
          </a:p>
        </p:txBody>
      </p:sp>
      <p:sp>
        <p:nvSpPr>
          <p:cNvPr id="3" name="Text Placeholder 2"/>
          <p:cNvSpPr>
            <a:spLocks noGrp="1"/>
          </p:cNvSpPr>
          <p:nvPr>
            <p:ph type="body" idx="1"/>
          </p:nvPr>
        </p:nvSpPr>
        <p:spPr/>
        <p:txBody>
          <a:bodyPr/>
          <a:lstStyle/>
          <a:p>
            <a:pPr eaLnBrk="1" hangingPunct="1"/>
            <a:r>
              <a:rPr lang="en-US" altLang="en-US" sz="2400" dirty="0">
                <a:solidFill>
                  <a:srgbClr val="000000"/>
                </a:solidFill>
                <a:latin typeface="+mn-lt"/>
              </a:rPr>
              <a:t>For many decades, hardware costs have fallen rapidly</a:t>
            </a:r>
            <a:r>
              <a:rPr lang="en-US" altLang="en-US" sz="2400" dirty="0" smtClean="0">
                <a:solidFill>
                  <a:srgbClr val="000000"/>
                </a:solidFill>
                <a:latin typeface="+mn-lt"/>
              </a:rPr>
              <a:t>.</a:t>
            </a:r>
            <a:endParaRPr lang="en-US" altLang="en-US" sz="2400" dirty="0">
              <a:solidFill>
                <a:srgbClr val="000000"/>
              </a:solidFill>
              <a:latin typeface="+mn-lt"/>
            </a:endParaRPr>
          </a:p>
          <a:p>
            <a:pPr eaLnBrk="1" hangingPunct="1"/>
            <a:r>
              <a:rPr lang="en-US" altLang="en-US" sz="2400" dirty="0">
                <a:solidFill>
                  <a:srgbClr val="000000"/>
                </a:solidFill>
                <a:latin typeface="+mn-lt"/>
              </a:rPr>
              <a:t>Every year or two, the capacities of computers have approximately </a:t>
            </a:r>
            <a:r>
              <a:rPr lang="en-US" altLang="en-US" sz="2400" b="1" dirty="0">
                <a:solidFill>
                  <a:srgbClr val="000000"/>
                </a:solidFill>
                <a:latin typeface="+mn-lt"/>
              </a:rPr>
              <a:t>doubled</a:t>
            </a:r>
            <a:r>
              <a:rPr lang="en-US" altLang="en-US" sz="2400" i="1" dirty="0">
                <a:solidFill>
                  <a:srgbClr val="000000"/>
                </a:solidFill>
                <a:latin typeface="+mn-lt"/>
              </a:rPr>
              <a:t> </a:t>
            </a:r>
            <a:r>
              <a:rPr lang="en-US" altLang="en-US" sz="2400" dirty="0">
                <a:solidFill>
                  <a:srgbClr val="000000"/>
                </a:solidFill>
                <a:latin typeface="+mn-lt"/>
              </a:rPr>
              <a:t>inexpensively</a:t>
            </a:r>
            <a:r>
              <a:rPr lang="en-US" altLang="en-US" sz="2400" dirty="0" smtClean="0">
                <a:solidFill>
                  <a:srgbClr val="000000"/>
                </a:solidFill>
                <a:latin typeface="+mn-lt"/>
              </a:rPr>
              <a:t>.</a:t>
            </a:r>
            <a:endParaRPr lang="en-US" altLang="en-US" sz="2400" dirty="0">
              <a:solidFill>
                <a:srgbClr val="000000"/>
              </a:solidFill>
              <a:latin typeface="+mn-lt"/>
            </a:endParaRPr>
          </a:p>
          <a:p>
            <a:pPr eaLnBrk="1" hangingPunct="1"/>
            <a:r>
              <a:rPr lang="en-US" altLang="en-US" sz="2400" dirty="0">
                <a:solidFill>
                  <a:srgbClr val="000000"/>
                </a:solidFill>
                <a:latin typeface="+mn-lt"/>
              </a:rPr>
              <a:t>This trend often is called </a:t>
            </a:r>
            <a:r>
              <a:rPr lang="en-US" altLang="en-US" sz="2400" b="1" dirty="0">
                <a:solidFill>
                  <a:schemeClr val="tx1"/>
                </a:solidFill>
                <a:latin typeface="+mn-lt"/>
              </a:rPr>
              <a:t>Moore’s Law</a:t>
            </a:r>
            <a:r>
              <a:rPr lang="en-US" altLang="en-US" sz="2400" dirty="0">
                <a:solidFill>
                  <a:srgbClr val="000000"/>
                </a:solidFill>
                <a:latin typeface="+mn-lt"/>
              </a:rPr>
              <a:t>, named for the person who identified it in the 1960s, Gordon Moore, co-founder of Intel</a:t>
            </a:r>
            <a:r>
              <a:rPr lang="en-US" altLang="en-US" sz="2400" dirty="0" smtClean="0">
                <a:solidFill>
                  <a:srgbClr val="000000"/>
                </a:solidFill>
                <a:latin typeface="+mn-lt"/>
              </a:rPr>
              <a:t>.</a:t>
            </a:r>
            <a:endParaRPr lang="en-US" altLang="en-US" sz="2400" dirty="0">
              <a:solidFill>
                <a:srgbClr val="000000"/>
              </a:solidFill>
              <a:latin typeface="+mn-lt"/>
            </a:endParaRPr>
          </a:p>
        </p:txBody>
      </p:sp>
    </p:spTree>
    <p:extLst>
      <p:ext uri="{BB962C8B-B14F-4D97-AF65-F5344CB8AC3E}">
        <p14:creationId xmlns:p14="http://schemas.microsoft.com/office/powerpoint/2010/main" val="991588656"/>
      </p:ext>
    </p:extLst>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Figure 1.33 </a:t>
            </a:r>
            <a:r>
              <a:rPr lang="en-US" dirty="0"/>
              <a:t>Software Technologies </a:t>
            </a:r>
            <a:r>
              <a:rPr lang="en-US" sz="2000" b="0" dirty="0" smtClean="0"/>
              <a:t>(1 </a:t>
            </a:r>
            <a:r>
              <a:rPr lang="en-US" sz="2000" b="0" dirty="0"/>
              <a:t>of </a:t>
            </a:r>
            <a:r>
              <a:rPr lang="en-US" sz="2000" b="0" dirty="0" smtClean="0"/>
              <a:t>3)</a:t>
            </a:r>
            <a:endParaRPr lang="en-US" sz="2000" b="0" dirty="0"/>
          </a:p>
        </p:txBody>
      </p:sp>
      <p:graphicFrame>
        <p:nvGraphicFramePr>
          <p:cNvPr id="4" name="Table 3"/>
          <p:cNvGraphicFramePr>
            <a:graphicFrameLocks noGrp="1"/>
          </p:cNvGraphicFramePr>
          <p:nvPr>
            <p:extLst>
              <p:ext uri="{D42A27DB-BD31-4B8C-83A1-F6EECF244321}">
                <p14:modId xmlns:p14="http://schemas.microsoft.com/office/powerpoint/2010/main" val="3816734475"/>
              </p:ext>
            </p:extLst>
          </p:nvPr>
        </p:nvGraphicFramePr>
        <p:xfrm>
          <a:off x="518886" y="1890486"/>
          <a:ext cx="8106229" cy="4023360"/>
        </p:xfrm>
        <a:graphic>
          <a:graphicData uri="http://schemas.openxmlformats.org/drawingml/2006/table">
            <a:tbl>
              <a:tblPr firstRow="1" bandRow="1">
                <a:tableStyleId>{40F9630F-82C1-40B7-BC3A-925EFCFF5E92}</a:tableStyleId>
              </a:tblPr>
              <a:tblGrid>
                <a:gridCol w="1662339">
                  <a:extLst>
                    <a:ext uri="{9D8B030D-6E8A-4147-A177-3AD203B41FA5}">
                      <a16:colId xmlns:a16="http://schemas.microsoft.com/office/drawing/2014/main" val="2496490253"/>
                    </a:ext>
                  </a:extLst>
                </a:gridCol>
                <a:gridCol w="6443890">
                  <a:extLst>
                    <a:ext uri="{9D8B030D-6E8A-4147-A177-3AD203B41FA5}">
                      <a16:colId xmlns:a16="http://schemas.microsoft.com/office/drawing/2014/main" val="2152921344"/>
                    </a:ext>
                  </a:extLst>
                </a:gridCol>
              </a:tblGrid>
              <a:tr h="0">
                <a:tc>
                  <a:txBody>
                    <a:bodyPr/>
                    <a:lstStyle/>
                    <a:p>
                      <a:r>
                        <a:rPr lang="en-US" sz="1600" b="1" i="0" u="none" strike="noStrike" cap="none" baseline="0" dirty="0" smtClean="0">
                          <a:solidFill>
                            <a:schemeClr val="dk1"/>
                          </a:solidFill>
                          <a:latin typeface="+mn-lt"/>
                          <a:ea typeface="Arial"/>
                          <a:cs typeface="Arial"/>
                          <a:sym typeface="Arial"/>
                        </a:rPr>
                        <a:t>Technology</a:t>
                      </a:r>
                      <a:endParaRPr lang="en-US" sz="1600" b="1" dirty="0">
                        <a:solidFill>
                          <a:schemeClr val="tx1"/>
                        </a:solidFill>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b="1" i="0" u="none" strike="noStrike" cap="none" baseline="0" dirty="0" smtClean="0">
                          <a:solidFill>
                            <a:schemeClr val="dk1"/>
                          </a:solidFill>
                          <a:latin typeface="+mn-lt"/>
                          <a:ea typeface="Arial"/>
                          <a:cs typeface="Arial"/>
                          <a:sym typeface="Arial"/>
                        </a:rPr>
                        <a:t>Description</a:t>
                      </a:r>
                      <a:endParaRPr lang="en-US" sz="1600" b="1" dirty="0">
                        <a:solidFill>
                          <a:schemeClr val="tx1"/>
                        </a:solidFill>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88115620"/>
                  </a:ext>
                </a:extLst>
              </a:tr>
              <a:tr h="0">
                <a:tc>
                  <a:txBody>
                    <a:bodyPr/>
                    <a:lstStyle/>
                    <a:p>
                      <a:r>
                        <a:rPr lang="en-US" sz="1600" b="0" i="0" u="none" strike="noStrike" cap="none" baseline="0" dirty="0" smtClean="0">
                          <a:solidFill>
                            <a:schemeClr val="dk1"/>
                          </a:solidFill>
                          <a:latin typeface="+mn-lt"/>
                          <a:ea typeface="Arial"/>
                          <a:cs typeface="Arial"/>
                          <a:sym typeface="Arial"/>
                        </a:rPr>
                        <a:t>Agile software development</a:t>
                      </a:r>
                      <a:endParaRPr lang="en-US" sz="1600" b="0" dirty="0">
                        <a:solidFill>
                          <a:schemeClr val="tx1"/>
                        </a:solidFill>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b="1" i="0" u="none" strike="noStrike" cap="none" baseline="0" dirty="0" smtClean="0">
                          <a:solidFill>
                            <a:schemeClr val="dk1"/>
                          </a:solidFill>
                          <a:latin typeface="+mn-lt"/>
                          <a:ea typeface="Arial"/>
                          <a:cs typeface="Arial"/>
                          <a:sym typeface="Arial"/>
                        </a:rPr>
                        <a:t>Agile software development </a:t>
                      </a:r>
                      <a:r>
                        <a:rPr lang="en-US" sz="1600" b="0" i="0" u="none" strike="noStrike" cap="none" baseline="0" dirty="0" smtClean="0">
                          <a:solidFill>
                            <a:schemeClr val="dk1"/>
                          </a:solidFill>
                          <a:latin typeface="+mn-lt"/>
                          <a:ea typeface="Arial"/>
                          <a:cs typeface="Arial"/>
                          <a:sym typeface="Arial"/>
                        </a:rPr>
                        <a:t>is a set of methodologies that try to get software implemented faster and using fewer resources. Check out the Agile Alliance (</a:t>
                      </a:r>
                      <a:r>
                        <a:rPr lang="en-US" sz="1600" b="0" i="0" u="none" strike="noStrike" cap="none" baseline="0" dirty="0" smtClean="0">
                          <a:solidFill>
                            <a:schemeClr val="dk1"/>
                          </a:solidFill>
                          <a:latin typeface="+mn-lt"/>
                          <a:ea typeface="Arial"/>
                          <a:cs typeface="Arial"/>
                          <a:sym typeface="Arial"/>
                          <a:hlinkClick r:id="rId2" tooltip="https://www.agilealliance.org/"/>
                        </a:rPr>
                        <a:t>www.agilealliance.org</a:t>
                      </a:r>
                      <a:r>
                        <a:rPr lang="en-US" sz="1600" b="0" i="0" u="none" strike="noStrike" cap="none" baseline="0" dirty="0" smtClean="0">
                          <a:solidFill>
                            <a:schemeClr val="dk1"/>
                          </a:solidFill>
                          <a:latin typeface="+mn-lt"/>
                          <a:ea typeface="Arial"/>
                          <a:cs typeface="Arial"/>
                          <a:sym typeface="Arial"/>
                        </a:rPr>
                        <a:t>) and the Agile Manifesto (</a:t>
                      </a:r>
                      <a:r>
                        <a:rPr lang="en-US" sz="1600" b="0" i="0" u="none" strike="noStrike" cap="none" baseline="0" dirty="0" smtClean="0">
                          <a:solidFill>
                            <a:schemeClr val="dk1"/>
                          </a:solidFill>
                          <a:latin typeface="+mn-lt"/>
                          <a:ea typeface="Arial"/>
                          <a:cs typeface="Arial"/>
                          <a:sym typeface="Arial"/>
                          <a:hlinkClick r:id="rId3" tooltip="http://agilemanifesto.org/"/>
                        </a:rPr>
                        <a:t>http://www.agilemanifesto.org</a:t>
                      </a:r>
                      <a:r>
                        <a:rPr lang="en-US" sz="1600" b="0" i="0" u="none" strike="noStrike" cap="none" baseline="0" dirty="0" smtClean="0">
                          <a:solidFill>
                            <a:schemeClr val="dk1"/>
                          </a:solidFill>
                          <a:latin typeface="+mn-lt"/>
                          <a:ea typeface="Arial"/>
                          <a:cs typeface="Arial"/>
                          <a:sym typeface="Arial"/>
                        </a:rPr>
                        <a:t>).</a:t>
                      </a:r>
                      <a:endParaRPr lang="en-US" sz="1600" dirty="0">
                        <a:solidFill>
                          <a:schemeClr val="tx1"/>
                        </a:solidFill>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63407396"/>
                  </a:ext>
                </a:extLst>
              </a:tr>
              <a:tr h="0">
                <a:tc>
                  <a:txBody>
                    <a:bodyPr/>
                    <a:lstStyle/>
                    <a:p>
                      <a:r>
                        <a:rPr lang="en-US" sz="1600" b="0" i="0" u="none" strike="noStrike" cap="none" baseline="0" dirty="0" smtClean="0">
                          <a:solidFill>
                            <a:schemeClr val="dk1"/>
                          </a:solidFill>
                          <a:latin typeface="+mn-lt"/>
                          <a:ea typeface="Arial"/>
                          <a:cs typeface="Arial"/>
                          <a:sym typeface="Arial"/>
                        </a:rPr>
                        <a:t>Refactoring</a:t>
                      </a:r>
                      <a:endParaRPr lang="en-US" sz="1600" dirty="0">
                        <a:solidFill>
                          <a:schemeClr val="tx1"/>
                        </a:solidFill>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b="1" i="0" u="none" strike="noStrike" cap="none" baseline="0" dirty="0" smtClean="0">
                          <a:solidFill>
                            <a:schemeClr val="dk1"/>
                          </a:solidFill>
                          <a:latin typeface="+mn-lt"/>
                          <a:ea typeface="Arial"/>
                          <a:cs typeface="Arial"/>
                          <a:sym typeface="Arial"/>
                        </a:rPr>
                        <a:t>Refactoring </a:t>
                      </a:r>
                      <a:r>
                        <a:rPr lang="en-US" sz="1600" b="0" i="0" u="none" strike="noStrike" cap="none" baseline="0" dirty="0" smtClean="0">
                          <a:solidFill>
                            <a:schemeClr val="dk1"/>
                          </a:solidFill>
                          <a:latin typeface="+mn-lt"/>
                          <a:ea typeface="Arial"/>
                          <a:cs typeface="Arial"/>
                          <a:sym typeface="Arial"/>
                        </a:rPr>
                        <a:t>involves reworking programs to make them clearer and easier to maintain while preserving their correctness and functionality. It’s widely employed with agile development methodologies. Many I</a:t>
                      </a:r>
                      <a:r>
                        <a:rPr lang="en-US" sz="100" b="0" i="0" u="none" strike="noStrike" cap="none" baseline="0" dirty="0" smtClean="0">
                          <a:solidFill>
                            <a:schemeClr val="dk1"/>
                          </a:solidFill>
                          <a:latin typeface="+mn-lt"/>
                          <a:ea typeface="Arial"/>
                          <a:cs typeface="Arial"/>
                          <a:sym typeface="Arial"/>
                        </a:rPr>
                        <a:t> </a:t>
                      </a:r>
                      <a:r>
                        <a:rPr lang="en-US" sz="1600" b="0" i="0" u="none" strike="noStrike" cap="none" baseline="0" dirty="0" smtClean="0">
                          <a:solidFill>
                            <a:schemeClr val="dk1"/>
                          </a:solidFill>
                          <a:latin typeface="+mn-lt"/>
                          <a:ea typeface="Arial"/>
                          <a:cs typeface="Arial"/>
                          <a:sym typeface="Arial"/>
                        </a:rPr>
                        <a:t>D</a:t>
                      </a:r>
                      <a:r>
                        <a:rPr lang="en-US" sz="100" b="0" i="0" u="none" strike="noStrike" cap="none" baseline="0" dirty="0" smtClean="0">
                          <a:solidFill>
                            <a:schemeClr val="dk1"/>
                          </a:solidFill>
                          <a:latin typeface="+mn-lt"/>
                          <a:ea typeface="Arial"/>
                          <a:cs typeface="Arial"/>
                          <a:sym typeface="Arial"/>
                        </a:rPr>
                        <a:t> </a:t>
                      </a:r>
                      <a:r>
                        <a:rPr lang="en-US" sz="1600" b="0" i="0" u="none" strike="noStrike" cap="none" baseline="0" dirty="0" smtClean="0">
                          <a:solidFill>
                            <a:schemeClr val="dk1"/>
                          </a:solidFill>
                          <a:latin typeface="+mn-lt"/>
                          <a:ea typeface="Arial"/>
                          <a:cs typeface="Arial"/>
                          <a:sym typeface="Arial"/>
                        </a:rPr>
                        <a:t>E</a:t>
                      </a:r>
                      <a:r>
                        <a:rPr lang="en-US" sz="100" b="0" i="0" u="none" strike="noStrike" cap="none" baseline="0" dirty="0" smtClean="0">
                          <a:solidFill>
                            <a:schemeClr val="dk1"/>
                          </a:solidFill>
                          <a:latin typeface="+mn-lt"/>
                          <a:ea typeface="Arial"/>
                          <a:cs typeface="Arial"/>
                          <a:sym typeface="Arial"/>
                        </a:rPr>
                        <a:t> </a:t>
                      </a:r>
                      <a:r>
                        <a:rPr lang="en-US" sz="1600" b="0" i="0" u="none" strike="noStrike" cap="none" baseline="0" dirty="0" smtClean="0">
                          <a:solidFill>
                            <a:schemeClr val="dk1"/>
                          </a:solidFill>
                          <a:latin typeface="+mn-lt"/>
                          <a:ea typeface="Arial"/>
                          <a:cs typeface="Arial"/>
                          <a:sym typeface="Arial"/>
                        </a:rPr>
                        <a:t>s contain built-in </a:t>
                      </a:r>
                      <a:r>
                        <a:rPr lang="en-US" sz="1600" b="1" i="0" u="none" strike="noStrike" cap="none" baseline="0" dirty="0" smtClean="0">
                          <a:solidFill>
                            <a:schemeClr val="dk1"/>
                          </a:solidFill>
                          <a:latin typeface="+mn-lt"/>
                          <a:ea typeface="Arial"/>
                          <a:cs typeface="Arial"/>
                          <a:sym typeface="Arial"/>
                        </a:rPr>
                        <a:t>refactoring tools</a:t>
                      </a:r>
                      <a:r>
                        <a:rPr lang="en-US" sz="1600" b="0" i="1" u="none" strike="noStrike" cap="none" baseline="0" dirty="0" smtClean="0">
                          <a:solidFill>
                            <a:schemeClr val="dk1"/>
                          </a:solidFill>
                          <a:latin typeface="+mn-lt"/>
                          <a:ea typeface="Arial"/>
                          <a:cs typeface="Arial"/>
                          <a:sym typeface="Arial"/>
                        </a:rPr>
                        <a:t> </a:t>
                      </a:r>
                      <a:r>
                        <a:rPr lang="en-US" sz="1600" b="0" i="0" u="none" strike="noStrike" cap="none" baseline="0" dirty="0" smtClean="0">
                          <a:solidFill>
                            <a:schemeClr val="dk1"/>
                          </a:solidFill>
                          <a:latin typeface="+mn-lt"/>
                          <a:ea typeface="Arial"/>
                          <a:cs typeface="Arial"/>
                          <a:sym typeface="Arial"/>
                        </a:rPr>
                        <a:t>to do major portions of the reworking automatically.</a:t>
                      </a:r>
                      <a:endParaRPr lang="en-US" sz="1600" dirty="0">
                        <a:solidFill>
                          <a:schemeClr val="tx1"/>
                        </a:solidFill>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12487489"/>
                  </a:ext>
                </a:extLst>
              </a:tr>
              <a:tr h="0">
                <a:tc>
                  <a:txBody>
                    <a:bodyPr/>
                    <a:lstStyle/>
                    <a:p>
                      <a:r>
                        <a:rPr lang="en-US" sz="1600" b="0" i="0" u="none" strike="noStrike" cap="none" baseline="0" dirty="0" smtClean="0">
                          <a:solidFill>
                            <a:schemeClr val="dk1"/>
                          </a:solidFill>
                          <a:latin typeface="Arial"/>
                          <a:ea typeface="Arial"/>
                          <a:cs typeface="Arial"/>
                          <a:sym typeface="Arial"/>
                        </a:rPr>
                        <a:t>Design patterns</a:t>
                      </a:r>
                      <a:endParaRPr lang="en-US" sz="1600" dirty="0">
                        <a:solidFill>
                          <a:schemeClr val="tx1"/>
                        </a:solidFill>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b="1" i="0" u="none" strike="noStrike" cap="none" baseline="0" dirty="0" smtClean="0">
                          <a:solidFill>
                            <a:schemeClr val="dk1"/>
                          </a:solidFill>
                          <a:latin typeface="+mn-lt"/>
                          <a:ea typeface="Arial"/>
                          <a:cs typeface="Arial"/>
                          <a:sym typeface="Arial"/>
                        </a:rPr>
                        <a:t>Design patterns </a:t>
                      </a:r>
                      <a:r>
                        <a:rPr lang="en-US" sz="1600" b="0" i="0" u="none" strike="noStrike" cap="none" baseline="0" dirty="0" smtClean="0">
                          <a:solidFill>
                            <a:schemeClr val="dk1"/>
                          </a:solidFill>
                          <a:latin typeface="+mn-lt"/>
                          <a:ea typeface="Arial"/>
                          <a:cs typeface="Arial"/>
                          <a:sym typeface="Arial"/>
                        </a:rPr>
                        <a:t>are proven architectures for constructing flexible and maintainable object-oriented software. The field of design patterns tries to enumerate those recurring patterns, encouraging software designers to </a:t>
                      </a:r>
                      <a:r>
                        <a:rPr lang="en-US" sz="1600" b="1" i="0" u="none" strike="noStrike" cap="none" baseline="0" dirty="0" smtClean="0">
                          <a:solidFill>
                            <a:schemeClr val="dk1"/>
                          </a:solidFill>
                          <a:latin typeface="+mn-lt"/>
                          <a:ea typeface="Arial"/>
                          <a:cs typeface="Arial"/>
                          <a:sym typeface="Arial"/>
                        </a:rPr>
                        <a:t>reuse</a:t>
                      </a:r>
                      <a:r>
                        <a:rPr lang="en-US" sz="1600" b="0" i="1" u="none" strike="noStrike" cap="none" baseline="0" dirty="0" smtClean="0">
                          <a:solidFill>
                            <a:schemeClr val="dk1"/>
                          </a:solidFill>
                          <a:latin typeface="+mn-lt"/>
                          <a:ea typeface="Arial"/>
                          <a:cs typeface="Arial"/>
                          <a:sym typeface="Arial"/>
                        </a:rPr>
                        <a:t> </a:t>
                      </a:r>
                      <a:r>
                        <a:rPr lang="en-US" sz="1600" b="0" i="0" u="none" strike="noStrike" cap="none" baseline="0" dirty="0" smtClean="0">
                          <a:solidFill>
                            <a:schemeClr val="dk1"/>
                          </a:solidFill>
                          <a:latin typeface="+mn-lt"/>
                          <a:ea typeface="Arial"/>
                          <a:cs typeface="Arial"/>
                          <a:sym typeface="Arial"/>
                        </a:rPr>
                        <a:t>them to develop better-quality software using less time, money and effort.</a:t>
                      </a:r>
                      <a:endParaRPr lang="en-US" sz="1600" dirty="0">
                        <a:solidFill>
                          <a:schemeClr val="tx1"/>
                        </a:solidFill>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01106207"/>
                  </a:ext>
                </a:extLst>
              </a:tr>
            </a:tbl>
          </a:graphicData>
        </a:graphic>
      </p:graphicFrame>
    </p:spTree>
    <p:extLst>
      <p:ext uri="{BB962C8B-B14F-4D97-AF65-F5344CB8AC3E}">
        <p14:creationId xmlns:p14="http://schemas.microsoft.com/office/powerpoint/2010/main" val="442129436"/>
      </p:ext>
    </p:extLst>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Figure 1.33 Software Technologies </a:t>
            </a:r>
            <a:r>
              <a:rPr lang="en-US" sz="2000" b="0" dirty="0" smtClean="0"/>
              <a:t>(2 </a:t>
            </a:r>
            <a:r>
              <a:rPr lang="en-US" sz="2000" b="0" dirty="0"/>
              <a:t>of </a:t>
            </a:r>
            <a:r>
              <a:rPr lang="en-US" sz="2000" b="0" dirty="0" smtClean="0"/>
              <a:t>3)</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182871508"/>
              </p:ext>
            </p:extLst>
          </p:nvPr>
        </p:nvGraphicFramePr>
        <p:xfrm>
          <a:off x="457200" y="1687830"/>
          <a:ext cx="8229601" cy="4541520"/>
        </p:xfrm>
        <a:graphic>
          <a:graphicData uri="http://schemas.openxmlformats.org/drawingml/2006/table">
            <a:tbl>
              <a:tblPr firstRow="1" bandRow="1">
                <a:tableStyleId>{40F9630F-82C1-40B7-BC3A-925EFCFF5E92}</a:tableStyleId>
              </a:tblPr>
              <a:tblGrid>
                <a:gridCol w="1502230">
                  <a:extLst>
                    <a:ext uri="{9D8B030D-6E8A-4147-A177-3AD203B41FA5}">
                      <a16:colId xmlns:a16="http://schemas.microsoft.com/office/drawing/2014/main" val="727917496"/>
                    </a:ext>
                  </a:extLst>
                </a:gridCol>
                <a:gridCol w="6727371">
                  <a:extLst>
                    <a:ext uri="{9D8B030D-6E8A-4147-A177-3AD203B41FA5}">
                      <a16:colId xmlns:a16="http://schemas.microsoft.com/office/drawing/2014/main" val="1915504177"/>
                    </a:ext>
                  </a:extLst>
                </a:gridCol>
              </a:tblGrid>
              <a:tr h="264933">
                <a:tc>
                  <a:txBody>
                    <a:bodyPr/>
                    <a:lstStyle/>
                    <a:p>
                      <a:r>
                        <a:rPr lang="en-US" sz="1400" b="1" i="0" u="none" strike="noStrike" cap="none" baseline="0" dirty="0" smtClean="0">
                          <a:solidFill>
                            <a:schemeClr val="dk1"/>
                          </a:solidFill>
                          <a:latin typeface="+mn-lt"/>
                          <a:ea typeface="Arial"/>
                          <a:cs typeface="Arial"/>
                          <a:sym typeface="Arial"/>
                        </a:rPr>
                        <a:t>Technology</a:t>
                      </a:r>
                      <a:endParaRPr lang="en-US" sz="1400" b="1" dirty="0">
                        <a:solidFill>
                          <a:schemeClr val="tx1"/>
                        </a:solidFill>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400" b="1" i="0" u="none" strike="noStrike" cap="none" baseline="0" dirty="0" smtClean="0">
                          <a:solidFill>
                            <a:schemeClr val="dk1"/>
                          </a:solidFill>
                          <a:latin typeface="+mn-lt"/>
                          <a:ea typeface="Arial"/>
                          <a:cs typeface="Arial"/>
                          <a:sym typeface="Arial"/>
                        </a:rPr>
                        <a:t>Description</a:t>
                      </a:r>
                      <a:endParaRPr lang="en-US" sz="1400" b="1" dirty="0">
                        <a:solidFill>
                          <a:schemeClr val="tx1"/>
                        </a:solidFill>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60721178"/>
                  </a:ext>
                </a:extLst>
              </a:tr>
              <a:tr h="1377649">
                <a:tc>
                  <a:txBody>
                    <a:bodyPr/>
                    <a:lstStyle/>
                    <a:p>
                      <a:r>
                        <a:rPr lang="en-US" sz="1400" b="0" i="0" u="none" strike="noStrike" cap="none" baseline="0" dirty="0" smtClean="0">
                          <a:solidFill>
                            <a:schemeClr val="dk1"/>
                          </a:solidFill>
                          <a:latin typeface="+mn-lt"/>
                          <a:ea typeface="Arial"/>
                          <a:cs typeface="Arial"/>
                          <a:sym typeface="Arial"/>
                        </a:rPr>
                        <a:t>LAMP</a:t>
                      </a:r>
                      <a:endParaRPr lang="en-US" sz="1400" dirty="0">
                        <a:solidFill>
                          <a:schemeClr val="tx1"/>
                        </a:solidFill>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400" b="1" i="0" u="none" strike="noStrike" cap="none" baseline="0" dirty="0" smtClean="0">
                          <a:solidFill>
                            <a:schemeClr val="dk1"/>
                          </a:solidFill>
                          <a:latin typeface="+mn-lt"/>
                          <a:ea typeface="Arial"/>
                          <a:cs typeface="Arial"/>
                          <a:sym typeface="Arial"/>
                        </a:rPr>
                        <a:t>LAMP </a:t>
                      </a:r>
                      <a:r>
                        <a:rPr lang="en-US" sz="1400" b="0" i="0" u="none" strike="noStrike" cap="none" baseline="0" dirty="0" smtClean="0">
                          <a:solidFill>
                            <a:schemeClr val="dk1"/>
                          </a:solidFill>
                          <a:latin typeface="+mn-lt"/>
                          <a:ea typeface="Arial"/>
                          <a:cs typeface="Arial"/>
                          <a:sym typeface="Arial"/>
                        </a:rPr>
                        <a:t>is an acronym for the open-source technologies that many developers use to build web applications inexpensively—it stands for </a:t>
                      </a:r>
                      <a:r>
                        <a:rPr lang="en-US" sz="1400" b="1" i="0" u="none" strike="noStrike" cap="none" baseline="0" dirty="0" smtClean="0">
                          <a:solidFill>
                            <a:schemeClr val="dk1"/>
                          </a:solidFill>
                          <a:latin typeface="+mn-lt"/>
                          <a:ea typeface="Arial"/>
                          <a:cs typeface="Arial"/>
                          <a:sym typeface="Arial"/>
                        </a:rPr>
                        <a:t>Linux</a:t>
                      </a:r>
                      <a:r>
                        <a:rPr lang="en-US" sz="1400" b="0" i="0" u="none" strike="noStrike" cap="none" baseline="0" dirty="0" smtClean="0">
                          <a:solidFill>
                            <a:schemeClr val="dk1"/>
                          </a:solidFill>
                          <a:latin typeface="+mn-lt"/>
                          <a:ea typeface="Arial"/>
                          <a:cs typeface="Arial"/>
                          <a:sym typeface="Arial"/>
                        </a:rPr>
                        <a:t>, </a:t>
                      </a:r>
                      <a:r>
                        <a:rPr lang="en-US" sz="1400" b="1" i="0" u="none" strike="noStrike" cap="none" baseline="0" dirty="0" smtClean="0">
                          <a:solidFill>
                            <a:schemeClr val="dk1"/>
                          </a:solidFill>
                          <a:latin typeface="+mn-lt"/>
                          <a:ea typeface="Arial"/>
                          <a:cs typeface="Arial"/>
                          <a:sym typeface="Arial"/>
                        </a:rPr>
                        <a:t>Apache</a:t>
                      </a:r>
                      <a:r>
                        <a:rPr lang="en-US" sz="1400" b="0" i="0" u="none" strike="noStrike" cap="none" baseline="0" dirty="0" smtClean="0">
                          <a:solidFill>
                            <a:schemeClr val="dk1"/>
                          </a:solidFill>
                          <a:latin typeface="+mn-lt"/>
                          <a:ea typeface="Arial"/>
                          <a:cs typeface="Arial"/>
                          <a:sym typeface="Arial"/>
                        </a:rPr>
                        <a:t>, </a:t>
                      </a:r>
                      <a:r>
                        <a:rPr lang="en-US" sz="1400" b="1" i="0" u="none" strike="noStrike" cap="none" baseline="0" dirty="0" smtClean="0">
                          <a:solidFill>
                            <a:schemeClr val="dk1"/>
                          </a:solidFill>
                          <a:latin typeface="+mn-lt"/>
                          <a:ea typeface="Arial"/>
                          <a:cs typeface="Arial"/>
                          <a:sym typeface="Arial"/>
                        </a:rPr>
                        <a:t>My</a:t>
                      </a:r>
                      <a:r>
                        <a:rPr lang="en-US" sz="100" b="1" i="0" u="none" strike="noStrike" cap="none" baseline="0" dirty="0" smtClean="0">
                          <a:solidFill>
                            <a:schemeClr val="dk1"/>
                          </a:solidFill>
                          <a:latin typeface="+mn-lt"/>
                          <a:ea typeface="Arial"/>
                          <a:cs typeface="Arial"/>
                          <a:sym typeface="Arial"/>
                        </a:rPr>
                        <a:t> </a:t>
                      </a:r>
                      <a:r>
                        <a:rPr lang="en-US" sz="1400" b="1" i="0" u="none" strike="noStrike" cap="none" baseline="0" dirty="0" smtClean="0">
                          <a:solidFill>
                            <a:schemeClr val="dk1"/>
                          </a:solidFill>
                          <a:latin typeface="+mn-lt"/>
                          <a:ea typeface="Arial"/>
                          <a:cs typeface="Arial"/>
                          <a:sym typeface="Arial"/>
                        </a:rPr>
                        <a:t>S</a:t>
                      </a:r>
                      <a:r>
                        <a:rPr lang="en-US" sz="100" b="1" i="0" u="none" strike="noStrike" cap="none" baseline="0" dirty="0" smtClean="0">
                          <a:solidFill>
                            <a:schemeClr val="dk1"/>
                          </a:solidFill>
                          <a:latin typeface="+mn-lt"/>
                          <a:ea typeface="Arial"/>
                          <a:cs typeface="Arial"/>
                          <a:sym typeface="Arial"/>
                        </a:rPr>
                        <a:t> </a:t>
                      </a:r>
                      <a:r>
                        <a:rPr lang="en-US" sz="1400" b="1" i="0" u="none" strike="noStrike" cap="none" baseline="0" dirty="0" smtClean="0">
                          <a:solidFill>
                            <a:schemeClr val="dk1"/>
                          </a:solidFill>
                          <a:latin typeface="+mn-lt"/>
                          <a:ea typeface="Arial"/>
                          <a:cs typeface="Arial"/>
                          <a:sym typeface="Arial"/>
                        </a:rPr>
                        <a:t>Q</a:t>
                      </a:r>
                      <a:r>
                        <a:rPr lang="en-US" sz="100" b="1" i="0" u="none" strike="noStrike" cap="none" baseline="0" dirty="0" smtClean="0">
                          <a:solidFill>
                            <a:schemeClr val="dk1"/>
                          </a:solidFill>
                          <a:latin typeface="+mn-lt"/>
                          <a:ea typeface="Arial"/>
                          <a:cs typeface="Arial"/>
                          <a:sym typeface="Arial"/>
                        </a:rPr>
                        <a:t> </a:t>
                      </a:r>
                      <a:r>
                        <a:rPr lang="en-US" sz="1400" b="1" i="0" u="none" strike="noStrike" cap="none" baseline="0" dirty="0" smtClean="0">
                          <a:solidFill>
                            <a:schemeClr val="dk1"/>
                          </a:solidFill>
                          <a:latin typeface="+mn-lt"/>
                          <a:ea typeface="Arial"/>
                          <a:cs typeface="Arial"/>
                          <a:sym typeface="Arial"/>
                        </a:rPr>
                        <a:t>L</a:t>
                      </a:r>
                      <a:r>
                        <a:rPr lang="en-US" sz="1400" b="0" i="1" u="none" strike="noStrike" cap="none" baseline="0" dirty="0" smtClean="0">
                          <a:solidFill>
                            <a:schemeClr val="dk1"/>
                          </a:solidFill>
                          <a:latin typeface="+mn-lt"/>
                          <a:ea typeface="Arial"/>
                          <a:cs typeface="Arial"/>
                          <a:sym typeface="Arial"/>
                        </a:rPr>
                        <a:t> </a:t>
                      </a:r>
                      <a:r>
                        <a:rPr lang="en-US" sz="1400" b="0" i="0" u="none" strike="noStrike" cap="none" baseline="0" dirty="0" smtClean="0">
                          <a:solidFill>
                            <a:schemeClr val="dk1"/>
                          </a:solidFill>
                          <a:latin typeface="+mn-lt"/>
                          <a:ea typeface="Arial"/>
                          <a:cs typeface="Arial"/>
                          <a:sym typeface="Arial"/>
                        </a:rPr>
                        <a:t>and </a:t>
                      </a:r>
                      <a:r>
                        <a:rPr lang="en-US" sz="1400" b="1" i="0" u="none" strike="noStrike" cap="none" baseline="0" dirty="0" smtClean="0">
                          <a:solidFill>
                            <a:schemeClr val="dk1"/>
                          </a:solidFill>
                          <a:latin typeface="+mn-lt"/>
                          <a:ea typeface="Arial"/>
                          <a:cs typeface="Arial"/>
                          <a:sym typeface="Arial"/>
                        </a:rPr>
                        <a:t>P</a:t>
                      </a:r>
                      <a:r>
                        <a:rPr lang="en-US" sz="100" b="1" i="0" u="none" strike="noStrike" cap="none" baseline="0" dirty="0" smtClean="0">
                          <a:solidFill>
                            <a:schemeClr val="dk1"/>
                          </a:solidFill>
                          <a:latin typeface="+mn-lt"/>
                          <a:ea typeface="Arial"/>
                          <a:cs typeface="Arial"/>
                          <a:sym typeface="Arial"/>
                        </a:rPr>
                        <a:t> </a:t>
                      </a:r>
                      <a:r>
                        <a:rPr lang="en-US" sz="1400" b="1" i="0" u="none" strike="noStrike" cap="none" baseline="0" dirty="0" smtClean="0">
                          <a:solidFill>
                            <a:schemeClr val="dk1"/>
                          </a:solidFill>
                          <a:latin typeface="+mn-lt"/>
                          <a:ea typeface="Arial"/>
                          <a:cs typeface="Arial"/>
                          <a:sym typeface="Arial"/>
                        </a:rPr>
                        <a:t>H</a:t>
                      </a:r>
                      <a:r>
                        <a:rPr lang="en-US" sz="100" b="1" i="0" u="none" strike="noStrike" cap="none" baseline="0" dirty="0" smtClean="0">
                          <a:solidFill>
                            <a:schemeClr val="dk1"/>
                          </a:solidFill>
                          <a:latin typeface="+mn-lt"/>
                          <a:ea typeface="Arial"/>
                          <a:cs typeface="Arial"/>
                          <a:sym typeface="Arial"/>
                        </a:rPr>
                        <a:t> </a:t>
                      </a:r>
                      <a:r>
                        <a:rPr lang="en-US" sz="1400" b="1" i="0" u="none" strike="noStrike" cap="none" baseline="0" dirty="0" smtClean="0">
                          <a:solidFill>
                            <a:schemeClr val="dk1"/>
                          </a:solidFill>
                          <a:latin typeface="+mn-lt"/>
                          <a:ea typeface="Arial"/>
                          <a:cs typeface="Arial"/>
                          <a:sym typeface="Arial"/>
                        </a:rPr>
                        <a:t>P</a:t>
                      </a:r>
                      <a:r>
                        <a:rPr lang="en-US" sz="1400" b="0" i="1" u="none" strike="noStrike" cap="none" baseline="0" dirty="0" smtClean="0">
                          <a:solidFill>
                            <a:schemeClr val="dk1"/>
                          </a:solidFill>
                          <a:latin typeface="+mn-lt"/>
                          <a:ea typeface="Arial"/>
                          <a:cs typeface="Arial"/>
                          <a:sym typeface="Arial"/>
                        </a:rPr>
                        <a:t> </a:t>
                      </a:r>
                      <a:r>
                        <a:rPr lang="en-US" sz="1400" b="0" i="0" u="none" strike="noStrike" cap="none" baseline="0" dirty="0" smtClean="0">
                          <a:solidFill>
                            <a:schemeClr val="dk1"/>
                          </a:solidFill>
                          <a:latin typeface="+mn-lt"/>
                          <a:ea typeface="Arial"/>
                          <a:cs typeface="Arial"/>
                          <a:sym typeface="Arial"/>
                        </a:rPr>
                        <a:t>(or </a:t>
                      </a:r>
                      <a:r>
                        <a:rPr lang="en-US" sz="1400" b="1" i="0" u="none" strike="noStrike" cap="none" baseline="0" dirty="0" smtClean="0">
                          <a:solidFill>
                            <a:schemeClr val="dk1"/>
                          </a:solidFill>
                          <a:latin typeface="+mn-lt"/>
                          <a:ea typeface="Arial"/>
                          <a:cs typeface="Arial"/>
                          <a:sym typeface="Arial"/>
                        </a:rPr>
                        <a:t>Perl</a:t>
                      </a:r>
                      <a:r>
                        <a:rPr lang="en-US" sz="1400" b="0" i="1" u="none" strike="noStrike" cap="none" baseline="0" dirty="0" smtClean="0">
                          <a:solidFill>
                            <a:schemeClr val="dk1"/>
                          </a:solidFill>
                          <a:latin typeface="+mn-lt"/>
                          <a:ea typeface="Arial"/>
                          <a:cs typeface="Arial"/>
                          <a:sym typeface="Arial"/>
                        </a:rPr>
                        <a:t> </a:t>
                      </a:r>
                      <a:r>
                        <a:rPr lang="en-US" sz="1400" b="0" i="0" u="none" strike="noStrike" cap="none" baseline="0" dirty="0" smtClean="0">
                          <a:solidFill>
                            <a:schemeClr val="dk1"/>
                          </a:solidFill>
                          <a:latin typeface="+mn-lt"/>
                          <a:ea typeface="Arial"/>
                          <a:cs typeface="Arial"/>
                          <a:sym typeface="Arial"/>
                        </a:rPr>
                        <a:t>or </a:t>
                      </a:r>
                      <a:r>
                        <a:rPr lang="en-US" sz="1400" b="1" i="0" u="none" strike="noStrike" cap="none" baseline="0" dirty="0" smtClean="0">
                          <a:solidFill>
                            <a:schemeClr val="dk1"/>
                          </a:solidFill>
                          <a:latin typeface="+mn-lt"/>
                          <a:ea typeface="Arial"/>
                          <a:cs typeface="Arial"/>
                          <a:sym typeface="Arial"/>
                        </a:rPr>
                        <a:t>Python</a:t>
                      </a:r>
                      <a:r>
                        <a:rPr lang="en-US" sz="1400" b="0" i="0" u="none" strike="noStrike" cap="none" baseline="0" dirty="0" smtClean="0">
                          <a:solidFill>
                            <a:schemeClr val="dk1"/>
                          </a:solidFill>
                          <a:latin typeface="+mn-lt"/>
                          <a:ea typeface="Arial"/>
                          <a:cs typeface="Arial"/>
                          <a:sym typeface="Arial"/>
                        </a:rPr>
                        <a:t>—two other popular scripting languages). My</a:t>
                      </a:r>
                      <a:r>
                        <a:rPr lang="en-US" sz="100" b="0" i="0" u="none" strike="noStrike" cap="none" baseline="0" dirty="0" smtClean="0">
                          <a:solidFill>
                            <a:schemeClr val="dk1"/>
                          </a:solidFill>
                          <a:latin typeface="+mn-lt"/>
                          <a:ea typeface="Arial"/>
                          <a:cs typeface="Arial"/>
                          <a:sym typeface="Arial"/>
                        </a:rPr>
                        <a:t> </a:t>
                      </a:r>
                      <a:r>
                        <a:rPr lang="en-US" sz="1400" b="0" i="0" u="none" strike="noStrike" cap="none" baseline="0" dirty="0" smtClean="0">
                          <a:solidFill>
                            <a:schemeClr val="dk1"/>
                          </a:solidFill>
                          <a:latin typeface="+mn-lt"/>
                          <a:ea typeface="Arial"/>
                          <a:cs typeface="Arial"/>
                          <a:sym typeface="Arial"/>
                        </a:rPr>
                        <a:t>S</a:t>
                      </a:r>
                      <a:r>
                        <a:rPr lang="en-US" sz="100" b="0" i="0" u="none" strike="noStrike" cap="none" baseline="0" dirty="0" smtClean="0">
                          <a:solidFill>
                            <a:schemeClr val="dk1"/>
                          </a:solidFill>
                          <a:latin typeface="+mn-lt"/>
                          <a:ea typeface="Arial"/>
                          <a:cs typeface="Arial"/>
                          <a:sym typeface="Arial"/>
                        </a:rPr>
                        <a:t> </a:t>
                      </a:r>
                      <a:r>
                        <a:rPr lang="en-US" sz="1400" b="0" i="0" u="none" strike="noStrike" cap="none" baseline="0" dirty="0" smtClean="0">
                          <a:solidFill>
                            <a:schemeClr val="dk1"/>
                          </a:solidFill>
                          <a:latin typeface="+mn-lt"/>
                          <a:ea typeface="Arial"/>
                          <a:cs typeface="Arial"/>
                          <a:sym typeface="Arial"/>
                        </a:rPr>
                        <a:t>Q</a:t>
                      </a:r>
                      <a:r>
                        <a:rPr lang="en-US" sz="100" b="0" i="0" u="none" strike="noStrike" cap="none" baseline="0" dirty="0" smtClean="0">
                          <a:solidFill>
                            <a:schemeClr val="dk1"/>
                          </a:solidFill>
                          <a:latin typeface="+mn-lt"/>
                          <a:ea typeface="Arial"/>
                          <a:cs typeface="Arial"/>
                          <a:sym typeface="Arial"/>
                        </a:rPr>
                        <a:t> </a:t>
                      </a:r>
                      <a:r>
                        <a:rPr lang="en-US" sz="1400" b="0" i="0" u="none" strike="noStrike" cap="none" baseline="0" dirty="0" smtClean="0">
                          <a:solidFill>
                            <a:schemeClr val="dk1"/>
                          </a:solidFill>
                          <a:latin typeface="+mn-lt"/>
                          <a:ea typeface="Arial"/>
                          <a:cs typeface="Arial"/>
                          <a:sym typeface="Arial"/>
                        </a:rPr>
                        <a:t>L is an open-source database-management system. P</a:t>
                      </a:r>
                      <a:r>
                        <a:rPr lang="en-US" sz="100" b="0" i="0" u="none" strike="noStrike" cap="none" baseline="0" dirty="0" smtClean="0">
                          <a:solidFill>
                            <a:schemeClr val="dk1"/>
                          </a:solidFill>
                          <a:latin typeface="+mn-lt"/>
                          <a:ea typeface="Arial"/>
                          <a:cs typeface="Arial"/>
                          <a:sym typeface="Arial"/>
                        </a:rPr>
                        <a:t> </a:t>
                      </a:r>
                      <a:r>
                        <a:rPr lang="en-US" sz="1400" b="0" i="0" u="none" strike="noStrike" cap="none" baseline="0" dirty="0" smtClean="0">
                          <a:solidFill>
                            <a:schemeClr val="dk1"/>
                          </a:solidFill>
                          <a:latin typeface="+mn-lt"/>
                          <a:ea typeface="Arial"/>
                          <a:cs typeface="Arial"/>
                          <a:sym typeface="Arial"/>
                        </a:rPr>
                        <a:t>H</a:t>
                      </a:r>
                      <a:r>
                        <a:rPr lang="en-US" sz="100" b="0" i="0" u="none" strike="noStrike" cap="none" baseline="0" dirty="0" smtClean="0">
                          <a:solidFill>
                            <a:schemeClr val="dk1"/>
                          </a:solidFill>
                          <a:latin typeface="+mn-lt"/>
                          <a:ea typeface="Arial"/>
                          <a:cs typeface="Arial"/>
                          <a:sym typeface="Arial"/>
                        </a:rPr>
                        <a:t> </a:t>
                      </a:r>
                      <a:r>
                        <a:rPr lang="en-US" sz="1400" b="0" i="0" u="none" strike="noStrike" cap="none" baseline="0" dirty="0" smtClean="0">
                          <a:solidFill>
                            <a:schemeClr val="dk1"/>
                          </a:solidFill>
                          <a:latin typeface="+mn-lt"/>
                          <a:ea typeface="Arial"/>
                          <a:cs typeface="Arial"/>
                          <a:sym typeface="Arial"/>
                        </a:rPr>
                        <a:t>P is a popular open-source server-side “scripting” language for developing web applications. Apache is the most popular web server software. The equivalent for Windows development is W</a:t>
                      </a:r>
                      <a:r>
                        <a:rPr lang="en-US" sz="100" b="0" i="0" u="none" strike="noStrike" cap="none" baseline="0" dirty="0" smtClean="0">
                          <a:solidFill>
                            <a:schemeClr val="dk1"/>
                          </a:solidFill>
                          <a:latin typeface="+mn-lt"/>
                          <a:ea typeface="Arial"/>
                          <a:cs typeface="Arial"/>
                          <a:sym typeface="Arial"/>
                        </a:rPr>
                        <a:t> </a:t>
                      </a:r>
                      <a:r>
                        <a:rPr lang="en-US" sz="1400" b="0" i="0" u="none" strike="noStrike" cap="none" baseline="0" dirty="0" smtClean="0">
                          <a:solidFill>
                            <a:schemeClr val="dk1"/>
                          </a:solidFill>
                          <a:latin typeface="+mn-lt"/>
                          <a:ea typeface="Arial"/>
                          <a:cs typeface="Arial"/>
                          <a:sym typeface="Arial"/>
                        </a:rPr>
                        <a:t>A</a:t>
                      </a:r>
                      <a:r>
                        <a:rPr lang="en-US" sz="100" b="0" i="0" u="none" strike="noStrike" cap="none" baseline="0" dirty="0" smtClean="0">
                          <a:solidFill>
                            <a:schemeClr val="dk1"/>
                          </a:solidFill>
                          <a:latin typeface="+mn-lt"/>
                          <a:ea typeface="Arial"/>
                          <a:cs typeface="Arial"/>
                          <a:sym typeface="Arial"/>
                        </a:rPr>
                        <a:t> </a:t>
                      </a:r>
                      <a:r>
                        <a:rPr lang="en-US" sz="1400" b="0" i="0" u="none" strike="noStrike" cap="none" baseline="0" dirty="0" smtClean="0">
                          <a:solidFill>
                            <a:schemeClr val="dk1"/>
                          </a:solidFill>
                          <a:latin typeface="+mn-lt"/>
                          <a:ea typeface="Arial"/>
                          <a:cs typeface="Arial"/>
                          <a:sym typeface="Arial"/>
                        </a:rPr>
                        <a:t>M</a:t>
                      </a:r>
                      <a:r>
                        <a:rPr lang="en-US" sz="100" b="0" i="0" u="none" strike="noStrike" cap="none" baseline="0" dirty="0" smtClean="0">
                          <a:solidFill>
                            <a:schemeClr val="dk1"/>
                          </a:solidFill>
                          <a:latin typeface="+mn-lt"/>
                          <a:ea typeface="Arial"/>
                          <a:cs typeface="Arial"/>
                          <a:sym typeface="Arial"/>
                        </a:rPr>
                        <a:t> </a:t>
                      </a:r>
                      <a:r>
                        <a:rPr lang="en-US" sz="1400" b="0" i="0" u="none" strike="noStrike" cap="none" baseline="0" dirty="0" smtClean="0">
                          <a:solidFill>
                            <a:schemeClr val="dk1"/>
                          </a:solidFill>
                          <a:latin typeface="+mn-lt"/>
                          <a:ea typeface="Arial"/>
                          <a:cs typeface="Arial"/>
                          <a:sym typeface="Arial"/>
                        </a:rPr>
                        <a:t>P—</a:t>
                      </a:r>
                      <a:r>
                        <a:rPr lang="en-US" sz="1400" b="1" i="0" u="none" strike="noStrike" cap="none" baseline="0" dirty="0" smtClean="0">
                          <a:solidFill>
                            <a:schemeClr val="dk1"/>
                          </a:solidFill>
                          <a:latin typeface="+mn-lt"/>
                          <a:ea typeface="Arial"/>
                          <a:cs typeface="Arial"/>
                          <a:sym typeface="Arial"/>
                        </a:rPr>
                        <a:t>Windows</a:t>
                      </a:r>
                      <a:r>
                        <a:rPr lang="en-US" sz="1400" b="0" i="0" u="none" strike="noStrike" cap="none" baseline="0" dirty="0" smtClean="0">
                          <a:solidFill>
                            <a:schemeClr val="dk1"/>
                          </a:solidFill>
                          <a:latin typeface="+mn-lt"/>
                          <a:ea typeface="Arial"/>
                          <a:cs typeface="Arial"/>
                          <a:sym typeface="Arial"/>
                        </a:rPr>
                        <a:t>, </a:t>
                      </a:r>
                      <a:r>
                        <a:rPr lang="en-US" sz="1400" b="1" i="0" u="none" strike="noStrike" cap="none" baseline="0" dirty="0" smtClean="0">
                          <a:solidFill>
                            <a:schemeClr val="dk1"/>
                          </a:solidFill>
                          <a:latin typeface="+mn-lt"/>
                          <a:ea typeface="Arial"/>
                          <a:cs typeface="Arial"/>
                          <a:sym typeface="Arial"/>
                        </a:rPr>
                        <a:t>Apache</a:t>
                      </a:r>
                      <a:r>
                        <a:rPr lang="en-US" sz="1400" b="0" i="0" u="none" strike="noStrike" cap="none" baseline="0" dirty="0" smtClean="0">
                          <a:solidFill>
                            <a:schemeClr val="dk1"/>
                          </a:solidFill>
                          <a:latin typeface="+mn-lt"/>
                          <a:ea typeface="Arial"/>
                          <a:cs typeface="Arial"/>
                          <a:sym typeface="Arial"/>
                        </a:rPr>
                        <a:t>, </a:t>
                      </a:r>
                      <a:r>
                        <a:rPr lang="en-US" sz="1400" b="1" i="0" u="none" strike="noStrike" cap="none" baseline="0" dirty="0" smtClean="0">
                          <a:solidFill>
                            <a:schemeClr val="dk1"/>
                          </a:solidFill>
                          <a:latin typeface="+mn-lt"/>
                          <a:ea typeface="Arial"/>
                          <a:cs typeface="Arial"/>
                          <a:sym typeface="Arial"/>
                        </a:rPr>
                        <a:t>My</a:t>
                      </a:r>
                      <a:r>
                        <a:rPr lang="en-US" sz="100" b="1" i="0" u="none" strike="noStrike" cap="none" baseline="0" dirty="0" smtClean="0">
                          <a:solidFill>
                            <a:schemeClr val="dk1"/>
                          </a:solidFill>
                          <a:latin typeface="+mn-lt"/>
                          <a:ea typeface="Arial"/>
                          <a:cs typeface="Arial"/>
                          <a:sym typeface="Arial"/>
                        </a:rPr>
                        <a:t> </a:t>
                      </a:r>
                      <a:r>
                        <a:rPr lang="en-US" sz="1400" b="1" i="0" u="none" strike="noStrike" cap="none" baseline="0" dirty="0" smtClean="0">
                          <a:solidFill>
                            <a:schemeClr val="dk1"/>
                          </a:solidFill>
                          <a:latin typeface="+mn-lt"/>
                          <a:ea typeface="Arial"/>
                          <a:cs typeface="Arial"/>
                          <a:sym typeface="Arial"/>
                        </a:rPr>
                        <a:t>S</a:t>
                      </a:r>
                      <a:r>
                        <a:rPr lang="en-US" sz="100" b="1" i="0" u="none" strike="noStrike" cap="none" baseline="0" dirty="0" smtClean="0">
                          <a:solidFill>
                            <a:schemeClr val="dk1"/>
                          </a:solidFill>
                          <a:latin typeface="+mn-lt"/>
                          <a:ea typeface="Arial"/>
                          <a:cs typeface="Arial"/>
                          <a:sym typeface="Arial"/>
                        </a:rPr>
                        <a:t> </a:t>
                      </a:r>
                      <a:r>
                        <a:rPr lang="en-US" sz="1400" b="1" i="0" u="none" strike="noStrike" cap="none" baseline="0" dirty="0" smtClean="0">
                          <a:solidFill>
                            <a:schemeClr val="dk1"/>
                          </a:solidFill>
                          <a:latin typeface="+mn-lt"/>
                          <a:ea typeface="Arial"/>
                          <a:cs typeface="Arial"/>
                          <a:sym typeface="Arial"/>
                        </a:rPr>
                        <a:t>Q</a:t>
                      </a:r>
                      <a:r>
                        <a:rPr lang="en-US" sz="100" b="1" i="0" u="none" strike="noStrike" cap="none" baseline="0" dirty="0" smtClean="0">
                          <a:solidFill>
                            <a:schemeClr val="dk1"/>
                          </a:solidFill>
                          <a:latin typeface="+mn-lt"/>
                          <a:ea typeface="Arial"/>
                          <a:cs typeface="Arial"/>
                          <a:sym typeface="Arial"/>
                        </a:rPr>
                        <a:t> </a:t>
                      </a:r>
                      <a:r>
                        <a:rPr lang="en-US" sz="1400" b="1" i="0" u="none" strike="noStrike" cap="none" baseline="0" dirty="0" smtClean="0">
                          <a:solidFill>
                            <a:schemeClr val="dk1"/>
                          </a:solidFill>
                          <a:latin typeface="+mn-lt"/>
                          <a:ea typeface="Arial"/>
                          <a:cs typeface="Arial"/>
                          <a:sym typeface="Arial"/>
                        </a:rPr>
                        <a:t>L</a:t>
                      </a:r>
                      <a:r>
                        <a:rPr lang="en-US" sz="1400" b="0" i="1" u="none" strike="noStrike" cap="none" baseline="0" dirty="0" smtClean="0">
                          <a:solidFill>
                            <a:schemeClr val="dk1"/>
                          </a:solidFill>
                          <a:latin typeface="+mn-lt"/>
                          <a:ea typeface="Arial"/>
                          <a:cs typeface="Arial"/>
                          <a:sym typeface="Arial"/>
                        </a:rPr>
                        <a:t> </a:t>
                      </a:r>
                      <a:r>
                        <a:rPr lang="en-US" sz="1400" b="0" i="0" u="none" strike="noStrike" cap="none" baseline="0" dirty="0" smtClean="0">
                          <a:solidFill>
                            <a:schemeClr val="dk1"/>
                          </a:solidFill>
                          <a:latin typeface="+mn-lt"/>
                          <a:ea typeface="Arial"/>
                          <a:cs typeface="Arial"/>
                          <a:sym typeface="Arial"/>
                        </a:rPr>
                        <a:t>and </a:t>
                      </a:r>
                      <a:r>
                        <a:rPr lang="en-US" sz="1400" b="1" i="0" u="none" strike="noStrike" cap="none" baseline="0" dirty="0" smtClean="0">
                          <a:solidFill>
                            <a:schemeClr val="dk1"/>
                          </a:solidFill>
                          <a:latin typeface="+mn-lt"/>
                          <a:ea typeface="Arial"/>
                          <a:cs typeface="Arial"/>
                          <a:sym typeface="Arial"/>
                        </a:rPr>
                        <a:t>P</a:t>
                      </a:r>
                      <a:r>
                        <a:rPr lang="en-US" sz="100" b="1" i="0" u="none" strike="noStrike" cap="none" baseline="0" dirty="0" smtClean="0">
                          <a:solidFill>
                            <a:schemeClr val="dk1"/>
                          </a:solidFill>
                          <a:latin typeface="+mn-lt"/>
                          <a:ea typeface="Arial"/>
                          <a:cs typeface="Arial"/>
                          <a:sym typeface="Arial"/>
                        </a:rPr>
                        <a:t> </a:t>
                      </a:r>
                      <a:r>
                        <a:rPr lang="en-US" sz="1400" b="1" i="0" u="none" strike="noStrike" cap="none" baseline="0" dirty="0" smtClean="0">
                          <a:solidFill>
                            <a:schemeClr val="dk1"/>
                          </a:solidFill>
                          <a:latin typeface="+mn-lt"/>
                          <a:ea typeface="Arial"/>
                          <a:cs typeface="Arial"/>
                          <a:sym typeface="Arial"/>
                        </a:rPr>
                        <a:t>H</a:t>
                      </a:r>
                      <a:r>
                        <a:rPr lang="en-US" sz="100" b="1" i="0" u="none" strike="noStrike" cap="none" baseline="0" dirty="0" smtClean="0">
                          <a:solidFill>
                            <a:schemeClr val="dk1"/>
                          </a:solidFill>
                          <a:latin typeface="+mn-lt"/>
                          <a:ea typeface="Arial"/>
                          <a:cs typeface="Arial"/>
                          <a:sym typeface="Arial"/>
                        </a:rPr>
                        <a:t> </a:t>
                      </a:r>
                      <a:r>
                        <a:rPr lang="en-US" sz="1400" b="1" i="0" u="none" strike="noStrike" cap="none" baseline="0" dirty="0" smtClean="0">
                          <a:solidFill>
                            <a:schemeClr val="dk1"/>
                          </a:solidFill>
                          <a:latin typeface="+mn-lt"/>
                          <a:ea typeface="Arial"/>
                          <a:cs typeface="Arial"/>
                          <a:sym typeface="Arial"/>
                        </a:rPr>
                        <a:t>P</a:t>
                      </a:r>
                      <a:r>
                        <a:rPr lang="en-US" sz="1400" b="0" i="0" u="none" strike="noStrike" cap="none" baseline="0" dirty="0" smtClean="0">
                          <a:solidFill>
                            <a:schemeClr val="dk1"/>
                          </a:solidFill>
                          <a:latin typeface="+mn-lt"/>
                          <a:ea typeface="Arial"/>
                          <a:cs typeface="Arial"/>
                          <a:sym typeface="Arial"/>
                        </a:rPr>
                        <a:t>.</a:t>
                      </a:r>
                      <a:endParaRPr lang="en-US" sz="1400" dirty="0">
                        <a:solidFill>
                          <a:schemeClr val="tx1"/>
                        </a:solidFill>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71869227"/>
                  </a:ext>
                </a:extLst>
              </a:tr>
              <a:tr h="2490366">
                <a:tc>
                  <a:txBody>
                    <a:bodyPr/>
                    <a:lstStyle/>
                    <a:p>
                      <a:r>
                        <a:rPr lang="en-US" sz="1400" b="0" i="0" u="none" strike="noStrike" cap="none" baseline="0" dirty="0" smtClean="0">
                          <a:solidFill>
                            <a:schemeClr val="dk1"/>
                          </a:solidFill>
                          <a:latin typeface="+mn-lt"/>
                          <a:ea typeface="Arial"/>
                          <a:cs typeface="Arial"/>
                          <a:sym typeface="Arial"/>
                        </a:rPr>
                        <a:t>Software as a Service (S</a:t>
                      </a:r>
                      <a:r>
                        <a:rPr lang="en-US" sz="100" b="0" i="0" u="none" strike="noStrike" cap="none" baseline="0" dirty="0" smtClean="0">
                          <a:solidFill>
                            <a:schemeClr val="dk1"/>
                          </a:solidFill>
                          <a:latin typeface="+mn-lt"/>
                          <a:ea typeface="Arial"/>
                          <a:cs typeface="Arial"/>
                          <a:sym typeface="Arial"/>
                        </a:rPr>
                        <a:t> </a:t>
                      </a:r>
                      <a:r>
                        <a:rPr lang="en-US" sz="1400" b="0" i="0" u="none" strike="noStrike" cap="none" baseline="0" dirty="0" smtClean="0">
                          <a:solidFill>
                            <a:schemeClr val="dk1"/>
                          </a:solidFill>
                          <a:latin typeface="+mn-lt"/>
                          <a:ea typeface="Arial"/>
                          <a:cs typeface="Arial"/>
                          <a:sym typeface="Arial"/>
                        </a:rPr>
                        <a:t>a</a:t>
                      </a:r>
                      <a:r>
                        <a:rPr lang="en-US" sz="100" b="0" i="0" u="none" strike="noStrike" cap="none" baseline="0" dirty="0" smtClean="0">
                          <a:solidFill>
                            <a:schemeClr val="dk1"/>
                          </a:solidFill>
                          <a:latin typeface="+mn-lt"/>
                          <a:ea typeface="Arial"/>
                          <a:cs typeface="Arial"/>
                          <a:sym typeface="Arial"/>
                        </a:rPr>
                        <a:t> </a:t>
                      </a:r>
                      <a:r>
                        <a:rPr lang="en-US" sz="1400" b="0" i="0" u="none" strike="noStrike" cap="none" baseline="0" dirty="0" smtClean="0">
                          <a:solidFill>
                            <a:schemeClr val="dk1"/>
                          </a:solidFill>
                          <a:latin typeface="+mn-lt"/>
                          <a:ea typeface="Arial"/>
                          <a:cs typeface="Arial"/>
                          <a:sym typeface="Arial"/>
                        </a:rPr>
                        <a:t>a</a:t>
                      </a:r>
                      <a:r>
                        <a:rPr lang="en-US" sz="100" b="0" i="0" u="none" strike="noStrike" cap="none" baseline="0" dirty="0" smtClean="0">
                          <a:solidFill>
                            <a:schemeClr val="dk1"/>
                          </a:solidFill>
                          <a:latin typeface="+mn-lt"/>
                          <a:ea typeface="Arial"/>
                          <a:cs typeface="Arial"/>
                          <a:sym typeface="Arial"/>
                        </a:rPr>
                        <a:t> </a:t>
                      </a:r>
                      <a:r>
                        <a:rPr lang="en-US" sz="1400" b="0" i="0" u="none" strike="noStrike" cap="none" baseline="0" dirty="0" smtClean="0">
                          <a:solidFill>
                            <a:schemeClr val="dk1"/>
                          </a:solidFill>
                          <a:latin typeface="+mn-lt"/>
                          <a:ea typeface="Arial"/>
                          <a:cs typeface="Arial"/>
                          <a:sym typeface="Arial"/>
                        </a:rPr>
                        <a:t>S)</a:t>
                      </a:r>
                      <a:endParaRPr lang="en-US" sz="1400" dirty="0">
                        <a:solidFill>
                          <a:schemeClr val="tx1"/>
                        </a:solidFill>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400" b="0" i="0" u="none" strike="noStrike" cap="none" baseline="0" dirty="0" smtClean="0">
                          <a:solidFill>
                            <a:schemeClr val="dk1"/>
                          </a:solidFill>
                          <a:latin typeface="+mn-lt"/>
                          <a:ea typeface="Arial"/>
                          <a:cs typeface="Arial"/>
                          <a:sym typeface="Arial"/>
                        </a:rPr>
                        <a:t>Software has generally been viewed as a product; most software still is offered this way. If you want to run an application, you buy a software package from a software vendor—often a C</a:t>
                      </a:r>
                      <a:r>
                        <a:rPr lang="en-US" sz="100" b="0" i="0" u="none" strike="noStrike" cap="none" baseline="0" dirty="0" smtClean="0">
                          <a:solidFill>
                            <a:schemeClr val="dk1"/>
                          </a:solidFill>
                          <a:latin typeface="+mn-lt"/>
                          <a:ea typeface="Arial"/>
                          <a:cs typeface="Arial"/>
                          <a:sym typeface="Arial"/>
                        </a:rPr>
                        <a:t> </a:t>
                      </a:r>
                      <a:r>
                        <a:rPr lang="en-US" sz="1400" b="0" i="0" u="none" strike="noStrike" cap="none" baseline="0" dirty="0" smtClean="0">
                          <a:solidFill>
                            <a:schemeClr val="dk1"/>
                          </a:solidFill>
                          <a:latin typeface="+mn-lt"/>
                          <a:ea typeface="Arial"/>
                          <a:cs typeface="Arial"/>
                          <a:sym typeface="Arial"/>
                        </a:rPr>
                        <a:t>D, D</a:t>
                      </a:r>
                      <a:r>
                        <a:rPr lang="en-US" sz="100" b="0" i="0" u="none" strike="noStrike" cap="none" baseline="0" dirty="0" smtClean="0">
                          <a:solidFill>
                            <a:schemeClr val="dk1"/>
                          </a:solidFill>
                          <a:latin typeface="+mn-lt"/>
                          <a:ea typeface="Arial"/>
                          <a:cs typeface="Arial"/>
                          <a:sym typeface="Arial"/>
                        </a:rPr>
                        <a:t> </a:t>
                      </a:r>
                      <a:r>
                        <a:rPr lang="en-US" sz="1400" b="0" i="0" u="none" strike="noStrike" cap="none" baseline="0" dirty="0" smtClean="0">
                          <a:solidFill>
                            <a:schemeClr val="dk1"/>
                          </a:solidFill>
                          <a:latin typeface="+mn-lt"/>
                          <a:ea typeface="Arial"/>
                          <a:cs typeface="Arial"/>
                          <a:sym typeface="Arial"/>
                        </a:rPr>
                        <a:t>V</a:t>
                      </a:r>
                      <a:r>
                        <a:rPr lang="en-US" sz="100" b="0" i="0" u="none" strike="noStrike" cap="none" baseline="0" dirty="0" smtClean="0">
                          <a:solidFill>
                            <a:schemeClr val="dk1"/>
                          </a:solidFill>
                          <a:latin typeface="+mn-lt"/>
                          <a:ea typeface="Arial"/>
                          <a:cs typeface="Arial"/>
                          <a:sym typeface="Arial"/>
                        </a:rPr>
                        <a:t> </a:t>
                      </a:r>
                      <a:r>
                        <a:rPr lang="en-US" sz="1400" b="0" i="0" u="none" strike="noStrike" cap="none" baseline="0" dirty="0" smtClean="0">
                          <a:solidFill>
                            <a:schemeClr val="dk1"/>
                          </a:solidFill>
                          <a:latin typeface="+mn-lt"/>
                          <a:ea typeface="Arial"/>
                          <a:cs typeface="Arial"/>
                          <a:sym typeface="Arial"/>
                        </a:rPr>
                        <a:t>D or web download. You then install that software on your computer and run it as needed. As new versions appear, you upgrade your software, often at considerable cost in time and money. This process can become cumbersome for organizations that must maintain tens of thousands of systems on a diverse array of computer equipment. With </a:t>
                      </a:r>
                      <a:r>
                        <a:rPr lang="en-US" sz="1400" b="1" i="0" u="none" strike="noStrike" cap="none" baseline="0" dirty="0" smtClean="0">
                          <a:solidFill>
                            <a:schemeClr val="dk1"/>
                          </a:solidFill>
                          <a:latin typeface="+mn-lt"/>
                          <a:ea typeface="Arial"/>
                          <a:cs typeface="Arial"/>
                          <a:sym typeface="Arial"/>
                        </a:rPr>
                        <a:t>Software as a Service (S</a:t>
                      </a:r>
                      <a:r>
                        <a:rPr lang="en-US" sz="100" b="1" i="0" u="none" strike="noStrike" cap="none" baseline="0" dirty="0" smtClean="0">
                          <a:solidFill>
                            <a:schemeClr val="dk1"/>
                          </a:solidFill>
                          <a:latin typeface="+mn-lt"/>
                          <a:ea typeface="Arial"/>
                          <a:cs typeface="Arial"/>
                          <a:sym typeface="Arial"/>
                        </a:rPr>
                        <a:t> </a:t>
                      </a:r>
                      <a:r>
                        <a:rPr lang="en-US" sz="1400" b="1" i="0" u="none" strike="noStrike" cap="none" baseline="0" dirty="0" smtClean="0">
                          <a:solidFill>
                            <a:schemeClr val="dk1"/>
                          </a:solidFill>
                          <a:latin typeface="+mn-lt"/>
                          <a:ea typeface="Arial"/>
                          <a:cs typeface="Arial"/>
                          <a:sym typeface="Arial"/>
                        </a:rPr>
                        <a:t>a</a:t>
                      </a:r>
                      <a:r>
                        <a:rPr lang="en-US" sz="100" b="1" i="0" u="none" strike="noStrike" cap="none" baseline="0" dirty="0" smtClean="0">
                          <a:solidFill>
                            <a:schemeClr val="dk1"/>
                          </a:solidFill>
                          <a:latin typeface="+mn-lt"/>
                          <a:ea typeface="Arial"/>
                          <a:cs typeface="Arial"/>
                          <a:sym typeface="Arial"/>
                        </a:rPr>
                        <a:t> </a:t>
                      </a:r>
                      <a:r>
                        <a:rPr lang="en-US" sz="1400" b="1" i="0" u="none" strike="noStrike" cap="none" baseline="0" dirty="0" smtClean="0">
                          <a:solidFill>
                            <a:schemeClr val="dk1"/>
                          </a:solidFill>
                          <a:latin typeface="+mn-lt"/>
                          <a:ea typeface="Arial"/>
                          <a:cs typeface="Arial"/>
                          <a:sym typeface="Arial"/>
                        </a:rPr>
                        <a:t>a</a:t>
                      </a:r>
                      <a:r>
                        <a:rPr lang="en-US" sz="100" b="1" i="0" u="none" strike="noStrike" cap="none" baseline="0" dirty="0" smtClean="0">
                          <a:solidFill>
                            <a:schemeClr val="dk1"/>
                          </a:solidFill>
                          <a:latin typeface="+mn-lt"/>
                          <a:ea typeface="Arial"/>
                          <a:cs typeface="Arial"/>
                          <a:sym typeface="Arial"/>
                        </a:rPr>
                        <a:t> </a:t>
                      </a:r>
                      <a:r>
                        <a:rPr lang="en-US" sz="1400" b="1" i="0" u="none" strike="noStrike" cap="none" baseline="0" dirty="0" smtClean="0">
                          <a:solidFill>
                            <a:schemeClr val="dk1"/>
                          </a:solidFill>
                          <a:latin typeface="+mn-lt"/>
                          <a:ea typeface="Arial"/>
                          <a:cs typeface="Arial"/>
                          <a:sym typeface="Arial"/>
                        </a:rPr>
                        <a:t>S)</a:t>
                      </a:r>
                      <a:r>
                        <a:rPr lang="en-US" sz="1400" b="0" i="0" u="none" strike="noStrike" cap="none" baseline="0" dirty="0" smtClean="0">
                          <a:solidFill>
                            <a:schemeClr val="dk1"/>
                          </a:solidFill>
                          <a:latin typeface="+mn-lt"/>
                          <a:ea typeface="Arial"/>
                          <a:cs typeface="Arial"/>
                          <a:sym typeface="Arial"/>
                        </a:rPr>
                        <a:t>, the software runs on servers elsewhere on the Internet. When that server is updated, all clients worldwide see the new capabilities—no local installation is needed. You access the service through a browser. Browsers are quite portable, so you can run the same applications on a wide variety of computers from anywhere in the world. Salesforce. com, Google, Microsoft and many other companies offer S</a:t>
                      </a:r>
                      <a:r>
                        <a:rPr lang="en-US" sz="100" b="0" i="0" u="none" strike="noStrike" cap="none" baseline="0" dirty="0" smtClean="0">
                          <a:solidFill>
                            <a:schemeClr val="dk1"/>
                          </a:solidFill>
                          <a:latin typeface="+mn-lt"/>
                          <a:ea typeface="Arial"/>
                          <a:cs typeface="Arial"/>
                          <a:sym typeface="Arial"/>
                        </a:rPr>
                        <a:t> </a:t>
                      </a:r>
                      <a:r>
                        <a:rPr lang="en-US" sz="1400" b="0" i="0" u="none" strike="noStrike" cap="none" baseline="0" dirty="0" smtClean="0">
                          <a:solidFill>
                            <a:schemeClr val="dk1"/>
                          </a:solidFill>
                          <a:latin typeface="+mn-lt"/>
                          <a:ea typeface="Arial"/>
                          <a:cs typeface="Arial"/>
                          <a:sym typeface="Arial"/>
                        </a:rPr>
                        <a:t>a</a:t>
                      </a:r>
                      <a:r>
                        <a:rPr lang="en-US" sz="100" b="0" i="0" u="none" strike="noStrike" cap="none" baseline="0" dirty="0" smtClean="0">
                          <a:solidFill>
                            <a:schemeClr val="dk1"/>
                          </a:solidFill>
                          <a:latin typeface="+mn-lt"/>
                          <a:ea typeface="Arial"/>
                          <a:cs typeface="Arial"/>
                          <a:sym typeface="Arial"/>
                        </a:rPr>
                        <a:t> </a:t>
                      </a:r>
                      <a:r>
                        <a:rPr lang="en-US" sz="1400" b="0" i="0" u="none" strike="noStrike" cap="none" baseline="0" dirty="0" smtClean="0">
                          <a:solidFill>
                            <a:schemeClr val="dk1"/>
                          </a:solidFill>
                          <a:latin typeface="+mn-lt"/>
                          <a:ea typeface="Arial"/>
                          <a:cs typeface="Arial"/>
                          <a:sym typeface="Arial"/>
                        </a:rPr>
                        <a:t>a</a:t>
                      </a:r>
                      <a:r>
                        <a:rPr lang="en-US" sz="100" b="0" i="0" u="none" strike="noStrike" cap="none" baseline="0" dirty="0" smtClean="0">
                          <a:solidFill>
                            <a:schemeClr val="dk1"/>
                          </a:solidFill>
                          <a:latin typeface="+mn-lt"/>
                          <a:ea typeface="Arial"/>
                          <a:cs typeface="Arial"/>
                          <a:sym typeface="Arial"/>
                        </a:rPr>
                        <a:t> </a:t>
                      </a:r>
                      <a:r>
                        <a:rPr lang="en-US" sz="1400" b="0" i="0" u="none" strike="noStrike" cap="none" baseline="0" dirty="0" smtClean="0">
                          <a:solidFill>
                            <a:schemeClr val="dk1"/>
                          </a:solidFill>
                          <a:latin typeface="+mn-lt"/>
                          <a:ea typeface="Arial"/>
                          <a:cs typeface="Arial"/>
                          <a:sym typeface="Arial"/>
                        </a:rPr>
                        <a:t>S.</a:t>
                      </a:r>
                      <a:endParaRPr lang="en-US" sz="1400" dirty="0">
                        <a:solidFill>
                          <a:schemeClr val="tx1"/>
                        </a:solidFill>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94807655"/>
                  </a:ext>
                </a:extLst>
              </a:tr>
            </a:tbl>
          </a:graphicData>
        </a:graphic>
      </p:graphicFrame>
    </p:spTree>
    <p:extLst>
      <p:ext uri="{BB962C8B-B14F-4D97-AF65-F5344CB8AC3E}">
        <p14:creationId xmlns:p14="http://schemas.microsoft.com/office/powerpoint/2010/main" val="1488010862"/>
      </p:ext>
    </p:extLst>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Figure 1.33 Software Technologies </a:t>
            </a:r>
            <a:r>
              <a:rPr lang="en-US" sz="2000" b="0" dirty="0" smtClean="0"/>
              <a:t>(3 </a:t>
            </a:r>
            <a:r>
              <a:rPr lang="en-US" sz="2000" b="0" dirty="0"/>
              <a:t>of </a:t>
            </a:r>
            <a:r>
              <a:rPr lang="en-US" sz="2000" b="0" dirty="0" smtClean="0"/>
              <a:t>3)</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3199061644"/>
              </p:ext>
            </p:extLst>
          </p:nvPr>
        </p:nvGraphicFramePr>
        <p:xfrm>
          <a:off x="509815" y="1701800"/>
          <a:ext cx="8124371" cy="4209963"/>
        </p:xfrm>
        <a:graphic>
          <a:graphicData uri="http://schemas.openxmlformats.org/drawingml/2006/table">
            <a:tbl>
              <a:tblPr firstRow="1" bandRow="1">
                <a:tableStyleId>{40F9630F-82C1-40B7-BC3A-925EFCFF5E92}</a:tableStyleId>
              </a:tblPr>
              <a:tblGrid>
                <a:gridCol w="2044699">
                  <a:extLst>
                    <a:ext uri="{9D8B030D-6E8A-4147-A177-3AD203B41FA5}">
                      <a16:colId xmlns:a16="http://schemas.microsoft.com/office/drawing/2014/main" val="1870824691"/>
                    </a:ext>
                  </a:extLst>
                </a:gridCol>
                <a:gridCol w="6079672">
                  <a:extLst>
                    <a:ext uri="{9D8B030D-6E8A-4147-A177-3AD203B41FA5}">
                      <a16:colId xmlns:a16="http://schemas.microsoft.com/office/drawing/2014/main" val="2754228619"/>
                    </a:ext>
                  </a:extLst>
                </a:gridCol>
              </a:tblGrid>
              <a:tr h="217451">
                <a:tc>
                  <a:txBody>
                    <a:bodyPr/>
                    <a:lstStyle/>
                    <a:p>
                      <a:r>
                        <a:rPr lang="en-US" sz="1400" b="1" i="0" u="none" strike="noStrike" cap="none" baseline="0" dirty="0" smtClean="0">
                          <a:solidFill>
                            <a:schemeClr val="dk1"/>
                          </a:solidFill>
                          <a:latin typeface="+mn-lt"/>
                          <a:ea typeface="Arial"/>
                          <a:cs typeface="Arial"/>
                          <a:sym typeface="Arial"/>
                        </a:rPr>
                        <a:t>Technology</a:t>
                      </a:r>
                      <a:endParaRPr lang="en-US" sz="1400" b="1" dirty="0">
                        <a:solidFill>
                          <a:schemeClr val="tx1"/>
                        </a:solidFill>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400" b="1" i="0" u="none" strike="noStrike" cap="none" baseline="0" dirty="0" smtClean="0">
                          <a:solidFill>
                            <a:schemeClr val="dk1"/>
                          </a:solidFill>
                          <a:latin typeface="+mn-lt"/>
                          <a:ea typeface="Arial"/>
                          <a:cs typeface="Arial"/>
                          <a:sym typeface="Arial"/>
                        </a:rPr>
                        <a:t>Description</a:t>
                      </a:r>
                      <a:endParaRPr lang="en-US" sz="1400" b="1" dirty="0">
                        <a:solidFill>
                          <a:schemeClr val="tx1"/>
                        </a:solidFill>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44793650"/>
                  </a:ext>
                </a:extLst>
              </a:tr>
              <a:tr h="674099">
                <a:tc>
                  <a:txBody>
                    <a:bodyPr/>
                    <a:lstStyle/>
                    <a:p>
                      <a:r>
                        <a:rPr lang="en-US" sz="1400" b="0" i="0" u="none" strike="noStrike" cap="none" baseline="0" dirty="0" smtClean="0">
                          <a:solidFill>
                            <a:schemeClr val="dk1"/>
                          </a:solidFill>
                          <a:latin typeface="+mn-lt"/>
                          <a:ea typeface="Arial"/>
                          <a:cs typeface="Arial"/>
                          <a:sym typeface="Arial"/>
                        </a:rPr>
                        <a:t>Platform as a Service (P</a:t>
                      </a:r>
                      <a:r>
                        <a:rPr lang="en-US" sz="100" b="0" i="0" u="none" strike="noStrike" cap="none" baseline="0" dirty="0" smtClean="0">
                          <a:solidFill>
                            <a:schemeClr val="dk1"/>
                          </a:solidFill>
                          <a:latin typeface="+mn-lt"/>
                          <a:ea typeface="Arial"/>
                          <a:cs typeface="Arial"/>
                          <a:sym typeface="Arial"/>
                        </a:rPr>
                        <a:t> </a:t>
                      </a:r>
                      <a:r>
                        <a:rPr lang="en-US" sz="1400" b="0" i="0" u="none" strike="noStrike" cap="none" baseline="0" dirty="0" smtClean="0">
                          <a:solidFill>
                            <a:schemeClr val="dk1"/>
                          </a:solidFill>
                          <a:latin typeface="+mn-lt"/>
                          <a:ea typeface="Arial"/>
                          <a:cs typeface="Arial"/>
                          <a:sym typeface="Arial"/>
                        </a:rPr>
                        <a:t>a</a:t>
                      </a:r>
                      <a:r>
                        <a:rPr lang="en-US" sz="100" b="0" i="0" u="none" strike="noStrike" cap="none" baseline="0" dirty="0" smtClean="0">
                          <a:solidFill>
                            <a:schemeClr val="dk1"/>
                          </a:solidFill>
                          <a:latin typeface="+mn-lt"/>
                          <a:ea typeface="Arial"/>
                          <a:cs typeface="Arial"/>
                          <a:sym typeface="Arial"/>
                        </a:rPr>
                        <a:t> </a:t>
                      </a:r>
                      <a:r>
                        <a:rPr lang="en-US" sz="1400" b="0" i="0" u="none" strike="noStrike" cap="none" baseline="0" dirty="0" smtClean="0">
                          <a:solidFill>
                            <a:schemeClr val="dk1"/>
                          </a:solidFill>
                          <a:latin typeface="+mn-lt"/>
                          <a:ea typeface="Arial"/>
                          <a:cs typeface="Arial"/>
                          <a:sym typeface="Arial"/>
                        </a:rPr>
                        <a:t>a</a:t>
                      </a:r>
                      <a:r>
                        <a:rPr lang="en-US" sz="100" b="0" i="0" u="none" strike="noStrike" cap="none" baseline="0" dirty="0" smtClean="0">
                          <a:solidFill>
                            <a:schemeClr val="dk1"/>
                          </a:solidFill>
                          <a:latin typeface="+mn-lt"/>
                          <a:ea typeface="Arial"/>
                          <a:cs typeface="Arial"/>
                          <a:sym typeface="Arial"/>
                        </a:rPr>
                        <a:t> </a:t>
                      </a:r>
                      <a:r>
                        <a:rPr lang="en-US" sz="1400" b="0" i="0" u="none" strike="noStrike" cap="none" baseline="0" dirty="0" smtClean="0">
                          <a:solidFill>
                            <a:schemeClr val="dk1"/>
                          </a:solidFill>
                          <a:latin typeface="+mn-lt"/>
                          <a:ea typeface="Arial"/>
                          <a:cs typeface="Arial"/>
                          <a:sym typeface="Arial"/>
                        </a:rPr>
                        <a:t>S)</a:t>
                      </a:r>
                      <a:endParaRPr lang="en-US" sz="1400" dirty="0">
                        <a:solidFill>
                          <a:schemeClr val="tx1"/>
                        </a:solidFill>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400" b="1" i="0" u="none" strike="noStrike" cap="none" baseline="0" dirty="0" smtClean="0">
                          <a:solidFill>
                            <a:schemeClr val="dk1"/>
                          </a:solidFill>
                          <a:latin typeface="+mn-lt"/>
                          <a:ea typeface="Arial"/>
                          <a:cs typeface="Arial"/>
                          <a:sym typeface="Arial"/>
                        </a:rPr>
                        <a:t>Platform as a Service (P</a:t>
                      </a:r>
                      <a:r>
                        <a:rPr lang="en-US" sz="100" b="1" i="0" u="none" strike="noStrike" cap="none" baseline="0" dirty="0" smtClean="0">
                          <a:solidFill>
                            <a:schemeClr val="dk1"/>
                          </a:solidFill>
                          <a:latin typeface="+mn-lt"/>
                          <a:ea typeface="Arial"/>
                          <a:cs typeface="Arial"/>
                          <a:sym typeface="Arial"/>
                        </a:rPr>
                        <a:t> </a:t>
                      </a:r>
                      <a:r>
                        <a:rPr lang="en-US" sz="1400" b="1" i="0" u="none" strike="noStrike" cap="none" baseline="0" dirty="0" smtClean="0">
                          <a:solidFill>
                            <a:schemeClr val="dk1"/>
                          </a:solidFill>
                          <a:latin typeface="+mn-lt"/>
                          <a:ea typeface="Arial"/>
                          <a:cs typeface="Arial"/>
                          <a:sym typeface="Arial"/>
                        </a:rPr>
                        <a:t>a</a:t>
                      </a:r>
                      <a:r>
                        <a:rPr lang="en-US" sz="100" b="1" i="0" u="none" strike="noStrike" cap="none" baseline="0" dirty="0" smtClean="0">
                          <a:solidFill>
                            <a:schemeClr val="dk1"/>
                          </a:solidFill>
                          <a:latin typeface="+mn-lt"/>
                          <a:ea typeface="Arial"/>
                          <a:cs typeface="Arial"/>
                          <a:sym typeface="Arial"/>
                        </a:rPr>
                        <a:t> </a:t>
                      </a:r>
                      <a:r>
                        <a:rPr lang="en-US" sz="1400" b="1" i="0" u="none" strike="noStrike" cap="none" baseline="0" dirty="0" smtClean="0">
                          <a:solidFill>
                            <a:schemeClr val="dk1"/>
                          </a:solidFill>
                          <a:latin typeface="+mn-lt"/>
                          <a:ea typeface="Arial"/>
                          <a:cs typeface="Arial"/>
                          <a:sym typeface="Arial"/>
                        </a:rPr>
                        <a:t>a</a:t>
                      </a:r>
                      <a:r>
                        <a:rPr lang="en-US" sz="100" b="1" i="0" u="none" strike="noStrike" cap="none" baseline="0" dirty="0" smtClean="0">
                          <a:solidFill>
                            <a:schemeClr val="dk1"/>
                          </a:solidFill>
                          <a:latin typeface="+mn-lt"/>
                          <a:ea typeface="Arial"/>
                          <a:cs typeface="Arial"/>
                          <a:sym typeface="Arial"/>
                        </a:rPr>
                        <a:t> </a:t>
                      </a:r>
                      <a:r>
                        <a:rPr lang="en-US" sz="1400" b="1" i="0" u="none" strike="noStrike" cap="none" baseline="0" dirty="0" smtClean="0">
                          <a:solidFill>
                            <a:schemeClr val="dk1"/>
                          </a:solidFill>
                          <a:latin typeface="+mn-lt"/>
                          <a:ea typeface="Arial"/>
                          <a:cs typeface="Arial"/>
                          <a:sym typeface="Arial"/>
                        </a:rPr>
                        <a:t>S) </a:t>
                      </a:r>
                      <a:r>
                        <a:rPr lang="en-US" sz="1400" b="0" i="0" u="none" strike="noStrike" cap="none" baseline="0" dirty="0" smtClean="0">
                          <a:solidFill>
                            <a:schemeClr val="dk1"/>
                          </a:solidFill>
                          <a:latin typeface="+mn-lt"/>
                          <a:ea typeface="Arial"/>
                          <a:cs typeface="Arial"/>
                          <a:sym typeface="Arial"/>
                        </a:rPr>
                        <a:t>provides a computing platform for developing and running applications as a service over the web, rather than installing the tools on your computer. Some P</a:t>
                      </a:r>
                      <a:r>
                        <a:rPr lang="en-US" sz="100" b="0" i="0" u="none" strike="noStrike" cap="none" baseline="0" dirty="0" smtClean="0">
                          <a:solidFill>
                            <a:schemeClr val="dk1"/>
                          </a:solidFill>
                          <a:latin typeface="+mn-lt"/>
                          <a:ea typeface="Arial"/>
                          <a:cs typeface="Arial"/>
                          <a:sym typeface="Arial"/>
                        </a:rPr>
                        <a:t> </a:t>
                      </a:r>
                      <a:r>
                        <a:rPr lang="en-US" sz="1400" b="0" i="0" u="none" strike="noStrike" cap="none" baseline="0" dirty="0" smtClean="0">
                          <a:solidFill>
                            <a:schemeClr val="dk1"/>
                          </a:solidFill>
                          <a:latin typeface="+mn-lt"/>
                          <a:ea typeface="Arial"/>
                          <a:cs typeface="Arial"/>
                          <a:sym typeface="Arial"/>
                        </a:rPr>
                        <a:t>a</a:t>
                      </a:r>
                      <a:r>
                        <a:rPr lang="en-US" sz="100" b="0" i="0" u="none" strike="noStrike" cap="none" baseline="0" dirty="0" smtClean="0">
                          <a:solidFill>
                            <a:schemeClr val="dk1"/>
                          </a:solidFill>
                          <a:latin typeface="+mn-lt"/>
                          <a:ea typeface="Arial"/>
                          <a:cs typeface="Arial"/>
                          <a:sym typeface="Arial"/>
                        </a:rPr>
                        <a:t> </a:t>
                      </a:r>
                      <a:r>
                        <a:rPr lang="en-US" sz="1400" b="0" i="0" u="none" strike="noStrike" cap="none" baseline="0" dirty="0" smtClean="0">
                          <a:solidFill>
                            <a:schemeClr val="dk1"/>
                          </a:solidFill>
                          <a:latin typeface="+mn-lt"/>
                          <a:ea typeface="Arial"/>
                          <a:cs typeface="Arial"/>
                          <a:sym typeface="Arial"/>
                        </a:rPr>
                        <a:t>a</a:t>
                      </a:r>
                      <a:r>
                        <a:rPr lang="en-US" sz="100" b="0" i="0" u="none" strike="noStrike" cap="none" baseline="0" dirty="0" smtClean="0">
                          <a:solidFill>
                            <a:schemeClr val="dk1"/>
                          </a:solidFill>
                          <a:latin typeface="+mn-lt"/>
                          <a:ea typeface="Arial"/>
                          <a:cs typeface="Arial"/>
                          <a:sym typeface="Arial"/>
                        </a:rPr>
                        <a:t> </a:t>
                      </a:r>
                      <a:r>
                        <a:rPr lang="en-US" sz="1400" b="0" i="0" u="none" strike="noStrike" cap="none" baseline="0" dirty="0" smtClean="0">
                          <a:solidFill>
                            <a:schemeClr val="dk1"/>
                          </a:solidFill>
                          <a:latin typeface="+mn-lt"/>
                          <a:ea typeface="Arial"/>
                          <a:cs typeface="Arial"/>
                          <a:sym typeface="Arial"/>
                        </a:rPr>
                        <a:t>S providers are Google App Engine, Amazon EC2 and Windows Azure™.</a:t>
                      </a:r>
                      <a:endParaRPr lang="en-US" sz="1400" dirty="0">
                        <a:solidFill>
                          <a:schemeClr val="tx1"/>
                        </a:solidFill>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730698421"/>
                  </a:ext>
                </a:extLst>
              </a:tr>
              <a:tr h="1587395">
                <a:tc>
                  <a:txBody>
                    <a:bodyPr/>
                    <a:lstStyle/>
                    <a:p>
                      <a:r>
                        <a:rPr lang="en-US" sz="1400" b="0" i="0" u="none" strike="noStrike" cap="none" baseline="0" dirty="0" smtClean="0">
                          <a:solidFill>
                            <a:schemeClr val="dk1"/>
                          </a:solidFill>
                          <a:latin typeface="+mn-lt"/>
                          <a:ea typeface="Arial"/>
                          <a:cs typeface="Arial"/>
                          <a:sym typeface="Arial"/>
                        </a:rPr>
                        <a:t>Cloud computing</a:t>
                      </a:r>
                      <a:endParaRPr lang="en-US" sz="1400" dirty="0">
                        <a:solidFill>
                          <a:schemeClr val="tx1"/>
                        </a:solidFill>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400" b="0" i="0" u="none" strike="noStrike" cap="none" baseline="0" dirty="0" smtClean="0">
                          <a:solidFill>
                            <a:schemeClr val="dk1"/>
                          </a:solidFill>
                          <a:latin typeface="+mn-lt"/>
                          <a:ea typeface="Arial"/>
                          <a:cs typeface="Arial"/>
                          <a:sym typeface="Arial"/>
                        </a:rPr>
                        <a:t>S</a:t>
                      </a:r>
                      <a:r>
                        <a:rPr lang="en-US" sz="100" b="0" i="0" u="none" strike="noStrike" cap="none" baseline="0" dirty="0" smtClean="0">
                          <a:solidFill>
                            <a:schemeClr val="dk1"/>
                          </a:solidFill>
                          <a:latin typeface="+mn-lt"/>
                          <a:ea typeface="Arial"/>
                          <a:cs typeface="Arial"/>
                          <a:sym typeface="Arial"/>
                        </a:rPr>
                        <a:t> </a:t>
                      </a:r>
                      <a:r>
                        <a:rPr lang="en-US" sz="1400" b="0" i="0" u="none" strike="noStrike" cap="none" baseline="0" dirty="0" smtClean="0">
                          <a:solidFill>
                            <a:schemeClr val="dk1"/>
                          </a:solidFill>
                          <a:latin typeface="+mn-lt"/>
                          <a:ea typeface="Arial"/>
                          <a:cs typeface="Arial"/>
                          <a:sym typeface="Arial"/>
                        </a:rPr>
                        <a:t>a</a:t>
                      </a:r>
                      <a:r>
                        <a:rPr lang="en-US" sz="100" b="0" i="0" u="none" strike="noStrike" cap="none" baseline="0" dirty="0" smtClean="0">
                          <a:solidFill>
                            <a:schemeClr val="dk1"/>
                          </a:solidFill>
                          <a:latin typeface="+mn-lt"/>
                          <a:ea typeface="Arial"/>
                          <a:cs typeface="Arial"/>
                          <a:sym typeface="Arial"/>
                        </a:rPr>
                        <a:t> </a:t>
                      </a:r>
                      <a:r>
                        <a:rPr lang="en-US" sz="1400" b="0" i="0" u="none" strike="noStrike" cap="none" baseline="0" dirty="0" smtClean="0">
                          <a:solidFill>
                            <a:schemeClr val="dk1"/>
                          </a:solidFill>
                          <a:latin typeface="+mn-lt"/>
                          <a:ea typeface="Arial"/>
                          <a:cs typeface="Arial"/>
                          <a:sym typeface="Arial"/>
                        </a:rPr>
                        <a:t>a</a:t>
                      </a:r>
                      <a:r>
                        <a:rPr lang="en-US" sz="100" b="0" i="0" u="none" strike="noStrike" cap="none" baseline="0" dirty="0" smtClean="0">
                          <a:solidFill>
                            <a:schemeClr val="dk1"/>
                          </a:solidFill>
                          <a:latin typeface="+mn-lt"/>
                          <a:ea typeface="Arial"/>
                          <a:cs typeface="Arial"/>
                          <a:sym typeface="Arial"/>
                        </a:rPr>
                        <a:t> </a:t>
                      </a:r>
                      <a:r>
                        <a:rPr lang="en-US" sz="1400" b="0" i="0" u="none" strike="noStrike" cap="none" baseline="0" dirty="0" smtClean="0">
                          <a:solidFill>
                            <a:schemeClr val="dk1"/>
                          </a:solidFill>
                          <a:latin typeface="+mn-lt"/>
                          <a:ea typeface="Arial"/>
                          <a:cs typeface="Arial"/>
                          <a:sym typeface="Arial"/>
                        </a:rPr>
                        <a:t>S and P</a:t>
                      </a:r>
                      <a:r>
                        <a:rPr lang="en-US" sz="100" b="0" i="0" u="none" strike="noStrike" cap="none" baseline="0" dirty="0" smtClean="0">
                          <a:solidFill>
                            <a:schemeClr val="dk1"/>
                          </a:solidFill>
                          <a:latin typeface="+mn-lt"/>
                          <a:ea typeface="Arial"/>
                          <a:cs typeface="Arial"/>
                          <a:sym typeface="Arial"/>
                        </a:rPr>
                        <a:t> </a:t>
                      </a:r>
                      <a:r>
                        <a:rPr lang="en-US" sz="1400" b="0" i="0" u="none" strike="noStrike" cap="none" baseline="0" dirty="0" smtClean="0">
                          <a:solidFill>
                            <a:schemeClr val="dk1"/>
                          </a:solidFill>
                          <a:latin typeface="+mn-lt"/>
                          <a:ea typeface="Arial"/>
                          <a:cs typeface="Arial"/>
                          <a:sym typeface="Arial"/>
                        </a:rPr>
                        <a:t>a</a:t>
                      </a:r>
                      <a:r>
                        <a:rPr lang="en-US" sz="100" b="0" i="0" u="none" strike="noStrike" cap="none" baseline="0" dirty="0" smtClean="0">
                          <a:solidFill>
                            <a:schemeClr val="dk1"/>
                          </a:solidFill>
                          <a:latin typeface="+mn-lt"/>
                          <a:ea typeface="Arial"/>
                          <a:cs typeface="Arial"/>
                          <a:sym typeface="Arial"/>
                        </a:rPr>
                        <a:t> </a:t>
                      </a:r>
                      <a:r>
                        <a:rPr lang="en-US" sz="1400" b="0" i="0" u="none" strike="noStrike" cap="none" baseline="0" dirty="0" smtClean="0">
                          <a:solidFill>
                            <a:schemeClr val="dk1"/>
                          </a:solidFill>
                          <a:latin typeface="+mn-lt"/>
                          <a:ea typeface="Arial"/>
                          <a:cs typeface="Arial"/>
                          <a:sym typeface="Arial"/>
                        </a:rPr>
                        <a:t>a</a:t>
                      </a:r>
                      <a:r>
                        <a:rPr lang="en-US" sz="100" b="0" i="0" u="none" strike="noStrike" cap="none" baseline="0" dirty="0" smtClean="0">
                          <a:solidFill>
                            <a:schemeClr val="dk1"/>
                          </a:solidFill>
                          <a:latin typeface="+mn-lt"/>
                          <a:ea typeface="Arial"/>
                          <a:cs typeface="Arial"/>
                          <a:sym typeface="Arial"/>
                        </a:rPr>
                        <a:t> </a:t>
                      </a:r>
                      <a:r>
                        <a:rPr lang="en-US" sz="1400" b="0" i="0" u="none" strike="noStrike" cap="none" baseline="0" dirty="0" smtClean="0">
                          <a:solidFill>
                            <a:schemeClr val="dk1"/>
                          </a:solidFill>
                          <a:latin typeface="+mn-lt"/>
                          <a:ea typeface="Arial"/>
                          <a:cs typeface="Arial"/>
                          <a:sym typeface="Arial"/>
                        </a:rPr>
                        <a:t>S are examples of cloud computing. You can use software and data stored in the “cloud”—i.e., accessed on remote computers (or servers) via the Internet and available on demand—rather than having it stored locally on your desktop, notebook computer or mobile device. This allows you to increase or decrease computing resources to meet your needs at any given time, which is more cost effective than purchasing hardware to provide enough storage and processing power to meet occasional peak demands. Cloud computing also saves money by shifting to the service provider the burden of managing these apps (such as installing and upgrading the software, security, backups and disaster recovery).</a:t>
                      </a:r>
                      <a:endParaRPr lang="en-US" sz="1400" dirty="0">
                        <a:solidFill>
                          <a:schemeClr val="tx1"/>
                        </a:solidFill>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7918278"/>
                  </a:ext>
                </a:extLst>
              </a:tr>
              <a:tr h="521883">
                <a:tc>
                  <a:txBody>
                    <a:bodyPr/>
                    <a:lstStyle/>
                    <a:p>
                      <a:r>
                        <a:rPr lang="en-US" sz="1400" b="0" i="0" u="none" strike="noStrike" cap="none" baseline="0" dirty="0" smtClean="0">
                          <a:solidFill>
                            <a:schemeClr val="dk1"/>
                          </a:solidFill>
                          <a:latin typeface="+mn-lt"/>
                          <a:ea typeface="Arial"/>
                          <a:cs typeface="Arial"/>
                          <a:sym typeface="Arial"/>
                        </a:rPr>
                        <a:t>Software Development Kit (S</a:t>
                      </a:r>
                      <a:r>
                        <a:rPr lang="en-US" sz="100" b="0" i="0" u="none" strike="noStrike" cap="none" baseline="0" dirty="0" smtClean="0">
                          <a:solidFill>
                            <a:schemeClr val="dk1"/>
                          </a:solidFill>
                          <a:latin typeface="+mn-lt"/>
                          <a:ea typeface="Arial"/>
                          <a:cs typeface="Arial"/>
                          <a:sym typeface="Arial"/>
                        </a:rPr>
                        <a:t> </a:t>
                      </a:r>
                      <a:r>
                        <a:rPr lang="en-US" sz="1400" b="0" i="0" u="none" strike="noStrike" cap="none" baseline="0" dirty="0" smtClean="0">
                          <a:solidFill>
                            <a:schemeClr val="dk1"/>
                          </a:solidFill>
                          <a:latin typeface="+mn-lt"/>
                          <a:ea typeface="Arial"/>
                          <a:cs typeface="Arial"/>
                          <a:sym typeface="Arial"/>
                        </a:rPr>
                        <a:t>D</a:t>
                      </a:r>
                      <a:r>
                        <a:rPr lang="en-US" sz="100" b="0" i="0" u="none" strike="noStrike" cap="none" baseline="0" dirty="0" smtClean="0">
                          <a:solidFill>
                            <a:schemeClr val="dk1"/>
                          </a:solidFill>
                          <a:latin typeface="+mn-lt"/>
                          <a:ea typeface="Arial"/>
                          <a:cs typeface="Arial"/>
                          <a:sym typeface="Arial"/>
                        </a:rPr>
                        <a:t> </a:t>
                      </a:r>
                      <a:r>
                        <a:rPr lang="en-US" sz="1400" b="0" i="0" u="none" strike="noStrike" cap="none" baseline="0" dirty="0" smtClean="0">
                          <a:solidFill>
                            <a:schemeClr val="dk1"/>
                          </a:solidFill>
                          <a:latin typeface="+mn-lt"/>
                          <a:ea typeface="Arial"/>
                          <a:cs typeface="Arial"/>
                          <a:sym typeface="Arial"/>
                        </a:rPr>
                        <a:t>K)</a:t>
                      </a:r>
                      <a:endParaRPr lang="en-US" sz="1400" dirty="0">
                        <a:solidFill>
                          <a:schemeClr val="tx1"/>
                        </a:solidFill>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400" b="1" i="0" u="none" strike="noStrike" cap="none" baseline="0" dirty="0" smtClean="0">
                          <a:solidFill>
                            <a:schemeClr val="dk1"/>
                          </a:solidFill>
                          <a:latin typeface="+mn-lt"/>
                          <a:ea typeface="Arial"/>
                          <a:cs typeface="Arial"/>
                          <a:sym typeface="Arial"/>
                        </a:rPr>
                        <a:t>Software Development Kits (S</a:t>
                      </a:r>
                      <a:r>
                        <a:rPr lang="en-US" sz="100" b="1" i="0" u="none" strike="noStrike" cap="none" baseline="0" dirty="0" smtClean="0">
                          <a:solidFill>
                            <a:schemeClr val="dk1"/>
                          </a:solidFill>
                          <a:latin typeface="+mn-lt"/>
                          <a:ea typeface="Arial"/>
                          <a:cs typeface="Arial"/>
                          <a:sym typeface="Arial"/>
                        </a:rPr>
                        <a:t> </a:t>
                      </a:r>
                      <a:r>
                        <a:rPr lang="en-US" sz="1400" b="1" i="0" u="none" strike="noStrike" cap="none" baseline="0" dirty="0" smtClean="0">
                          <a:solidFill>
                            <a:schemeClr val="dk1"/>
                          </a:solidFill>
                          <a:latin typeface="+mn-lt"/>
                          <a:ea typeface="Arial"/>
                          <a:cs typeface="Arial"/>
                          <a:sym typeface="Arial"/>
                        </a:rPr>
                        <a:t>D</a:t>
                      </a:r>
                      <a:r>
                        <a:rPr lang="en-US" sz="100" b="1" i="0" u="none" strike="noStrike" cap="none" baseline="0" dirty="0" smtClean="0">
                          <a:solidFill>
                            <a:schemeClr val="dk1"/>
                          </a:solidFill>
                          <a:latin typeface="+mn-lt"/>
                          <a:ea typeface="Arial"/>
                          <a:cs typeface="Arial"/>
                          <a:sym typeface="Arial"/>
                        </a:rPr>
                        <a:t> </a:t>
                      </a:r>
                      <a:r>
                        <a:rPr lang="en-US" sz="1400" b="1" i="0" u="none" strike="noStrike" cap="none" baseline="0" dirty="0" smtClean="0">
                          <a:solidFill>
                            <a:schemeClr val="dk1"/>
                          </a:solidFill>
                          <a:latin typeface="+mn-lt"/>
                          <a:ea typeface="Arial"/>
                          <a:cs typeface="Arial"/>
                          <a:sym typeface="Arial"/>
                        </a:rPr>
                        <a:t>K</a:t>
                      </a:r>
                      <a:r>
                        <a:rPr lang="en-US" sz="100" b="1" i="0" u="none" strike="noStrike" cap="none" baseline="0" dirty="0" smtClean="0">
                          <a:solidFill>
                            <a:schemeClr val="dk1"/>
                          </a:solidFill>
                          <a:latin typeface="+mn-lt"/>
                          <a:ea typeface="Arial"/>
                          <a:cs typeface="Arial"/>
                          <a:sym typeface="Arial"/>
                        </a:rPr>
                        <a:t> </a:t>
                      </a:r>
                      <a:r>
                        <a:rPr lang="en-US" sz="1400" b="1" i="0" u="none" strike="noStrike" cap="none" baseline="0" dirty="0" smtClean="0">
                          <a:solidFill>
                            <a:schemeClr val="dk1"/>
                          </a:solidFill>
                          <a:latin typeface="+mn-lt"/>
                          <a:ea typeface="Arial"/>
                          <a:cs typeface="Arial"/>
                          <a:sym typeface="Arial"/>
                        </a:rPr>
                        <a:t>s) </a:t>
                      </a:r>
                      <a:r>
                        <a:rPr lang="en-US" sz="1400" b="0" i="0" u="none" strike="noStrike" cap="none" baseline="0" dirty="0" smtClean="0">
                          <a:solidFill>
                            <a:schemeClr val="dk1"/>
                          </a:solidFill>
                          <a:latin typeface="+mn-lt"/>
                          <a:ea typeface="Arial"/>
                          <a:cs typeface="Arial"/>
                          <a:sym typeface="Arial"/>
                        </a:rPr>
                        <a:t>include the tools and documentation developers use to program applications.</a:t>
                      </a:r>
                      <a:endParaRPr lang="en-US" sz="1400" dirty="0">
                        <a:solidFill>
                          <a:schemeClr val="tx1"/>
                        </a:solidFill>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83353606"/>
                  </a:ext>
                </a:extLst>
              </a:tr>
            </a:tbl>
          </a:graphicData>
        </a:graphic>
      </p:graphicFrame>
    </p:spTree>
    <p:extLst>
      <p:ext uri="{BB962C8B-B14F-4D97-AF65-F5344CB8AC3E}">
        <p14:creationId xmlns:p14="http://schemas.microsoft.com/office/powerpoint/2010/main" val="3617530110"/>
      </p:ext>
    </p:extLst>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2"/>
                </a:solidFill>
                <a:latin typeface="Times New Roman" panose="02020603050405020304" pitchFamily="18" charset="0"/>
                <a:cs typeface="Times New Roman" panose="02020603050405020304" pitchFamily="18" charset="0"/>
              </a:rPr>
              <a:t>1.13 Some </a:t>
            </a:r>
            <a:r>
              <a:rPr lang="en-US" dirty="0">
                <a:solidFill>
                  <a:schemeClr val="tx2"/>
                </a:solidFill>
                <a:latin typeface="Times New Roman" panose="02020603050405020304" pitchFamily="18" charset="0"/>
                <a:cs typeface="Times New Roman" panose="02020603050405020304" pitchFamily="18" charset="0"/>
              </a:rPr>
              <a:t>Key Software Development Terminology </a:t>
            </a:r>
            <a:r>
              <a:rPr lang="en-US" sz="2000" b="0" dirty="0" smtClean="0">
                <a:solidFill>
                  <a:schemeClr val="tx2"/>
                </a:solidFill>
                <a:latin typeface="Times New Roman" panose="02020603050405020304" pitchFamily="18" charset="0"/>
                <a:cs typeface="Times New Roman" panose="02020603050405020304" pitchFamily="18" charset="0"/>
              </a:rPr>
              <a:t>(2 </a:t>
            </a:r>
            <a:r>
              <a:rPr lang="en-US" sz="2000" b="0" dirty="0">
                <a:solidFill>
                  <a:schemeClr val="tx2"/>
                </a:solidFill>
                <a:latin typeface="Times New Roman" panose="02020603050405020304" pitchFamily="18" charset="0"/>
                <a:cs typeface="Times New Roman" panose="02020603050405020304" pitchFamily="18" charset="0"/>
              </a:rPr>
              <a:t>of 2)</a:t>
            </a:r>
            <a:endParaRPr lang="en-US" dirty="0"/>
          </a:p>
        </p:txBody>
      </p:sp>
      <p:sp>
        <p:nvSpPr>
          <p:cNvPr id="3" name="Text Placeholder 2"/>
          <p:cNvSpPr>
            <a:spLocks noGrp="1"/>
          </p:cNvSpPr>
          <p:nvPr>
            <p:ph type="body" idx="1"/>
          </p:nvPr>
        </p:nvSpPr>
        <p:spPr/>
        <p:txBody>
          <a:bodyPr/>
          <a:lstStyle/>
          <a:p>
            <a:r>
              <a:rPr lang="en-US" altLang="en-US" sz="2400" dirty="0">
                <a:latin typeface="+mn-lt"/>
              </a:rPr>
              <a:t>Figure 1.28 describes software product-release categories</a:t>
            </a:r>
            <a:r>
              <a:rPr lang="en-US" altLang="en-US" sz="2400" dirty="0" smtClean="0">
                <a:latin typeface="+mn-lt"/>
              </a:rPr>
              <a:t>.</a:t>
            </a:r>
            <a:endParaRPr lang="en-US" altLang="en-US" sz="2400" dirty="0">
              <a:latin typeface="+mn-lt"/>
            </a:endParaRPr>
          </a:p>
        </p:txBody>
      </p:sp>
    </p:spTree>
    <p:extLst>
      <p:ext uri="{BB962C8B-B14F-4D97-AF65-F5344CB8AC3E}">
        <p14:creationId xmlns:p14="http://schemas.microsoft.com/office/powerpoint/2010/main" val="3280366698"/>
      </p:ext>
    </p:extLst>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Figure 1.34 Software Product-Release Terminology</a:t>
            </a:r>
          </a:p>
        </p:txBody>
      </p:sp>
      <p:graphicFrame>
        <p:nvGraphicFramePr>
          <p:cNvPr id="6" name="Table 5"/>
          <p:cNvGraphicFramePr>
            <a:graphicFrameLocks noGrp="1"/>
          </p:cNvGraphicFramePr>
          <p:nvPr>
            <p:extLst>
              <p:ext uri="{D42A27DB-BD31-4B8C-83A1-F6EECF244321}">
                <p14:modId xmlns:p14="http://schemas.microsoft.com/office/powerpoint/2010/main" val="1966208697"/>
              </p:ext>
            </p:extLst>
          </p:nvPr>
        </p:nvGraphicFramePr>
        <p:xfrm>
          <a:off x="457200" y="1658257"/>
          <a:ext cx="8229600" cy="4389120"/>
        </p:xfrm>
        <a:graphic>
          <a:graphicData uri="http://schemas.openxmlformats.org/drawingml/2006/table">
            <a:tbl>
              <a:tblPr firstRow="1" bandRow="1">
                <a:tableStyleId>{40F9630F-82C1-40B7-BC3A-925EFCFF5E92}</a:tableStyleId>
              </a:tblPr>
              <a:tblGrid>
                <a:gridCol w="1328057">
                  <a:extLst>
                    <a:ext uri="{9D8B030D-6E8A-4147-A177-3AD203B41FA5}">
                      <a16:colId xmlns:a16="http://schemas.microsoft.com/office/drawing/2014/main" val="793305595"/>
                    </a:ext>
                  </a:extLst>
                </a:gridCol>
                <a:gridCol w="6901543">
                  <a:extLst>
                    <a:ext uri="{9D8B030D-6E8A-4147-A177-3AD203B41FA5}">
                      <a16:colId xmlns:a16="http://schemas.microsoft.com/office/drawing/2014/main" val="2684625245"/>
                    </a:ext>
                  </a:extLst>
                </a:gridCol>
              </a:tblGrid>
              <a:tr h="230565">
                <a:tc>
                  <a:txBody>
                    <a:bodyPr/>
                    <a:lstStyle/>
                    <a:p>
                      <a:r>
                        <a:rPr lang="en-US" sz="1400" b="1" i="0" u="none" strike="noStrike" cap="none" baseline="0" dirty="0" smtClean="0">
                          <a:solidFill>
                            <a:schemeClr val="dk1"/>
                          </a:solidFill>
                          <a:latin typeface="+mn-lt"/>
                          <a:ea typeface="Arial"/>
                          <a:cs typeface="Arial"/>
                          <a:sym typeface="Arial"/>
                        </a:rPr>
                        <a:t>Version</a:t>
                      </a:r>
                      <a:endParaRPr lang="en-US" sz="1400" b="1"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400" b="1" i="0" u="none" strike="noStrike" cap="none" baseline="0" dirty="0" smtClean="0">
                          <a:solidFill>
                            <a:schemeClr val="dk1"/>
                          </a:solidFill>
                          <a:latin typeface="+mn-lt"/>
                          <a:ea typeface="Arial"/>
                          <a:cs typeface="Arial"/>
                          <a:sym typeface="Arial"/>
                        </a:rPr>
                        <a:t>Description</a:t>
                      </a:r>
                      <a:endParaRPr lang="en-US" sz="1400" b="1"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79334012"/>
                  </a:ext>
                </a:extLst>
              </a:tr>
              <a:tr h="714753">
                <a:tc>
                  <a:txBody>
                    <a:bodyPr/>
                    <a:lstStyle/>
                    <a:p>
                      <a:r>
                        <a:rPr lang="en-US" sz="1400" b="0" i="0" u="none" strike="noStrike" cap="none" baseline="0" dirty="0" smtClean="0">
                          <a:solidFill>
                            <a:schemeClr val="dk1"/>
                          </a:solidFill>
                          <a:latin typeface="+mn-lt"/>
                          <a:ea typeface="Arial"/>
                          <a:cs typeface="Arial"/>
                          <a:sym typeface="Arial"/>
                        </a:rPr>
                        <a:t>Alpha</a:t>
                      </a:r>
                      <a:endParaRPr lang="en-US" sz="1400"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400" b="1" i="0" u="none" strike="noStrike" cap="none" baseline="0" dirty="0" smtClean="0">
                          <a:solidFill>
                            <a:schemeClr val="dk1"/>
                          </a:solidFill>
                          <a:latin typeface="+mn-lt"/>
                          <a:ea typeface="Arial"/>
                          <a:cs typeface="Arial"/>
                          <a:sym typeface="Arial"/>
                        </a:rPr>
                        <a:t>Alpha</a:t>
                      </a:r>
                      <a:r>
                        <a:rPr lang="en-US" sz="1400" b="0" i="1" u="none" strike="noStrike" cap="none" baseline="0" dirty="0" smtClean="0">
                          <a:solidFill>
                            <a:schemeClr val="dk1"/>
                          </a:solidFill>
                          <a:latin typeface="+mn-lt"/>
                          <a:ea typeface="Arial"/>
                          <a:cs typeface="Arial"/>
                          <a:sym typeface="Arial"/>
                        </a:rPr>
                        <a:t> </a:t>
                      </a:r>
                      <a:r>
                        <a:rPr lang="en-US" sz="1400" b="0" i="0" u="none" strike="noStrike" cap="none" baseline="0" dirty="0" smtClean="0">
                          <a:solidFill>
                            <a:schemeClr val="dk1"/>
                          </a:solidFill>
                          <a:latin typeface="+mn-lt"/>
                          <a:ea typeface="Arial"/>
                          <a:cs typeface="Arial"/>
                          <a:sym typeface="Arial"/>
                        </a:rPr>
                        <a:t>software is the earliest release of a software product that’s still under active development. Alpha versions are often buggy, incomplete and unstable and are released to a relatively small number of developers for testing new features, getting early feedback, etc.</a:t>
                      </a:r>
                      <a:endParaRPr lang="en-US" sz="1400"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825921863"/>
                  </a:ext>
                </a:extLst>
              </a:tr>
              <a:tr h="553357">
                <a:tc>
                  <a:txBody>
                    <a:bodyPr/>
                    <a:lstStyle/>
                    <a:p>
                      <a:r>
                        <a:rPr lang="en-US" sz="1400" b="0" i="0" u="none" strike="noStrike" cap="none" baseline="0" dirty="0" smtClean="0">
                          <a:solidFill>
                            <a:schemeClr val="dk1"/>
                          </a:solidFill>
                          <a:latin typeface="+mn-lt"/>
                          <a:ea typeface="Arial"/>
                          <a:cs typeface="Arial"/>
                          <a:sym typeface="Arial"/>
                        </a:rPr>
                        <a:t>Beta</a:t>
                      </a:r>
                      <a:endParaRPr lang="en-US" sz="1400"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400" b="1" i="0" u="none" strike="noStrike" cap="none" baseline="0" dirty="0" smtClean="0">
                          <a:solidFill>
                            <a:schemeClr val="dk1"/>
                          </a:solidFill>
                          <a:latin typeface="+mn-lt"/>
                          <a:ea typeface="Arial"/>
                          <a:cs typeface="Arial"/>
                          <a:sym typeface="Arial"/>
                        </a:rPr>
                        <a:t>Beta</a:t>
                      </a:r>
                      <a:r>
                        <a:rPr lang="en-US" sz="1400" b="0" i="1" u="none" strike="noStrike" cap="none" baseline="0" dirty="0" smtClean="0">
                          <a:solidFill>
                            <a:schemeClr val="dk1"/>
                          </a:solidFill>
                          <a:latin typeface="+mn-lt"/>
                          <a:ea typeface="Arial"/>
                          <a:cs typeface="Arial"/>
                          <a:sym typeface="Arial"/>
                        </a:rPr>
                        <a:t> </a:t>
                      </a:r>
                      <a:r>
                        <a:rPr lang="en-US" sz="1400" b="0" i="0" u="none" strike="noStrike" cap="none" baseline="0" dirty="0" smtClean="0">
                          <a:solidFill>
                            <a:schemeClr val="dk1"/>
                          </a:solidFill>
                          <a:latin typeface="+mn-lt"/>
                          <a:ea typeface="Arial"/>
                          <a:cs typeface="Arial"/>
                          <a:sym typeface="Arial"/>
                        </a:rPr>
                        <a:t>versions are released to a larger number of developers later in the development process after most major bugs have been fixed and new features are nearly complete. Beta software is more stable, but still subject to change.</a:t>
                      </a:r>
                      <a:endParaRPr lang="en-US" sz="1400"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257608275"/>
                  </a:ext>
                </a:extLst>
              </a:tr>
              <a:tr h="553357">
                <a:tc>
                  <a:txBody>
                    <a:bodyPr/>
                    <a:lstStyle/>
                    <a:p>
                      <a:r>
                        <a:rPr lang="en-US" sz="1400" b="0" i="0" u="none" strike="noStrike" cap="none" baseline="0" dirty="0" smtClean="0">
                          <a:solidFill>
                            <a:schemeClr val="dk1"/>
                          </a:solidFill>
                          <a:latin typeface="+mn-lt"/>
                          <a:ea typeface="Arial"/>
                          <a:cs typeface="Arial"/>
                          <a:sym typeface="Arial"/>
                        </a:rPr>
                        <a:t>Release</a:t>
                      </a:r>
                    </a:p>
                    <a:p>
                      <a:r>
                        <a:rPr lang="en-US" sz="1400" b="0" i="0" u="none" strike="noStrike" cap="none" baseline="0" dirty="0" smtClean="0">
                          <a:solidFill>
                            <a:schemeClr val="dk1"/>
                          </a:solidFill>
                          <a:latin typeface="+mn-lt"/>
                          <a:ea typeface="Arial"/>
                          <a:cs typeface="Arial"/>
                          <a:sym typeface="Arial"/>
                        </a:rPr>
                        <a:t>candidates</a:t>
                      </a:r>
                      <a:endParaRPr lang="en-US" sz="1400"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400" b="1" i="0" u="none" strike="noStrike" cap="none" baseline="0" dirty="0" smtClean="0">
                          <a:solidFill>
                            <a:schemeClr val="dk1"/>
                          </a:solidFill>
                          <a:latin typeface="+mn-lt"/>
                          <a:ea typeface="Arial"/>
                          <a:cs typeface="Arial"/>
                          <a:sym typeface="Arial"/>
                        </a:rPr>
                        <a:t>Release candidates</a:t>
                      </a:r>
                      <a:r>
                        <a:rPr lang="en-US" sz="1400" b="0" i="1" u="none" strike="noStrike" cap="none" baseline="0" dirty="0" smtClean="0">
                          <a:solidFill>
                            <a:schemeClr val="dk1"/>
                          </a:solidFill>
                          <a:latin typeface="+mn-lt"/>
                          <a:ea typeface="Arial"/>
                          <a:cs typeface="Arial"/>
                          <a:sym typeface="Arial"/>
                        </a:rPr>
                        <a:t> </a:t>
                      </a:r>
                      <a:r>
                        <a:rPr lang="en-US" sz="1400" b="0" i="0" u="none" strike="noStrike" cap="none" baseline="0" dirty="0" smtClean="0">
                          <a:solidFill>
                            <a:schemeClr val="dk1"/>
                          </a:solidFill>
                          <a:latin typeface="+mn-lt"/>
                          <a:ea typeface="Arial"/>
                          <a:cs typeface="Arial"/>
                          <a:sym typeface="Arial"/>
                        </a:rPr>
                        <a:t>are generally </a:t>
                      </a:r>
                      <a:r>
                        <a:rPr lang="en-US" sz="1400" b="1" i="0" u="none" strike="noStrike" cap="none" baseline="0" dirty="0" smtClean="0">
                          <a:solidFill>
                            <a:schemeClr val="dk1"/>
                          </a:solidFill>
                          <a:latin typeface="+mn-lt"/>
                          <a:ea typeface="Arial"/>
                          <a:cs typeface="Arial"/>
                          <a:sym typeface="Arial"/>
                        </a:rPr>
                        <a:t>feature complete</a:t>
                      </a:r>
                      <a:r>
                        <a:rPr lang="en-US" sz="1400" b="0" i="0" u="none" strike="noStrike" cap="none" baseline="0" dirty="0" smtClean="0">
                          <a:solidFill>
                            <a:schemeClr val="dk1"/>
                          </a:solidFill>
                          <a:latin typeface="+mn-lt"/>
                          <a:ea typeface="Arial"/>
                          <a:cs typeface="Arial"/>
                          <a:sym typeface="Arial"/>
                        </a:rPr>
                        <a:t>, (mostly) bug free and ready for use by the community, which provides a diverse testing environment—the software is used on different systems, with varying constraints and for a variety of purposes.</a:t>
                      </a:r>
                      <a:endParaRPr lang="en-US" sz="1400"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3607092"/>
                  </a:ext>
                </a:extLst>
              </a:tr>
              <a:tr h="553357">
                <a:tc>
                  <a:txBody>
                    <a:bodyPr/>
                    <a:lstStyle/>
                    <a:p>
                      <a:r>
                        <a:rPr lang="en-US" sz="1400" b="0" i="0" u="none" strike="noStrike" cap="none" baseline="0" dirty="0" smtClean="0">
                          <a:solidFill>
                            <a:schemeClr val="dk1"/>
                          </a:solidFill>
                          <a:latin typeface="+mn-lt"/>
                          <a:ea typeface="Arial"/>
                          <a:cs typeface="Arial"/>
                          <a:sym typeface="Arial"/>
                        </a:rPr>
                        <a:t>Final release</a:t>
                      </a:r>
                      <a:endParaRPr lang="en-US" sz="1400"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400" b="0" i="0" u="none" strike="noStrike" cap="none" baseline="0" dirty="0" smtClean="0">
                          <a:solidFill>
                            <a:schemeClr val="dk1"/>
                          </a:solidFill>
                          <a:latin typeface="+mn-lt"/>
                          <a:ea typeface="Arial"/>
                          <a:cs typeface="Arial"/>
                          <a:sym typeface="Arial"/>
                        </a:rPr>
                        <a:t>Any bugs that appear in the release candidate are corrected, and eventually the final product is released to the general public. Software companies often distribute incremental updates over the Internet.</a:t>
                      </a:r>
                      <a:endParaRPr lang="en-US" sz="1400"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4885297"/>
                  </a:ext>
                </a:extLst>
              </a:tr>
              <a:tr h="714753">
                <a:tc>
                  <a:txBody>
                    <a:bodyPr/>
                    <a:lstStyle/>
                    <a:p>
                      <a:r>
                        <a:rPr lang="en-US" sz="1400" b="0" i="0" u="none" strike="noStrike" cap="none" baseline="0" dirty="0" smtClean="0">
                          <a:solidFill>
                            <a:schemeClr val="dk1"/>
                          </a:solidFill>
                          <a:latin typeface="+mn-lt"/>
                          <a:ea typeface="Arial"/>
                          <a:cs typeface="Arial"/>
                          <a:sym typeface="Arial"/>
                        </a:rPr>
                        <a:t>Continuous</a:t>
                      </a:r>
                    </a:p>
                    <a:p>
                      <a:r>
                        <a:rPr lang="en-US" sz="1400" b="0" i="0" u="none" strike="noStrike" cap="none" baseline="0" dirty="0" smtClean="0">
                          <a:solidFill>
                            <a:schemeClr val="dk1"/>
                          </a:solidFill>
                          <a:latin typeface="+mn-lt"/>
                          <a:ea typeface="Arial"/>
                          <a:cs typeface="Arial"/>
                          <a:sym typeface="Arial"/>
                        </a:rPr>
                        <a:t>beta</a:t>
                      </a:r>
                      <a:endParaRPr lang="en-US" sz="1400"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400" b="0" i="0" u="none" strike="noStrike" cap="none" baseline="0" dirty="0" smtClean="0">
                          <a:solidFill>
                            <a:schemeClr val="dk1"/>
                          </a:solidFill>
                          <a:latin typeface="+mn-lt"/>
                          <a:ea typeface="Arial"/>
                          <a:cs typeface="Arial"/>
                          <a:sym typeface="Arial"/>
                        </a:rPr>
                        <a:t>Software that’s developed using this approach (for example, Google search or Gmail) generally does not have version numbers. It’s hosted in the </a:t>
                      </a:r>
                      <a:r>
                        <a:rPr lang="en-US" sz="1400" b="1" i="0" u="none" strike="noStrike" cap="none" baseline="0" dirty="0" smtClean="0">
                          <a:solidFill>
                            <a:schemeClr val="dk1"/>
                          </a:solidFill>
                          <a:latin typeface="+mn-lt"/>
                          <a:ea typeface="Arial"/>
                          <a:cs typeface="Arial"/>
                          <a:sym typeface="Arial"/>
                        </a:rPr>
                        <a:t>cloud</a:t>
                      </a:r>
                      <a:r>
                        <a:rPr lang="en-US" sz="1400" b="0" i="1" u="none" strike="noStrike" cap="none" baseline="0" dirty="0" smtClean="0">
                          <a:solidFill>
                            <a:schemeClr val="dk1"/>
                          </a:solidFill>
                          <a:latin typeface="+mn-lt"/>
                          <a:ea typeface="Arial"/>
                          <a:cs typeface="Arial"/>
                          <a:sym typeface="Arial"/>
                        </a:rPr>
                        <a:t> </a:t>
                      </a:r>
                      <a:r>
                        <a:rPr lang="en-US" sz="1400" b="0" i="0" u="none" strike="noStrike" cap="none" baseline="0" dirty="0" smtClean="0">
                          <a:solidFill>
                            <a:schemeClr val="dk1"/>
                          </a:solidFill>
                          <a:latin typeface="+mn-lt"/>
                          <a:ea typeface="Arial"/>
                          <a:cs typeface="Arial"/>
                          <a:sym typeface="Arial"/>
                        </a:rPr>
                        <a:t>(not installed on your computer) and is constantly evolving so that users always have the latest version.</a:t>
                      </a:r>
                      <a:endParaRPr lang="en-US" sz="1400"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41626489"/>
                  </a:ext>
                </a:extLst>
              </a:tr>
            </a:tbl>
          </a:graphicData>
        </a:graphic>
      </p:graphicFrame>
    </p:spTree>
    <p:extLst>
      <p:ext uri="{BB962C8B-B14F-4D97-AF65-F5344CB8AC3E}">
        <p14:creationId xmlns:p14="http://schemas.microsoft.com/office/powerpoint/2010/main" val="119314042"/>
      </p:ext>
    </p:extLst>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2"/>
                </a:solidFill>
                <a:latin typeface="Times New Roman" panose="02020603050405020304" pitchFamily="18" charset="0"/>
                <a:cs typeface="Times New Roman" panose="02020603050405020304" pitchFamily="18" charset="0"/>
              </a:rPr>
              <a:t>1.14 C</a:t>
            </a:r>
            <a:r>
              <a:rPr lang="en-US" dirty="0">
                <a:solidFill>
                  <a:schemeClr val="tx2"/>
                </a:solidFill>
                <a:latin typeface="Times New Roman" panose="02020603050405020304" pitchFamily="18" charset="0"/>
                <a:cs typeface="Times New Roman" panose="02020603050405020304" pitchFamily="18" charset="0"/>
              </a:rPr>
              <a:t>++11 and C++14: The Latest C++ </a:t>
            </a:r>
            <a:r>
              <a:rPr lang="en-US" dirty="0" smtClean="0">
                <a:solidFill>
                  <a:schemeClr val="tx2"/>
                </a:solidFill>
                <a:latin typeface="Times New Roman" panose="02020603050405020304" pitchFamily="18" charset="0"/>
                <a:cs typeface="Times New Roman" panose="02020603050405020304" pitchFamily="18" charset="0"/>
              </a:rPr>
              <a:t>Versions </a:t>
            </a:r>
            <a:r>
              <a:rPr lang="en-US" sz="2000" b="0" dirty="0" smtClean="0">
                <a:solidFill>
                  <a:schemeClr val="tx2"/>
                </a:solidFill>
                <a:latin typeface="Times New Roman" panose="02020603050405020304" pitchFamily="18" charset="0"/>
                <a:cs typeface="Times New Roman" panose="02020603050405020304" pitchFamily="18" charset="0"/>
              </a:rPr>
              <a:t>(1 of 2)</a:t>
            </a:r>
            <a:endParaRPr lang="en-US" sz="2000" b="0" dirty="0">
              <a:solidFill>
                <a:schemeClr val="tx2"/>
              </a:solidFill>
              <a:latin typeface="Times New Roman" panose="02020603050405020304" pitchFamily="18" charset="0"/>
              <a:cs typeface="Times New Roman" panose="02020603050405020304" pitchFamily="18" charset="0"/>
            </a:endParaRPr>
          </a:p>
        </p:txBody>
      </p:sp>
      <p:sp>
        <p:nvSpPr>
          <p:cNvPr id="3" name="Text Placeholder 2"/>
          <p:cNvSpPr>
            <a:spLocks noGrp="1"/>
          </p:cNvSpPr>
          <p:nvPr>
            <p:ph type="body" idx="1"/>
          </p:nvPr>
        </p:nvSpPr>
        <p:spPr/>
        <p:txBody>
          <a:bodyPr/>
          <a:lstStyle/>
          <a:p>
            <a:pPr eaLnBrk="1" hangingPunct="1"/>
            <a:r>
              <a:rPr lang="en-US" altLang="en-US" sz="2400" b="1" dirty="0">
                <a:solidFill>
                  <a:schemeClr val="tx1"/>
                </a:solidFill>
                <a:latin typeface="+mn-lt"/>
                <a:cs typeface="Times New Roman" panose="02020603050405020304" pitchFamily="18" charset="0"/>
              </a:rPr>
              <a:t>C++11</a:t>
            </a:r>
            <a:r>
              <a:rPr lang="en-US" altLang="en-US" sz="2400" dirty="0">
                <a:solidFill>
                  <a:srgbClr val="0000FF"/>
                </a:solidFill>
                <a:latin typeface="+mn-lt"/>
                <a:cs typeface="Times New Roman" panose="02020603050405020304" pitchFamily="18" charset="0"/>
              </a:rPr>
              <a:t> </a:t>
            </a:r>
            <a:r>
              <a:rPr lang="en-US" altLang="en-US" sz="2400" dirty="0">
                <a:latin typeface="+mn-lt"/>
                <a:cs typeface="Times New Roman" panose="02020603050405020304" pitchFamily="18" charset="0"/>
              </a:rPr>
              <a:t>(formerly called C++0x) was published by </a:t>
            </a:r>
            <a:r>
              <a:rPr lang="en-US" altLang="en-US" sz="2400" dirty="0" smtClean="0">
                <a:latin typeface="+mn-lt"/>
                <a:cs typeface="Times New Roman" panose="02020603050405020304" pitchFamily="18" charset="0"/>
              </a:rPr>
              <a:t>I</a:t>
            </a:r>
            <a:r>
              <a:rPr lang="en-US" altLang="en-US" sz="100" dirty="0" smtClean="0">
                <a:latin typeface="+mn-lt"/>
                <a:cs typeface="Times New Roman" panose="02020603050405020304" pitchFamily="18" charset="0"/>
              </a:rPr>
              <a:t> </a:t>
            </a:r>
            <a:r>
              <a:rPr lang="en-US" altLang="en-US" sz="2400" dirty="0" smtClean="0">
                <a:latin typeface="+mn-lt"/>
                <a:cs typeface="Times New Roman" panose="02020603050405020304" pitchFamily="18" charset="0"/>
              </a:rPr>
              <a:t>S</a:t>
            </a:r>
            <a:r>
              <a:rPr lang="en-US" altLang="en-US" sz="100" dirty="0" smtClean="0">
                <a:latin typeface="+mn-lt"/>
                <a:cs typeface="Times New Roman" panose="02020603050405020304" pitchFamily="18" charset="0"/>
              </a:rPr>
              <a:t> </a:t>
            </a:r>
            <a:r>
              <a:rPr lang="en-US" altLang="en-US" sz="2400" dirty="0" smtClean="0">
                <a:latin typeface="+mn-lt"/>
                <a:cs typeface="Times New Roman" panose="02020603050405020304" pitchFamily="18" charset="0"/>
              </a:rPr>
              <a:t>O/I</a:t>
            </a:r>
            <a:r>
              <a:rPr lang="en-US" altLang="en-US" sz="100" dirty="0" smtClean="0">
                <a:latin typeface="+mn-lt"/>
                <a:cs typeface="Times New Roman" panose="02020603050405020304" pitchFamily="18" charset="0"/>
              </a:rPr>
              <a:t> </a:t>
            </a:r>
            <a:r>
              <a:rPr lang="en-US" altLang="en-US" sz="2400" dirty="0" smtClean="0">
                <a:latin typeface="+mn-lt"/>
                <a:cs typeface="Times New Roman" panose="02020603050405020304" pitchFamily="18" charset="0"/>
              </a:rPr>
              <a:t>E</a:t>
            </a:r>
            <a:r>
              <a:rPr lang="en-US" altLang="en-US" sz="100" dirty="0" smtClean="0">
                <a:latin typeface="+mn-lt"/>
                <a:cs typeface="Times New Roman" panose="02020603050405020304" pitchFamily="18" charset="0"/>
              </a:rPr>
              <a:t> </a:t>
            </a:r>
            <a:r>
              <a:rPr lang="en-US" altLang="en-US" sz="2400" dirty="0" smtClean="0">
                <a:latin typeface="+mn-lt"/>
                <a:cs typeface="Times New Roman" panose="02020603050405020304" pitchFamily="18" charset="0"/>
              </a:rPr>
              <a:t>C </a:t>
            </a:r>
            <a:r>
              <a:rPr lang="en-US" altLang="en-US" sz="2400" dirty="0">
                <a:latin typeface="+mn-lt"/>
                <a:cs typeface="Times New Roman" panose="02020603050405020304" pitchFamily="18" charset="0"/>
              </a:rPr>
              <a:t>in 2011</a:t>
            </a:r>
            <a:r>
              <a:rPr lang="en-US" altLang="en-US" sz="2400" dirty="0" smtClean="0">
                <a:latin typeface="+mn-lt"/>
                <a:cs typeface="Times New Roman" panose="02020603050405020304" pitchFamily="18" charset="0"/>
              </a:rPr>
              <a:t>.</a:t>
            </a:r>
            <a:endParaRPr lang="en-US" altLang="en-US" sz="2400" dirty="0">
              <a:latin typeface="+mn-lt"/>
              <a:cs typeface="Times New Roman" panose="02020603050405020304" pitchFamily="18" charset="0"/>
            </a:endParaRPr>
          </a:p>
          <a:p>
            <a:pPr eaLnBrk="1" hangingPunct="1"/>
            <a:r>
              <a:rPr lang="en-US" altLang="en-US" sz="2400" dirty="0">
                <a:latin typeface="+mn-lt"/>
                <a:cs typeface="Times New Roman" panose="02020603050405020304" pitchFamily="18" charset="0"/>
              </a:rPr>
              <a:t>The main goals were </a:t>
            </a:r>
            <a:r>
              <a:rPr lang="en-US" altLang="en-US" sz="2400" dirty="0" smtClean="0">
                <a:latin typeface="+mn-lt"/>
                <a:cs typeface="Times New Roman" panose="02020603050405020304" pitchFamily="18" charset="0"/>
              </a:rPr>
              <a:t>to</a:t>
            </a:r>
            <a:endParaRPr lang="en-US" altLang="en-US" sz="2400" dirty="0">
              <a:latin typeface="+mn-lt"/>
              <a:cs typeface="Times New Roman" panose="02020603050405020304" pitchFamily="18" charset="0"/>
            </a:endParaRPr>
          </a:p>
          <a:p>
            <a:pPr lvl="1" eaLnBrk="1" hangingPunct="1"/>
            <a:r>
              <a:rPr lang="en-US" altLang="en-US" sz="2400" dirty="0">
                <a:latin typeface="+mn-lt"/>
                <a:cs typeface="Times New Roman" panose="02020603050405020304" pitchFamily="18" charset="0"/>
              </a:rPr>
              <a:t>make C++ easier to learn</a:t>
            </a:r>
            <a:r>
              <a:rPr lang="en-US" altLang="en-US" sz="2400" dirty="0" smtClean="0">
                <a:latin typeface="+mn-lt"/>
                <a:cs typeface="Times New Roman" panose="02020603050405020304" pitchFamily="18" charset="0"/>
              </a:rPr>
              <a:t>,</a:t>
            </a:r>
            <a:endParaRPr lang="en-US" altLang="en-US" sz="2400" dirty="0">
              <a:latin typeface="+mn-lt"/>
              <a:cs typeface="Times New Roman" panose="02020603050405020304" pitchFamily="18" charset="0"/>
            </a:endParaRPr>
          </a:p>
          <a:p>
            <a:pPr lvl="1" eaLnBrk="1" hangingPunct="1"/>
            <a:r>
              <a:rPr lang="en-US" altLang="en-US" sz="2400" dirty="0">
                <a:latin typeface="+mn-lt"/>
                <a:cs typeface="Times New Roman" panose="02020603050405020304" pitchFamily="18" charset="0"/>
              </a:rPr>
              <a:t>improve library building </a:t>
            </a:r>
            <a:r>
              <a:rPr lang="en-US" altLang="en-US" sz="2400" dirty="0" smtClean="0">
                <a:latin typeface="+mn-lt"/>
                <a:cs typeface="Times New Roman" panose="02020603050405020304" pitchFamily="18" charset="0"/>
              </a:rPr>
              <a:t>capabilities</a:t>
            </a:r>
            <a:endParaRPr lang="en-US" altLang="en-US" sz="2400" dirty="0">
              <a:latin typeface="+mn-lt"/>
              <a:cs typeface="Times New Roman" panose="02020603050405020304" pitchFamily="18" charset="0"/>
            </a:endParaRPr>
          </a:p>
          <a:p>
            <a:pPr lvl="1" eaLnBrk="1" hangingPunct="1"/>
            <a:r>
              <a:rPr lang="en-US" altLang="en-US" sz="2400" dirty="0">
                <a:latin typeface="+mn-lt"/>
                <a:cs typeface="Times New Roman" panose="02020603050405020304" pitchFamily="18" charset="0"/>
              </a:rPr>
              <a:t>increase compatibility with the C programming language</a:t>
            </a:r>
            <a:r>
              <a:rPr lang="en-US" altLang="en-US" sz="2400" dirty="0" smtClean="0">
                <a:latin typeface="+mn-lt"/>
                <a:cs typeface="Times New Roman" panose="02020603050405020304" pitchFamily="18" charset="0"/>
              </a:rPr>
              <a:t>.</a:t>
            </a:r>
            <a:endParaRPr lang="en-US" altLang="en-US" sz="2400" dirty="0">
              <a:latin typeface="+mn-lt"/>
              <a:cs typeface="Times New Roman" panose="02020603050405020304" pitchFamily="18" charset="0"/>
            </a:endParaRPr>
          </a:p>
          <a:p>
            <a:pPr eaLnBrk="1" hangingPunct="1"/>
            <a:r>
              <a:rPr lang="en-US" altLang="en-US" sz="2400" dirty="0">
                <a:latin typeface="+mn-lt"/>
                <a:cs typeface="Times New Roman" panose="02020603050405020304" pitchFamily="18" charset="0"/>
              </a:rPr>
              <a:t>This version of the standard extended the C++ Standard Library and includes several features and enhancements to improve performance and security</a:t>
            </a:r>
            <a:r>
              <a:rPr lang="en-US" altLang="en-US" sz="2400" dirty="0" smtClean="0">
                <a:latin typeface="+mn-lt"/>
                <a:cs typeface="Times New Roman" panose="02020603050405020304" pitchFamily="18" charset="0"/>
              </a:rPr>
              <a:t>.</a:t>
            </a:r>
            <a:endParaRPr lang="en-US" altLang="en-US" sz="2400" dirty="0">
              <a:latin typeface="+mn-lt"/>
              <a:cs typeface="Times New Roman" panose="02020603050405020304" pitchFamily="18" charset="0"/>
            </a:endParaRPr>
          </a:p>
        </p:txBody>
      </p:sp>
    </p:spTree>
    <p:extLst>
      <p:ext uri="{BB962C8B-B14F-4D97-AF65-F5344CB8AC3E}">
        <p14:creationId xmlns:p14="http://schemas.microsoft.com/office/powerpoint/2010/main" val="1274469025"/>
      </p:ext>
    </p:extLst>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2"/>
                </a:solidFill>
                <a:latin typeface="Times New Roman" panose="02020603050405020304" pitchFamily="18" charset="0"/>
                <a:cs typeface="Times New Roman" panose="02020603050405020304" pitchFamily="18" charset="0"/>
              </a:rPr>
              <a:t>1.14 C++11 and C++14: The Latest C++ Versions </a:t>
            </a:r>
            <a:r>
              <a:rPr lang="en-US" sz="2000" b="0" dirty="0" smtClean="0">
                <a:solidFill>
                  <a:schemeClr val="tx2"/>
                </a:solidFill>
                <a:latin typeface="Times New Roman" panose="02020603050405020304" pitchFamily="18" charset="0"/>
                <a:cs typeface="Times New Roman" panose="02020603050405020304" pitchFamily="18" charset="0"/>
              </a:rPr>
              <a:t>(2 </a:t>
            </a:r>
            <a:r>
              <a:rPr lang="en-US" sz="2000" b="0" dirty="0">
                <a:solidFill>
                  <a:schemeClr val="tx2"/>
                </a:solidFill>
                <a:latin typeface="Times New Roman" panose="02020603050405020304" pitchFamily="18" charset="0"/>
                <a:cs typeface="Times New Roman" panose="02020603050405020304" pitchFamily="18" charset="0"/>
              </a:rPr>
              <a:t>of 2)</a:t>
            </a:r>
            <a:endParaRPr lang="en-US" dirty="0"/>
          </a:p>
        </p:txBody>
      </p:sp>
      <p:sp>
        <p:nvSpPr>
          <p:cNvPr id="3" name="Text Placeholder 2"/>
          <p:cNvSpPr>
            <a:spLocks noGrp="1"/>
          </p:cNvSpPr>
          <p:nvPr>
            <p:ph type="body" idx="1"/>
          </p:nvPr>
        </p:nvSpPr>
        <p:spPr>
          <a:xfrm>
            <a:off x="457200" y="1600200"/>
            <a:ext cx="8229600" cy="4525963"/>
          </a:xfrm>
        </p:spPr>
        <p:txBody>
          <a:bodyPr/>
          <a:lstStyle/>
          <a:p>
            <a:pPr eaLnBrk="1" hangingPunct="1"/>
            <a:r>
              <a:rPr lang="en-US" altLang="en-US" sz="2400" dirty="0">
                <a:latin typeface="+mn-lt"/>
                <a:cs typeface="Times New Roman" panose="02020603050405020304" pitchFamily="18" charset="0"/>
              </a:rPr>
              <a:t>The current C++ standard, </a:t>
            </a:r>
            <a:r>
              <a:rPr lang="en-US" altLang="en-US" sz="2400" b="1" dirty="0">
                <a:solidFill>
                  <a:schemeClr val="tx1"/>
                </a:solidFill>
                <a:latin typeface="+mn-lt"/>
                <a:cs typeface="Times New Roman" panose="02020603050405020304" pitchFamily="18" charset="0"/>
              </a:rPr>
              <a:t>C++14</a:t>
            </a:r>
            <a:r>
              <a:rPr lang="en-US" altLang="en-US" sz="2400" dirty="0">
                <a:latin typeface="+mn-lt"/>
                <a:cs typeface="Times New Roman" panose="02020603050405020304" pitchFamily="18" charset="0"/>
              </a:rPr>
              <a:t>, was published by </a:t>
            </a:r>
            <a:r>
              <a:rPr lang="en-US" altLang="en-US" sz="2400" dirty="0" smtClean="0">
                <a:latin typeface="+mn-lt"/>
                <a:cs typeface="Times New Roman" panose="02020603050405020304" pitchFamily="18" charset="0"/>
              </a:rPr>
              <a:t>I</a:t>
            </a:r>
            <a:r>
              <a:rPr lang="en-US" altLang="en-US" sz="100" dirty="0" smtClean="0">
                <a:latin typeface="+mn-lt"/>
                <a:cs typeface="Times New Roman" panose="02020603050405020304" pitchFamily="18" charset="0"/>
              </a:rPr>
              <a:t> </a:t>
            </a:r>
            <a:r>
              <a:rPr lang="en-US" altLang="en-US" sz="2400" dirty="0" smtClean="0">
                <a:latin typeface="+mn-lt"/>
                <a:cs typeface="Times New Roman" panose="02020603050405020304" pitchFamily="18" charset="0"/>
              </a:rPr>
              <a:t>S</a:t>
            </a:r>
            <a:r>
              <a:rPr lang="en-US" altLang="en-US" sz="100" dirty="0" smtClean="0">
                <a:latin typeface="+mn-lt"/>
                <a:cs typeface="Times New Roman" panose="02020603050405020304" pitchFamily="18" charset="0"/>
              </a:rPr>
              <a:t> </a:t>
            </a:r>
            <a:r>
              <a:rPr lang="en-US" altLang="en-US" sz="2400" dirty="0" smtClean="0">
                <a:latin typeface="+mn-lt"/>
                <a:cs typeface="Times New Roman" panose="02020603050405020304" pitchFamily="18" charset="0"/>
              </a:rPr>
              <a:t>O/I</a:t>
            </a:r>
            <a:r>
              <a:rPr lang="en-US" altLang="en-US" sz="100" dirty="0" smtClean="0">
                <a:latin typeface="+mn-lt"/>
                <a:cs typeface="Times New Roman" panose="02020603050405020304" pitchFamily="18" charset="0"/>
              </a:rPr>
              <a:t> </a:t>
            </a:r>
            <a:r>
              <a:rPr lang="en-US" altLang="en-US" sz="2400" dirty="0" smtClean="0">
                <a:latin typeface="+mn-lt"/>
                <a:cs typeface="Times New Roman" panose="02020603050405020304" pitchFamily="18" charset="0"/>
              </a:rPr>
              <a:t>E</a:t>
            </a:r>
            <a:r>
              <a:rPr lang="en-US" altLang="en-US" sz="100" dirty="0" smtClean="0">
                <a:latin typeface="+mn-lt"/>
                <a:cs typeface="Times New Roman" panose="02020603050405020304" pitchFamily="18" charset="0"/>
              </a:rPr>
              <a:t> </a:t>
            </a:r>
            <a:r>
              <a:rPr lang="en-US" altLang="en-US" sz="2400" dirty="0" smtClean="0">
                <a:latin typeface="+mn-lt"/>
                <a:cs typeface="Times New Roman" panose="02020603050405020304" pitchFamily="18" charset="0"/>
              </a:rPr>
              <a:t>C </a:t>
            </a:r>
            <a:r>
              <a:rPr lang="en-US" altLang="en-US" sz="2400" dirty="0">
                <a:latin typeface="+mn-lt"/>
                <a:cs typeface="Times New Roman" panose="02020603050405020304" pitchFamily="18" charset="0"/>
              </a:rPr>
              <a:t>in 2014</a:t>
            </a:r>
            <a:r>
              <a:rPr lang="en-US" altLang="en-US" sz="2400" dirty="0" smtClean="0">
                <a:latin typeface="+mn-lt"/>
                <a:cs typeface="Times New Roman" panose="02020603050405020304" pitchFamily="18" charset="0"/>
              </a:rPr>
              <a:t>.</a:t>
            </a:r>
            <a:endParaRPr lang="en-US" altLang="en-US" sz="2400" dirty="0">
              <a:latin typeface="+mn-lt"/>
              <a:cs typeface="Times New Roman" panose="02020603050405020304" pitchFamily="18" charset="0"/>
            </a:endParaRPr>
          </a:p>
          <a:p>
            <a:pPr eaLnBrk="1" hangingPunct="1"/>
            <a:r>
              <a:rPr lang="en-US" altLang="en-US" sz="2400" dirty="0">
                <a:latin typeface="+mn-lt"/>
                <a:cs typeface="Times New Roman" panose="02020603050405020304" pitchFamily="18" charset="0"/>
              </a:rPr>
              <a:t>Added several language features and C++ Standard Library enhancements, and fixed bugs from C++11</a:t>
            </a:r>
            <a:r>
              <a:rPr lang="en-US" altLang="en-US" sz="2400" dirty="0" smtClean="0">
                <a:latin typeface="+mn-lt"/>
                <a:cs typeface="Times New Roman" panose="02020603050405020304" pitchFamily="18" charset="0"/>
              </a:rPr>
              <a:t>.</a:t>
            </a:r>
            <a:endParaRPr lang="en-US" altLang="en-US" sz="2400" dirty="0">
              <a:latin typeface="+mn-lt"/>
              <a:cs typeface="Times New Roman" panose="02020603050405020304" pitchFamily="18" charset="0"/>
            </a:endParaRPr>
          </a:p>
          <a:p>
            <a:pPr eaLnBrk="1" hangingPunct="1"/>
            <a:r>
              <a:rPr lang="en-US" altLang="en-US" sz="2400" dirty="0">
                <a:latin typeface="+mn-lt"/>
                <a:cs typeface="Times New Roman" panose="02020603050405020304" pitchFamily="18" charset="0"/>
              </a:rPr>
              <a:t>For a list of C++11 and C++14 features and the compilers that support them, </a:t>
            </a:r>
            <a:r>
              <a:rPr lang="en-US" altLang="en-US" sz="2400" dirty="0" smtClean="0">
                <a:latin typeface="+mn-lt"/>
                <a:cs typeface="Times New Roman" panose="02020603050405020304" pitchFamily="18" charset="0"/>
              </a:rPr>
              <a:t>visit</a:t>
            </a:r>
            <a:endParaRPr lang="en-US" altLang="en-US" sz="2400" dirty="0">
              <a:latin typeface="+mn-lt"/>
              <a:cs typeface="Times New Roman" panose="02020603050405020304" pitchFamily="18" charset="0"/>
            </a:endParaRPr>
          </a:p>
          <a:p>
            <a:pPr lvl="1" eaLnBrk="1" hangingPunct="1"/>
            <a:r>
              <a:rPr lang="en-US" altLang="en-US" sz="2400" dirty="0">
                <a:latin typeface="+mn-lt"/>
                <a:cs typeface="Times New Roman" panose="02020603050405020304" pitchFamily="18" charset="0"/>
                <a:hlinkClick r:id="rId2" tooltip="http://en.cppreference.com/w/cpp/compiler_support"/>
              </a:rPr>
              <a:t>http://</a:t>
            </a:r>
            <a:r>
              <a:rPr lang="en-US" altLang="en-US" sz="2400" dirty="0" smtClean="0">
                <a:latin typeface="+mn-lt"/>
                <a:cs typeface="Times New Roman" panose="02020603050405020304" pitchFamily="18" charset="0"/>
                <a:hlinkClick r:id="rId2" tooltip="http://en.cppreference.com/w/cpp/compiler_support"/>
              </a:rPr>
              <a:t>en.cppreference.com/w/cpp/compiler_support</a:t>
            </a:r>
            <a:endParaRPr lang="en-US" altLang="en-US" sz="2400" dirty="0">
              <a:latin typeface="+mn-lt"/>
              <a:cs typeface="Times New Roman" panose="02020603050405020304" pitchFamily="18" charset="0"/>
            </a:endParaRPr>
          </a:p>
          <a:p>
            <a:pPr eaLnBrk="1" hangingPunct="1"/>
            <a:r>
              <a:rPr lang="en-US" altLang="en-US" sz="2400" dirty="0">
                <a:latin typeface="+mn-lt"/>
                <a:cs typeface="Times New Roman" panose="02020603050405020304" pitchFamily="18" charset="0"/>
              </a:rPr>
              <a:t>The next version of the C++ standard, C++17, is currently under development.</a:t>
            </a:r>
          </a:p>
          <a:p>
            <a:pPr lvl="1" eaLnBrk="1" hangingPunct="1"/>
            <a:r>
              <a:rPr lang="en-US" altLang="en-US" sz="2400" dirty="0">
                <a:latin typeface="+mn-lt"/>
                <a:cs typeface="Times New Roman" panose="02020603050405020304" pitchFamily="18" charset="0"/>
                <a:hlinkClick r:id="rId3" tooltip="https://en.wikipedia.org/wiki/C%2B%2B17"/>
              </a:rPr>
              <a:t>https://</a:t>
            </a:r>
            <a:r>
              <a:rPr lang="en-US" altLang="en-US" sz="2400" dirty="0" smtClean="0">
                <a:latin typeface="+mn-lt"/>
                <a:cs typeface="Times New Roman" panose="02020603050405020304" pitchFamily="18" charset="0"/>
                <a:hlinkClick r:id="rId3" tooltip="https://en.wikipedia.org/wiki/C%2B%2B17"/>
              </a:rPr>
              <a:t>en.wikipedia.org/wiki/C%2B%2B17</a:t>
            </a:r>
            <a:endParaRPr lang="en-US" altLang="en-US" sz="2400" dirty="0">
              <a:latin typeface="+mn-lt"/>
              <a:cs typeface="Times New Roman" panose="02020603050405020304" pitchFamily="18" charset="0"/>
            </a:endParaRPr>
          </a:p>
        </p:txBody>
      </p:sp>
    </p:spTree>
    <p:extLst>
      <p:ext uri="{BB962C8B-B14F-4D97-AF65-F5344CB8AC3E}">
        <p14:creationId xmlns:p14="http://schemas.microsoft.com/office/powerpoint/2010/main" val="2299128631"/>
      </p:ext>
    </p:extLst>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2"/>
                </a:solidFill>
                <a:latin typeface="Times New Roman" panose="02020603050405020304" pitchFamily="18" charset="0"/>
                <a:cs typeface="Times New Roman" panose="02020603050405020304" pitchFamily="18" charset="0"/>
              </a:rPr>
              <a:t>1.15 Boost C++ </a:t>
            </a:r>
            <a:r>
              <a:rPr lang="en-US" dirty="0" smtClean="0">
                <a:solidFill>
                  <a:schemeClr val="tx2"/>
                </a:solidFill>
                <a:latin typeface="Times New Roman" panose="02020603050405020304" pitchFamily="18" charset="0"/>
                <a:cs typeface="Times New Roman" panose="02020603050405020304" pitchFamily="18" charset="0"/>
              </a:rPr>
              <a:t>Libraries </a:t>
            </a:r>
            <a:r>
              <a:rPr lang="en-US" sz="2000" b="0" dirty="0" smtClean="0">
                <a:solidFill>
                  <a:schemeClr val="tx2"/>
                </a:solidFill>
                <a:latin typeface="Times New Roman" panose="02020603050405020304" pitchFamily="18" charset="0"/>
                <a:cs typeface="Times New Roman" panose="02020603050405020304" pitchFamily="18" charset="0"/>
              </a:rPr>
              <a:t>(1 of 2)</a:t>
            </a:r>
            <a:endParaRPr lang="en-US" sz="2000" b="0" dirty="0">
              <a:solidFill>
                <a:schemeClr val="tx2"/>
              </a:solidFill>
              <a:latin typeface="Times New Roman" panose="02020603050405020304" pitchFamily="18" charset="0"/>
              <a:cs typeface="Times New Roman" panose="02020603050405020304" pitchFamily="18" charset="0"/>
            </a:endParaRPr>
          </a:p>
        </p:txBody>
      </p:sp>
      <p:sp>
        <p:nvSpPr>
          <p:cNvPr id="3" name="Text Placeholder 2"/>
          <p:cNvSpPr>
            <a:spLocks noGrp="1"/>
          </p:cNvSpPr>
          <p:nvPr>
            <p:ph type="body" idx="1"/>
          </p:nvPr>
        </p:nvSpPr>
        <p:spPr/>
        <p:txBody>
          <a:bodyPr/>
          <a:lstStyle/>
          <a:p>
            <a:pPr eaLnBrk="1" hangingPunct="1"/>
            <a:r>
              <a:rPr lang="en-US" altLang="en-US" sz="2400" dirty="0">
                <a:solidFill>
                  <a:srgbClr val="000000"/>
                </a:solidFill>
                <a:latin typeface="+mn-lt"/>
              </a:rPr>
              <a:t>The </a:t>
            </a:r>
            <a:r>
              <a:rPr lang="en-US" altLang="en-US" sz="2400" b="1" dirty="0">
                <a:solidFill>
                  <a:schemeClr val="tx1"/>
                </a:solidFill>
                <a:latin typeface="+mn-lt"/>
              </a:rPr>
              <a:t>Boost C++ Libraries</a:t>
            </a:r>
            <a:r>
              <a:rPr lang="en-US" altLang="en-US" sz="2400" dirty="0">
                <a:solidFill>
                  <a:srgbClr val="000000"/>
                </a:solidFill>
                <a:latin typeface="+mn-lt"/>
              </a:rPr>
              <a:t> are free, open-source libraries created by members of the C++ community</a:t>
            </a:r>
            <a:r>
              <a:rPr lang="en-US" altLang="en-US" sz="2400" dirty="0" smtClean="0">
                <a:solidFill>
                  <a:srgbClr val="000000"/>
                </a:solidFill>
                <a:latin typeface="+mn-lt"/>
              </a:rPr>
              <a:t>.</a:t>
            </a:r>
            <a:endParaRPr lang="en-US" altLang="en-US" sz="2400" dirty="0">
              <a:solidFill>
                <a:srgbClr val="000000"/>
              </a:solidFill>
              <a:latin typeface="+mn-lt"/>
            </a:endParaRPr>
          </a:p>
          <a:p>
            <a:pPr eaLnBrk="1" hangingPunct="1"/>
            <a:r>
              <a:rPr lang="en-US" altLang="en-US" sz="2400" dirty="0">
                <a:solidFill>
                  <a:srgbClr val="000000"/>
                </a:solidFill>
                <a:latin typeface="+mn-lt"/>
              </a:rPr>
              <a:t>Boost has grown to over 100 libraries, with more being added regularly</a:t>
            </a:r>
            <a:r>
              <a:rPr lang="en-US" altLang="en-US" sz="2400" dirty="0" smtClean="0">
                <a:solidFill>
                  <a:srgbClr val="000000"/>
                </a:solidFill>
                <a:latin typeface="+mn-lt"/>
              </a:rPr>
              <a:t>.</a:t>
            </a:r>
            <a:endParaRPr lang="en-US" altLang="en-US" sz="2400" dirty="0">
              <a:solidFill>
                <a:srgbClr val="000000"/>
              </a:solidFill>
              <a:latin typeface="+mn-lt"/>
            </a:endParaRPr>
          </a:p>
        </p:txBody>
      </p:sp>
    </p:spTree>
    <p:extLst>
      <p:ext uri="{BB962C8B-B14F-4D97-AF65-F5344CB8AC3E}">
        <p14:creationId xmlns:p14="http://schemas.microsoft.com/office/powerpoint/2010/main" val="215572579"/>
      </p:ext>
    </p:extLst>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2"/>
                </a:solidFill>
                <a:latin typeface="Times New Roman" panose="02020603050405020304" pitchFamily="18" charset="0"/>
                <a:cs typeface="Times New Roman" panose="02020603050405020304" pitchFamily="18" charset="0"/>
              </a:rPr>
              <a:t>1.15 Boost C++ Libraries </a:t>
            </a:r>
            <a:r>
              <a:rPr lang="en-US" sz="2000" b="0" dirty="0" smtClean="0">
                <a:solidFill>
                  <a:schemeClr val="tx2"/>
                </a:solidFill>
                <a:latin typeface="Times New Roman" panose="02020603050405020304" pitchFamily="18" charset="0"/>
                <a:cs typeface="Times New Roman" panose="02020603050405020304" pitchFamily="18" charset="0"/>
              </a:rPr>
              <a:t>(2 </a:t>
            </a:r>
            <a:r>
              <a:rPr lang="en-US" sz="2000" b="0" dirty="0">
                <a:solidFill>
                  <a:schemeClr val="tx2"/>
                </a:solidFill>
                <a:latin typeface="Times New Roman" panose="02020603050405020304" pitchFamily="18" charset="0"/>
                <a:cs typeface="Times New Roman" panose="02020603050405020304" pitchFamily="18" charset="0"/>
              </a:rPr>
              <a:t>of 2)</a:t>
            </a:r>
            <a:endParaRPr lang="en-US" dirty="0"/>
          </a:p>
        </p:txBody>
      </p:sp>
      <p:sp>
        <p:nvSpPr>
          <p:cNvPr id="3" name="Text Placeholder 2"/>
          <p:cNvSpPr>
            <a:spLocks noGrp="1"/>
          </p:cNvSpPr>
          <p:nvPr>
            <p:ph type="body" idx="1"/>
          </p:nvPr>
        </p:nvSpPr>
        <p:spPr/>
        <p:txBody>
          <a:bodyPr/>
          <a:lstStyle/>
          <a:p>
            <a:pPr eaLnBrk="1" hangingPunct="1"/>
            <a:r>
              <a:rPr lang="en-US" altLang="en-US" sz="2400" b="1" dirty="0">
                <a:solidFill>
                  <a:schemeClr val="tx1"/>
                </a:solidFill>
                <a:latin typeface="+mn-lt"/>
              </a:rPr>
              <a:t>Regular expressions</a:t>
            </a:r>
            <a:r>
              <a:rPr lang="en-US" altLang="en-US" sz="2400" dirty="0">
                <a:solidFill>
                  <a:srgbClr val="000000"/>
                </a:solidFill>
                <a:latin typeface="+mn-lt"/>
              </a:rPr>
              <a:t> are used to match specific character patterns in text. They can be used to validate data to ensure that it’s in a particular format, to replace parts of one string with another, or to split a string</a:t>
            </a:r>
            <a:r>
              <a:rPr lang="en-US" altLang="en-US" sz="2400" dirty="0" smtClean="0">
                <a:solidFill>
                  <a:srgbClr val="000000"/>
                </a:solidFill>
                <a:latin typeface="+mn-lt"/>
              </a:rPr>
              <a:t>.</a:t>
            </a:r>
            <a:endParaRPr lang="en-US" altLang="en-US" sz="2400" dirty="0">
              <a:solidFill>
                <a:srgbClr val="000000"/>
              </a:solidFill>
              <a:latin typeface="+mn-lt"/>
            </a:endParaRPr>
          </a:p>
          <a:p>
            <a:pPr eaLnBrk="1" hangingPunct="1"/>
            <a:r>
              <a:rPr lang="en-US" altLang="en-US" sz="2400" dirty="0">
                <a:solidFill>
                  <a:srgbClr val="000000"/>
                </a:solidFill>
                <a:latin typeface="+mn-lt"/>
              </a:rPr>
              <a:t>Many common bugs in C and C++ code are related to pointers, a powerful programming capability that C++ absorbed from C</a:t>
            </a:r>
            <a:r>
              <a:rPr lang="en-US" altLang="en-US" sz="2400" dirty="0" smtClean="0">
                <a:solidFill>
                  <a:srgbClr val="000000"/>
                </a:solidFill>
                <a:latin typeface="+mn-lt"/>
              </a:rPr>
              <a:t>.</a:t>
            </a:r>
            <a:endParaRPr lang="en-US" altLang="en-US" sz="2400" dirty="0">
              <a:solidFill>
                <a:srgbClr val="000000"/>
              </a:solidFill>
              <a:latin typeface="+mn-lt"/>
            </a:endParaRPr>
          </a:p>
          <a:p>
            <a:pPr eaLnBrk="1" hangingPunct="1"/>
            <a:r>
              <a:rPr lang="en-US" altLang="en-US" sz="2400" b="1" dirty="0">
                <a:solidFill>
                  <a:schemeClr val="tx1"/>
                </a:solidFill>
                <a:latin typeface="+mn-lt"/>
              </a:rPr>
              <a:t>Smart pointers</a:t>
            </a:r>
            <a:r>
              <a:rPr lang="en-US" altLang="en-US" sz="2400" dirty="0">
                <a:solidFill>
                  <a:srgbClr val="000000"/>
                </a:solidFill>
                <a:latin typeface="+mn-lt"/>
              </a:rPr>
              <a:t> help you avoid errors associated with traditional pointers</a:t>
            </a:r>
            <a:r>
              <a:rPr lang="en-US" altLang="en-US" sz="2400" dirty="0" smtClean="0">
                <a:solidFill>
                  <a:srgbClr val="000000"/>
                </a:solidFill>
                <a:latin typeface="+mn-lt"/>
              </a:rPr>
              <a:t>.</a:t>
            </a:r>
            <a:endParaRPr lang="en-US" altLang="en-US" sz="2400" dirty="0">
              <a:solidFill>
                <a:srgbClr val="000000"/>
              </a:solidFill>
              <a:latin typeface="+mn-lt"/>
            </a:endParaRPr>
          </a:p>
        </p:txBody>
      </p:sp>
    </p:spTree>
    <p:extLst>
      <p:ext uri="{BB962C8B-B14F-4D97-AF65-F5344CB8AC3E}">
        <p14:creationId xmlns:p14="http://schemas.microsoft.com/office/powerpoint/2010/main" val="3872258822"/>
      </p:ext>
    </p:extLst>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2"/>
                </a:solidFill>
                <a:latin typeface="Times New Roman" panose="02020603050405020304" pitchFamily="18" charset="0"/>
                <a:cs typeface="Times New Roman" panose="02020603050405020304" pitchFamily="18" charset="0"/>
              </a:rPr>
              <a:t>1.16 </a:t>
            </a:r>
            <a:r>
              <a:rPr lang="en-US" dirty="0" smtClean="0">
                <a:solidFill>
                  <a:schemeClr val="tx2"/>
                </a:solidFill>
                <a:latin typeface="Times New Roman" panose="02020603050405020304" pitchFamily="18" charset="0"/>
                <a:cs typeface="Times New Roman" panose="02020603050405020304" pitchFamily="18" charset="0"/>
              </a:rPr>
              <a:t>Keeping </a:t>
            </a:r>
            <a:r>
              <a:rPr lang="en-US" dirty="0">
                <a:solidFill>
                  <a:schemeClr val="tx2"/>
                </a:solidFill>
                <a:latin typeface="Times New Roman" panose="02020603050405020304" pitchFamily="18" charset="0"/>
                <a:cs typeface="Times New Roman" panose="02020603050405020304" pitchFamily="18" charset="0"/>
              </a:rPr>
              <a:t>Up-to-Date with Information Technologies</a:t>
            </a:r>
          </a:p>
        </p:txBody>
      </p:sp>
      <p:sp>
        <p:nvSpPr>
          <p:cNvPr id="4" name="Text Placeholder 3"/>
          <p:cNvSpPr>
            <a:spLocks noGrp="1"/>
          </p:cNvSpPr>
          <p:nvPr>
            <p:ph type="body" idx="1"/>
          </p:nvPr>
        </p:nvSpPr>
        <p:spPr/>
        <p:txBody>
          <a:bodyPr/>
          <a:lstStyle/>
          <a:p>
            <a:r>
              <a:rPr lang="en-US" altLang="en-US" sz="2400" dirty="0">
                <a:solidFill>
                  <a:srgbClr val="000000"/>
                </a:solidFill>
                <a:latin typeface="+mn-lt"/>
              </a:rPr>
              <a:t>Figure 1.35 lists key technical and business publications that will help you stay up-to-date with the latest news, trends and technology</a:t>
            </a:r>
            <a:r>
              <a:rPr lang="en-US" altLang="en-US" sz="2400" dirty="0" smtClean="0">
                <a:solidFill>
                  <a:srgbClr val="000000"/>
                </a:solidFill>
                <a:latin typeface="+mn-lt"/>
              </a:rPr>
              <a:t>.</a:t>
            </a:r>
            <a:endParaRPr lang="en-US" altLang="en-US" sz="2400" dirty="0">
              <a:solidFill>
                <a:srgbClr val="000000"/>
              </a:solidFill>
              <a:latin typeface="+mn-lt"/>
            </a:endParaRPr>
          </a:p>
        </p:txBody>
      </p:sp>
    </p:spTree>
    <p:extLst>
      <p:ext uri="{BB962C8B-B14F-4D97-AF65-F5344CB8AC3E}">
        <p14:creationId xmlns:p14="http://schemas.microsoft.com/office/powerpoint/2010/main" val="335007141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2"/>
                </a:solidFill>
                <a:latin typeface="Times New Roman" panose="02020603050405020304" pitchFamily="18" charset="0"/>
                <a:cs typeface="Times New Roman" panose="02020603050405020304" pitchFamily="18" charset="0"/>
              </a:rPr>
              <a:t>1.3.1 Moore’s </a:t>
            </a:r>
            <a:r>
              <a:rPr lang="en-US" dirty="0">
                <a:solidFill>
                  <a:schemeClr val="tx2"/>
                </a:solidFill>
                <a:latin typeface="Times New Roman" panose="02020603050405020304" pitchFamily="18" charset="0"/>
                <a:cs typeface="Times New Roman" panose="02020603050405020304" pitchFamily="18" charset="0"/>
              </a:rPr>
              <a:t>Law </a:t>
            </a:r>
            <a:r>
              <a:rPr lang="en-US" sz="2000" b="0" dirty="0" smtClean="0">
                <a:solidFill>
                  <a:schemeClr val="tx2"/>
                </a:solidFill>
                <a:latin typeface="Times New Roman" panose="02020603050405020304" pitchFamily="18" charset="0"/>
                <a:cs typeface="Times New Roman" panose="02020603050405020304" pitchFamily="18" charset="0"/>
              </a:rPr>
              <a:t>(2 </a:t>
            </a:r>
            <a:r>
              <a:rPr lang="en-US" sz="2000" b="0" dirty="0">
                <a:solidFill>
                  <a:schemeClr val="tx2"/>
                </a:solidFill>
                <a:latin typeface="Times New Roman" panose="02020603050405020304" pitchFamily="18" charset="0"/>
                <a:cs typeface="Times New Roman" panose="02020603050405020304" pitchFamily="18" charset="0"/>
              </a:rPr>
              <a:t>of </a:t>
            </a:r>
            <a:r>
              <a:rPr lang="en-US" sz="2000" b="0" dirty="0" smtClean="0">
                <a:solidFill>
                  <a:schemeClr val="tx2"/>
                </a:solidFill>
                <a:latin typeface="Times New Roman" panose="02020603050405020304" pitchFamily="18" charset="0"/>
                <a:cs typeface="Times New Roman" panose="02020603050405020304" pitchFamily="18" charset="0"/>
              </a:rPr>
              <a:t>3)</a:t>
            </a:r>
            <a:endParaRPr lang="en-US" dirty="0"/>
          </a:p>
        </p:txBody>
      </p:sp>
      <p:sp>
        <p:nvSpPr>
          <p:cNvPr id="3" name="Text Placeholder 2"/>
          <p:cNvSpPr>
            <a:spLocks noGrp="1"/>
          </p:cNvSpPr>
          <p:nvPr>
            <p:ph type="body" idx="1"/>
          </p:nvPr>
        </p:nvSpPr>
        <p:spPr/>
        <p:txBody>
          <a:bodyPr/>
          <a:lstStyle/>
          <a:p>
            <a:pPr eaLnBrk="1" hangingPunct="1"/>
            <a:r>
              <a:rPr lang="en-US" altLang="en-US" sz="2400" dirty="0">
                <a:solidFill>
                  <a:srgbClr val="000000"/>
                </a:solidFill>
                <a:latin typeface="+mn-lt"/>
                <a:cs typeface="Times New Roman" panose="02020603050405020304" pitchFamily="18" charset="0"/>
              </a:rPr>
              <a:t>Moore’s Law and related observations apply especially to the amount of memory that computers have for programs, the amount of secondary storage (such as disk storage) they have to hold programs and data over longer periods of time, and their processor speeds—the speeds at which they execute their programs (i.e., do their work</a:t>
            </a:r>
            <a:r>
              <a:rPr lang="en-US" altLang="en-US" sz="2400" dirty="0" smtClean="0">
                <a:solidFill>
                  <a:srgbClr val="000000"/>
                </a:solidFill>
                <a:latin typeface="+mn-lt"/>
                <a:cs typeface="Times New Roman" panose="02020603050405020304" pitchFamily="18" charset="0"/>
              </a:rPr>
              <a:t>).</a:t>
            </a:r>
          </a:p>
          <a:p>
            <a:pPr eaLnBrk="1" hangingPunct="1"/>
            <a:r>
              <a:rPr lang="en-US" altLang="en-US" sz="2400" dirty="0" smtClean="0">
                <a:solidFill>
                  <a:srgbClr val="000000"/>
                </a:solidFill>
                <a:latin typeface="+mn-lt"/>
                <a:cs typeface="Times New Roman" panose="02020603050405020304" pitchFamily="18" charset="0"/>
              </a:rPr>
              <a:t>These increases make computers more capable</a:t>
            </a:r>
          </a:p>
          <a:p>
            <a:pPr lvl="1" eaLnBrk="1" hangingPunct="1"/>
            <a:r>
              <a:rPr lang="en-US" altLang="en-US" sz="2400" dirty="0" smtClean="0">
                <a:solidFill>
                  <a:srgbClr val="000000"/>
                </a:solidFill>
                <a:latin typeface="+mn-lt"/>
                <a:cs typeface="Times New Roman" panose="02020603050405020304" pitchFamily="18" charset="0"/>
              </a:rPr>
              <a:t>puts </a:t>
            </a:r>
            <a:r>
              <a:rPr lang="en-US" altLang="en-US" sz="2400" dirty="0">
                <a:solidFill>
                  <a:srgbClr val="000000"/>
                </a:solidFill>
                <a:latin typeface="+mn-lt"/>
                <a:cs typeface="Times New Roman" panose="02020603050405020304" pitchFamily="18" charset="0"/>
              </a:rPr>
              <a:t>greater demands on programming language designers to </a:t>
            </a:r>
            <a:r>
              <a:rPr lang="en-US" altLang="en-US" sz="2400" dirty="0" smtClean="0">
                <a:solidFill>
                  <a:srgbClr val="000000"/>
                </a:solidFill>
                <a:latin typeface="+mn-lt"/>
                <a:cs typeface="Times New Roman" panose="02020603050405020304" pitchFamily="18" charset="0"/>
              </a:rPr>
              <a:t>innovate</a:t>
            </a:r>
            <a:endParaRPr lang="en-US" altLang="en-US" sz="2400" dirty="0">
              <a:solidFill>
                <a:srgbClr val="000000"/>
              </a:solidFill>
              <a:latin typeface="+mn-lt"/>
              <a:cs typeface="Times New Roman" panose="02020603050405020304" pitchFamily="18" charset="0"/>
            </a:endParaRPr>
          </a:p>
        </p:txBody>
      </p:sp>
    </p:spTree>
    <p:extLst>
      <p:ext uri="{BB962C8B-B14F-4D97-AF65-F5344CB8AC3E}">
        <p14:creationId xmlns:p14="http://schemas.microsoft.com/office/powerpoint/2010/main" val="1436580454"/>
      </p:ext>
    </p:extLst>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Figure 1.35 Technical and Business Publications </a:t>
            </a:r>
            <a:r>
              <a:rPr lang="en-US" sz="2000" b="0" dirty="0" smtClean="0">
                <a:latin typeface="Times New Roman" panose="02020603050405020304" pitchFamily="18" charset="0"/>
                <a:cs typeface="Times New Roman" panose="02020603050405020304" pitchFamily="18" charset="0"/>
              </a:rPr>
              <a:t>(1 </a:t>
            </a:r>
            <a:r>
              <a:rPr lang="en-US" sz="2000" b="0" dirty="0">
                <a:latin typeface="Times New Roman" panose="02020603050405020304" pitchFamily="18" charset="0"/>
                <a:cs typeface="Times New Roman" panose="02020603050405020304" pitchFamily="18" charset="0"/>
              </a:rPr>
              <a:t>of 2)</a:t>
            </a:r>
          </a:p>
        </p:txBody>
      </p:sp>
      <p:graphicFrame>
        <p:nvGraphicFramePr>
          <p:cNvPr id="5" name="Table 4"/>
          <p:cNvGraphicFramePr>
            <a:graphicFrameLocks noGrp="1"/>
          </p:cNvGraphicFramePr>
          <p:nvPr>
            <p:extLst>
              <p:ext uri="{D42A27DB-BD31-4B8C-83A1-F6EECF244321}">
                <p14:modId xmlns:p14="http://schemas.microsoft.com/office/powerpoint/2010/main" val="1648458488"/>
              </p:ext>
            </p:extLst>
          </p:nvPr>
        </p:nvGraphicFramePr>
        <p:xfrm>
          <a:off x="457200" y="1618344"/>
          <a:ext cx="8229601" cy="4470330"/>
        </p:xfrm>
        <a:graphic>
          <a:graphicData uri="http://schemas.openxmlformats.org/drawingml/2006/table">
            <a:tbl>
              <a:tblPr firstRow="1" bandRow="1">
                <a:tableStyleId>{40F9630F-82C1-40B7-BC3A-925EFCFF5E92}</a:tableStyleId>
              </a:tblPr>
              <a:tblGrid>
                <a:gridCol w="2752725">
                  <a:extLst>
                    <a:ext uri="{9D8B030D-6E8A-4147-A177-3AD203B41FA5}">
                      <a16:colId xmlns:a16="http://schemas.microsoft.com/office/drawing/2014/main" val="112426688"/>
                    </a:ext>
                  </a:extLst>
                </a:gridCol>
                <a:gridCol w="5476876">
                  <a:extLst>
                    <a:ext uri="{9D8B030D-6E8A-4147-A177-3AD203B41FA5}">
                      <a16:colId xmlns:a16="http://schemas.microsoft.com/office/drawing/2014/main" val="1162735492"/>
                    </a:ext>
                  </a:extLst>
                </a:gridCol>
              </a:tblGrid>
              <a:tr h="281131">
                <a:tc>
                  <a:txBody>
                    <a:bodyPr/>
                    <a:lstStyle/>
                    <a:p>
                      <a:pPr algn="l" fontAlgn="b"/>
                      <a:r>
                        <a:rPr lang="en-US" sz="1600" b="1" i="0" u="none" strike="noStrike" cap="none" baseline="0" dirty="0" smtClean="0">
                          <a:solidFill>
                            <a:schemeClr val="tx1"/>
                          </a:solidFill>
                          <a:latin typeface="+mn-lt"/>
                          <a:ea typeface="Arial"/>
                          <a:cs typeface="Arial"/>
                          <a:sym typeface="Arial"/>
                        </a:rPr>
                        <a:t>Publication</a:t>
                      </a:r>
                      <a:endParaRPr lang="en-US" sz="1600" b="1" i="0" u="none" strike="noStrike" dirty="0">
                        <a:solidFill>
                          <a:schemeClr val="tx1"/>
                        </a:solidFill>
                        <a:effectLst/>
                        <a:latin typeface="+mn-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US" sz="1600" b="1" i="0" u="none" strike="noStrike" cap="none" baseline="0" dirty="0" smtClean="0">
                          <a:solidFill>
                            <a:schemeClr val="tx1"/>
                          </a:solidFill>
                          <a:latin typeface="+mn-lt"/>
                          <a:ea typeface="Arial"/>
                          <a:cs typeface="Arial"/>
                          <a:sym typeface="Arial"/>
                        </a:rPr>
                        <a:t>URL</a:t>
                      </a:r>
                      <a:endParaRPr lang="en-US" sz="1600" b="1" i="0" u="none" strike="noStrike" dirty="0">
                        <a:solidFill>
                          <a:schemeClr val="tx1"/>
                        </a:solidFill>
                        <a:effectLst/>
                        <a:latin typeface="+mn-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234340269"/>
                  </a:ext>
                </a:extLst>
              </a:tr>
              <a:tr h="281131">
                <a:tc>
                  <a:txBody>
                    <a:bodyPr/>
                    <a:lstStyle/>
                    <a:p>
                      <a:pPr algn="l" fontAlgn="b"/>
                      <a:r>
                        <a:rPr lang="en-US" sz="1600" b="0" i="0" u="none" strike="noStrike" dirty="0">
                          <a:solidFill>
                            <a:srgbClr val="000000"/>
                          </a:solidFill>
                          <a:effectLst/>
                          <a:latin typeface="+mn-lt"/>
                        </a:rPr>
                        <a:t>AllThingsD</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US" sz="1600" b="0" i="0" u="none" strike="noStrike" dirty="0">
                          <a:solidFill>
                            <a:srgbClr val="000000"/>
                          </a:solidFill>
                          <a:effectLst/>
                          <a:latin typeface="Consolas" panose="020B0609020204030204" pitchFamily="49" charset="0"/>
                        </a:rPr>
                        <a:t>allthingsd.com</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4040170"/>
                  </a:ext>
                </a:extLst>
              </a:tr>
              <a:tr h="281131">
                <a:tc>
                  <a:txBody>
                    <a:bodyPr/>
                    <a:lstStyle/>
                    <a:p>
                      <a:pPr algn="l" fontAlgn="b"/>
                      <a:r>
                        <a:rPr lang="en-US" sz="1600" b="0" i="0" u="none" strike="noStrike" dirty="0">
                          <a:solidFill>
                            <a:srgbClr val="000000"/>
                          </a:solidFill>
                          <a:effectLst/>
                          <a:latin typeface="+mn-lt"/>
                        </a:rPr>
                        <a:t>Bloomberg BusinessWeek</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US" sz="1600" b="0" i="0" u="none" strike="noStrike" dirty="0">
                          <a:solidFill>
                            <a:srgbClr val="000000"/>
                          </a:solidFill>
                          <a:effectLst/>
                          <a:latin typeface="Consolas" panose="020B0609020204030204" pitchFamily="49" charset="0"/>
                          <a:hlinkClick r:id="rId2" tooltip="https://www.bloomberg.com/businessweek"/>
                        </a:rPr>
                        <a:t>www.businessweek.com</a:t>
                      </a:r>
                      <a:endParaRPr lang="en-US" sz="1600" b="0" i="0" u="none" strike="noStrike" dirty="0">
                        <a:solidFill>
                          <a:srgbClr val="000000"/>
                        </a:solidFill>
                        <a:effectLst/>
                        <a:latin typeface="Consolas" panose="020B0609020204030204" pitchFamily="49"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64798677"/>
                  </a:ext>
                </a:extLst>
              </a:tr>
              <a:tr h="281131">
                <a:tc>
                  <a:txBody>
                    <a:bodyPr/>
                    <a:lstStyle/>
                    <a:p>
                      <a:pPr algn="l" fontAlgn="b"/>
                      <a:r>
                        <a:rPr lang="en-US" sz="1600" b="0" i="0" u="none" strike="noStrike" dirty="0" smtClean="0">
                          <a:solidFill>
                            <a:srgbClr val="000000"/>
                          </a:solidFill>
                          <a:effectLst/>
                          <a:latin typeface="+mn-lt"/>
                        </a:rPr>
                        <a:t>C</a:t>
                      </a:r>
                      <a:r>
                        <a:rPr lang="en-US" sz="100" b="0" i="0" u="none" strike="noStrike" dirty="0" smtClean="0">
                          <a:solidFill>
                            <a:srgbClr val="000000"/>
                          </a:solidFill>
                          <a:effectLst/>
                          <a:latin typeface="+mn-lt"/>
                        </a:rPr>
                        <a:t> </a:t>
                      </a:r>
                      <a:r>
                        <a:rPr lang="en-US" sz="1600" b="0" i="0" u="none" strike="noStrike" dirty="0" smtClean="0">
                          <a:solidFill>
                            <a:srgbClr val="000000"/>
                          </a:solidFill>
                          <a:effectLst/>
                          <a:latin typeface="+mn-lt"/>
                        </a:rPr>
                        <a:t>N</a:t>
                      </a:r>
                      <a:r>
                        <a:rPr lang="en-US" sz="100" b="0" i="0" u="none" strike="noStrike" dirty="0" smtClean="0">
                          <a:solidFill>
                            <a:srgbClr val="000000"/>
                          </a:solidFill>
                          <a:effectLst/>
                          <a:latin typeface="+mn-lt"/>
                        </a:rPr>
                        <a:t> </a:t>
                      </a:r>
                      <a:r>
                        <a:rPr lang="en-US" sz="1600" b="0" i="0" u="none" strike="noStrike" dirty="0" smtClean="0">
                          <a:solidFill>
                            <a:srgbClr val="000000"/>
                          </a:solidFill>
                          <a:effectLst/>
                          <a:latin typeface="+mn-lt"/>
                        </a:rPr>
                        <a:t>E</a:t>
                      </a:r>
                      <a:r>
                        <a:rPr lang="en-US" sz="100" b="0" i="0" u="none" strike="noStrike" dirty="0" smtClean="0">
                          <a:solidFill>
                            <a:srgbClr val="000000"/>
                          </a:solidFill>
                          <a:effectLst/>
                          <a:latin typeface="+mn-lt"/>
                        </a:rPr>
                        <a:t> </a:t>
                      </a:r>
                      <a:r>
                        <a:rPr lang="en-US" sz="1600" b="0" i="0" u="none" strike="noStrike" dirty="0" smtClean="0">
                          <a:solidFill>
                            <a:srgbClr val="000000"/>
                          </a:solidFill>
                          <a:effectLst/>
                          <a:latin typeface="+mn-lt"/>
                        </a:rPr>
                        <a:t>T</a:t>
                      </a:r>
                      <a:endParaRPr lang="en-US" sz="1600" b="0" i="0" u="none" strike="noStrike" dirty="0">
                        <a:solidFill>
                          <a:srgbClr val="000000"/>
                        </a:solidFill>
                        <a:effectLst/>
                        <a:latin typeface="+mn-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US" sz="1600" b="0" i="0" u="none" strike="noStrike" dirty="0">
                          <a:solidFill>
                            <a:srgbClr val="000000"/>
                          </a:solidFill>
                          <a:effectLst/>
                          <a:latin typeface="Consolas" panose="020B0609020204030204" pitchFamily="49" charset="0"/>
                        </a:rPr>
                        <a:t>news.cnet.com</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82888067"/>
                  </a:ext>
                </a:extLst>
              </a:tr>
              <a:tr h="120075">
                <a:tc>
                  <a:txBody>
                    <a:bodyPr/>
                    <a:lstStyle/>
                    <a:p>
                      <a:pPr algn="l" fontAlgn="b"/>
                      <a:r>
                        <a:rPr lang="en-US" sz="1600" b="0" i="0" u="none" strike="noStrike" dirty="0">
                          <a:solidFill>
                            <a:srgbClr val="000000"/>
                          </a:solidFill>
                          <a:effectLst/>
                          <a:latin typeface="+mn-lt"/>
                        </a:rPr>
                        <a:t>Communications of the </a:t>
                      </a:r>
                      <a:r>
                        <a:rPr lang="en-US" sz="1600" b="0" i="0" u="none" strike="noStrike" dirty="0" smtClean="0">
                          <a:solidFill>
                            <a:srgbClr val="000000"/>
                          </a:solidFill>
                          <a:effectLst/>
                          <a:latin typeface="+mn-lt"/>
                        </a:rPr>
                        <a:t>A</a:t>
                      </a:r>
                      <a:r>
                        <a:rPr lang="en-US" sz="100" b="0" i="0" u="none" strike="noStrike" dirty="0" smtClean="0">
                          <a:solidFill>
                            <a:srgbClr val="000000"/>
                          </a:solidFill>
                          <a:effectLst/>
                          <a:latin typeface="+mn-lt"/>
                        </a:rPr>
                        <a:t> </a:t>
                      </a:r>
                      <a:r>
                        <a:rPr lang="en-US" sz="1600" b="0" i="0" u="none" strike="noStrike" dirty="0" smtClean="0">
                          <a:solidFill>
                            <a:srgbClr val="000000"/>
                          </a:solidFill>
                          <a:effectLst/>
                          <a:latin typeface="+mn-lt"/>
                        </a:rPr>
                        <a:t>C</a:t>
                      </a:r>
                      <a:r>
                        <a:rPr lang="en-US" sz="100" b="0" i="0" u="none" strike="noStrike" dirty="0" smtClean="0">
                          <a:solidFill>
                            <a:srgbClr val="000000"/>
                          </a:solidFill>
                          <a:effectLst/>
                          <a:latin typeface="+mn-lt"/>
                        </a:rPr>
                        <a:t> </a:t>
                      </a:r>
                      <a:r>
                        <a:rPr lang="en-US" sz="1600" b="0" i="0" u="none" strike="noStrike" dirty="0" smtClean="0">
                          <a:solidFill>
                            <a:srgbClr val="000000"/>
                          </a:solidFill>
                          <a:effectLst/>
                          <a:latin typeface="+mn-lt"/>
                        </a:rPr>
                        <a:t>M</a:t>
                      </a:r>
                      <a:endParaRPr lang="en-US" sz="1600" b="0" i="0" u="none" strike="noStrike" dirty="0">
                        <a:solidFill>
                          <a:srgbClr val="000000"/>
                        </a:solidFill>
                        <a:effectLst/>
                        <a:latin typeface="+mn-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US" sz="1600" b="0" i="0" u="none" strike="noStrike" dirty="0">
                          <a:solidFill>
                            <a:srgbClr val="000000"/>
                          </a:solidFill>
                          <a:effectLst/>
                          <a:latin typeface="Consolas" panose="020B0609020204030204" pitchFamily="49" charset="0"/>
                        </a:rPr>
                        <a:t>cacm.acm.org</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325778106"/>
                  </a:ext>
                </a:extLst>
              </a:tr>
              <a:tr h="281131">
                <a:tc>
                  <a:txBody>
                    <a:bodyPr/>
                    <a:lstStyle/>
                    <a:p>
                      <a:pPr algn="l" fontAlgn="b"/>
                      <a:r>
                        <a:rPr lang="en-US" sz="1600" b="0" i="0" u="none" strike="noStrike" dirty="0">
                          <a:solidFill>
                            <a:srgbClr val="000000"/>
                          </a:solidFill>
                          <a:effectLst/>
                          <a:latin typeface="+mn-lt"/>
                        </a:rPr>
                        <a:t>Computerworld</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US" sz="1600" b="0" i="0" u="none" strike="noStrike" dirty="0">
                          <a:solidFill>
                            <a:srgbClr val="000000"/>
                          </a:solidFill>
                          <a:effectLst/>
                          <a:latin typeface="Consolas" panose="020B0609020204030204" pitchFamily="49" charset="0"/>
                          <a:hlinkClick r:id="rId3" tooltip="https://www.computerworld.com/"/>
                        </a:rPr>
                        <a:t>www.computerworld.com</a:t>
                      </a:r>
                      <a:endParaRPr lang="en-US" sz="1600" b="0" i="0" u="none" strike="noStrike" dirty="0">
                        <a:solidFill>
                          <a:srgbClr val="000000"/>
                        </a:solidFill>
                        <a:effectLst/>
                        <a:latin typeface="Consolas" panose="020B0609020204030204" pitchFamily="49"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595450829"/>
                  </a:ext>
                </a:extLst>
              </a:tr>
              <a:tr h="281131">
                <a:tc>
                  <a:txBody>
                    <a:bodyPr/>
                    <a:lstStyle/>
                    <a:p>
                      <a:pPr algn="l" fontAlgn="b"/>
                      <a:r>
                        <a:rPr lang="en-US" sz="1600" b="0" i="0" u="none" strike="noStrike" dirty="0">
                          <a:solidFill>
                            <a:srgbClr val="000000"/>
                          </a:solidFill>
                          <a:effectLst/>
                          <a:latin typeface="+mn-lt"/>
                        </a:rPr>
                        <a:t>Engadget</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US" sz="1600" b="0" i="0" u="none" strike="noStrike" dirty="0">
                          <a:solidFill>
                            <a:srgbClr val="000000"/>
                          </a:solidFill>
                          <a:effectLst/>
                          <a:latin typeface="Consolas" panose="020B0609020204030204" pitchFamily="49" charset="0"/>
                          <a:hlinkClick r:id="rId4" tooltip="https://www.engadget.com/"/>
                        </a:rPr>
                        <a:t>www.engadget.com</a:t>
                      </a:r>
                      <a:endParaRPr lang="en-US" sz="1600" b="0" i="0" u="none" strike="noStrike" dirty="0">
                        <a:solidFill>
                          <a:srgbClr val="000000"/>
                        </a:solidFill>
                        <a:effectLst/>
                        <a:latin typeface="Consolas" panose="020B0609020204030204" pitchFamily="49"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26929283"/>
                  </a:ext>
                </a:extLst>
              </a:tr>
              <a:tr h="281131">
                <a:tc>
                  <a:txBody>
                    <a:bodyPr/>
                    <a:lstStyle/>
                    <a:p>
                      <a:pPr algn="l" fontAlgn="b"/>
                      <a:r>
                        <a:rPr lang="en-US" sz="1600" b="0" i="0" u="none" strike="noStrike" dirty="0">
                          <a:solidFill>
                            <a:srgbClr val="000000"/>
                          </a:solidFill>
                          <a:effectLst/>
                          <a:latin typeface="+mn-lt"/>
                        </a:rPr>
                        <a:t>eWeek</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US" sz="1600" b="0" i="0" u="none" strike="noStrike" dirty="0">
                          <a:solidFill>
                            <a:srgbClr val="000000"/>
                          </a:solidFill>
                          <a:effectLst/>
                          <a:latin typeface="Consolas" panose="020B0609020204030204" pitchFamily="49" charset="0"/>
                          <a:hlinkClick r:id="rId5" tooltip="http://www.eweek.com/"/>
                        </a:rPr>
                        <a:t>www.eweek.com</a:t>
                      </a:r>
                      <a:endParaRPr lang="en-US" sz="1600" b="0" i="0" u="none" strike="noStrike" dirty="0">
                        <a:solidFill>
                          <a:srgbClr val="000000"/>
                        </a:solidFill>
                        <a:effectLst/>
                        <a:latin typeface="Consolas" panose="020B0609020204030204" pitchFamily="49"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881165417"/>
                  </a:ext>
                </a:extLst>
              </a:tr>
              <a:tr h="281131">
                <a:tc>
                  <a:txBody>
                    <a:bodyPr/>
                    <a:lstStyle/>
                    <a:p>
                      <a:pPr algn="l" fontAlgn="b"/>
                      <a:r>
                        <a:rPr lang="en-US" sz="1600" b="0" i="0" u="none" strike="noStrike" dirty="0">
                          <a:solidFill>
                            <a:srgbClr val="000000"/>
                          </a:solidFill>
                          <a:effectLst/>
                          <a:latin typeface="+mn-lt"/>
                        </a:rPr>
                        <a:t>Fast Company</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US" sz="1600" b="0" i="0" u="none" strike="noStrike" dirty="0">
                          <a:solidFill>
                            <a:srgbClr val="000000"/>
                          </a:solidFill>
                          <a:effectLst/>
                          <a:latin typeface="Consolas" panose="020B0609020204030204" pitchFamily="49" charset="0"/>
                          <a:hlinkClick r:id="rId6" tooltip="http://www.fastcompany.com/"/>
                        </a:rPr>
                        <a:t>www.fastcompany.com</a:t>
                      </a:r>
                      <a:endParaRPr lang="en-US" sz="1600" b="0" i="0" u="none" strike="noStrike" dirty="0">
                        <a:solidFill>
                          <a:srgbClr val="000000"/>
                        </a:solidFill>
                        <a:effectLst/>
                        <a:latin typeface="Consolas" panose="020B0609020204030204" pitchFamily="49"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166676827"/>
                  </a:ext>
                </a:extLst>
              </a:tr>
              <a:tr h="281131">
                <a:tc>
                  <a:txBody>
                    <a:bodyPr/>
                    <a:lstStyle/>
                    <a:p>
                      <a:pPr algn="l" fontAlgn="b"/>
                      <a:r>
                        <a:rPr lang="en-US" sz="1600" b="0" i="0" u="none" strike="noStrike" dirty="0">
                          <a:solidFill>
                            <a:srgbClr val="000000"/>
                          </a:solidFill>
                          <a:effectLst/>
                          <a:latin typeface="+mn-lt"/>
                        </a:rPr>
                        <a:t>Fortune</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US" sz="1600" b="0" i="0" u="none" strike="noStrike" dirty="0">
                          <a:solidFill>
                            <a:srgbClr val="000000"/>
                          </a:solidFill>
                          <a:effectLst/>
                          <a:latin typeface="Consolas" panose="020B0609020204030204" pitchFamily="49" charset="0"/>
                        </a:rPr>
                        <a:t>fortune.com</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72024706"/>
                  </a:ext>
                </a:extLst>
              </a:tr>
              <a:tr h="281131">
                <a:tc>
                  <a:txBody>
                    <a:bodyPr/>
                    <a:lstStyle/>
                    <a:p>
                      <a:pPr algn="l" fontAlgn="b"/>
                      <a:r>
                        <a:rPr lang="en-US" sz="1600" b="0" i="0" u="none" strike="noStrike" dirty="0">
                          <a:solidFill>
                            <a:srgbClr val="000000"/>
                          </a:solidFill>
                          <a:effectLst/>
                          <a:latin typeface="+mn-lt"/>
                        </a:rPr>
                        <a:t>GigaOM</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US" sz="1600" b="0" i="0" u="none" strike="noStrike" dirty="0">
                          <a:solidFill>
                            <a:srgbClr val="000000"/>
                          </a:solidFill>
                          <a:effectLst/>
                          <a:latin typeface="Consolas" panose="020B0609020204030204" pitchFamily="49" charset="0"/>
                        </a:rPr>
                        <a:t>gigaom.com</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1633174"/>
                  </a:ext>
                </a:extLst>
              </a:tr>
              <a:tr h="281131">
                <a:tc>
                  <a:txBody>
                    <a:bodyPr/>
                    <a:lstStyle/>
                    <a:p>
                      <a:pPr algn="l" fontAlgn="b"/>
                      <a:r>
                        <a:rPr lang="en-US" sz="1600" b="0" i="0" u="none" strike="noStrike" dirty="0">
                          <a:solidFill>
                            <a:srgbClr val="000000"/>
                          </a:solidFill>
                          <a:effectLst/>
                          <a:latin typeface="+mn-lt"/>
                        </a:rPr>
                        <a:t>Hacker News</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US" sz="1600" b="0" i="0" u="none" strike="noStrike" dirty="0">
                          <a:solidFill>
                            <a:srgbClr val="000000"/>
                          </a:solidFill>
                          <a:effectLst/>
                          <a:latin typeface="Consolas" panose="020B0609020204030204" pitchFamily="49" charset="0"/>
                        </a:rPr>
                        <a:t>news.ycombinator.com</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37701334"/>
                  </a:ext>
                </a:extLst>
              </a:tr>
              <a:tr h="281131">
                <a:tc>
                  <a:txBody>
                    <a:bodyPr/>
                    <a:lstStyle/>
                    <a:p>
                      <a:pPr algn="l" fontAlgn="b"/>
                      <a:r>
                        <a:rPr lang="en-US" sz="1600" b="0" i="0" u="none" strike="noStrike" dirty="0" smtClean="0">
                          <a:solidFill>
                            <a:srgbClr val="000000"/>
                          </a:solidFill>
                          <a:effectLst/>
                          <a:latin typeface="+mn-lt"/>
                        </a:rPr>
                        <a:t>I</a:t>
                      </a:r>
                      <a:r>
                        <a:rPr lang="en-US" sz="100" b="0" i="0" u="none" strike="noStrike" dirty="0" smtClean="0">
                          <a:solidFill>
                            <a:srgbClr val="000000"/>
                          </a:solidFill>
                          <a:effectLst/>
                          <a:latin typeface="+mn-lt"/>
                        </a:rPr>
                        <a:t> </a:t>
                      </a:r>
                      <a:r>
                        <a:rPr lang="en-US" sz="1600" b="0" i="0" u="none" strike="noStrike" dirty="0" smtClean="0">
                          <a:solidFill>
                            <a:srgbClr val="000000"/>
                          </a:solidFill>
                          <a:effectLst/>
                          <a:latin typeface="+mn-lt"/>
                        </a:rPr>
                        <a:t>E</a:t>
                      </a:r>
                      <a:r>
                        <a:rPr lang="en-US" sz="100" b="0" i="0" u="none" strike="noStrike" dirty="0" smtClean="0">
                          <a:solidFill>
                            <a:srgbClr val="000000"/>
                          </a:solidFill>
                          <a:effectLst/>
                          <a:latin typeface="+mn-lt"/>
                        </a:rPr>
                        <a:t> </a:t>
                      </a:r>
                      <a:r>
                        <a:rPr lang="en-US" sz="1600" b="0" i="0" u="none" strike="noStrike" dirty="0" smtClean="0">
                          <a:solidFill>
                            <a:srgbClr val="000000"/>
                          </a:solidFill>
                          <a:effectLst/>
                          <a:latin typeface="+mn-lt"/>
                        </a:rPr>
                        <a:t>E</a:t>
                      </a:r>
                      <a:r>
                        <a:rPr lang="en-US" sz="100" b="0" i="0" u="none" strike="noStrike" dirty="0" smtClean="0">
                          <a:solidFill>
                            <a:srgbClr val="000000"/>
                          </a:solidFill>
                          <a:effectLst/>
                          <a:latin typeface="+mn-lt"/>
                        </a:rPr>
                        <a:t> </a:t>
                      </a:r>
                      <a:r>
                        <a:rPr lang="en-US" sz="1600" b="0" i="0" u="none" strike="noStrike" dirty="0" smtClean="0">
                          <a:solidFill>
                            <a:srgbClr val="000000"/>
                          </a:solidFill>
                          <a:effectLst/>
                          <a:latin typeface="+mn-lt"/>
                        </a:rPr>
                        <a:t>E </a:t>
                      </a:r>
                      <a:r>
                        <a:rPr lang="en-US" sz="1600" b="0" i="0" u="none" strike="noStrike" dirty="0">
                          <a:solidFill>
                            <a:srgbClr val="000000"/>
                          </a:solidFill>
                          <a:effectLst/>
                          <a:latin typeface="+mn-lt"/>
                        </a:rPr>
                        <a:t>Computer Magazine</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US" sz="1600" b="0" i="0" u="none" strike="noStrike" dirty="0">
                          <a:solidFill>
                            <a:srgbClr val="000000"/>
                          </a:solidFill>
                          <a:effectLst/>
                          <a:latin typeface="Consolas" panose="020B0609020204030204" pitchFamily="49" charset="0"/>
                          <a:hlinkClick r:id="rId7" tooltip="https://publications.computer.org/computer-magazine/"/>
                        </a:rPr>
                        <a:t>www.computer.org/portal/web/computingnow/computer</a:t>
                      </a:r>
                      <a:endParaRPr lang="en-US" sz="1600" b="0" i="0" u="none" strike="noStrike" dirty="0">
                        <a:solidFill>
                          <a:srgbClr val="000000"/>
                        </a:solidFill>
                        <a:effectLst/>
                        <a:latin typeface="Consolas" panose="020B0609020204030204" pitchFamily="49"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00096763"/>
                  </a:ext>
                </a:extLst>
              </a:tr>
              <a:tr h="281131">
                <a:tc>
                  <a:txBody>
                    <a:bodyPr/>
                    <a:lstStyle/>
                    <a:p>
                      <a:pPr algn="l" fontAlgn="b"/>
                      <a:r>
                        <a:rPr lang="en-US" sz="1600" b="0" i="0" u="none" strike="noStrike" dirty="0">
                          <a:solidFill>
                            <a:srgbClr val="000000"/>
                          </a:solidFill>
                          <a:effectLst/>
                          <a:latin typeface="+mn-lt"/>
                        </a:rPr>
                        <a:t>InfoWorld</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US" sz="1600" b="0" i="0" u="none" strike="noStrike" dirty="0">
                          <a:solidFill>
                            <a:srgbClr val="000000"/>
                          </a:solidFill>
                          <a:effectLst/>
                          <a:latin typeface="Consolas" panose="020B0609020204030204" pitchFamily="49" charset="0"/>
                          <a:hlinkClick r:id="rId8" tooltip="https://www.infoworld.com/"/>
                        </a:rPr>
                        <a:t>www.infoworld.com</a:t>
                      </a:r>
                      <a:endParaRPr lang="en-US" sz="1600" b="0" i="0" u="none" strike="noStrike" dirty="0">
                        <a:solidFill>
                          <a:srgbClr val="000000"/>
                        </a:solidFill>
                        <a:effectLst/>
                        <a:latin typeface="Consolas" panose="020B0609020204030204" pitchFamily="49"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96694228"/>
                  </a:ext>
                </a:extLst>
              </a:tr>
              <a:tr h="281131">
                <a:tc>
                  <a:txBody>
                    <a:bodyPr/>
                    <a:lstStyle/>
                    <a:p>
                      <a:pPr algn="l" fontAlgn="b"/>
                      <a:r>
                        <a:rPr lang="en-US" sz="1600" b="0" i="0" u="none" strike="noStrike" dirty="0">
                          <a:solidFill>
                            <a:srgbClr val="000000"/>
                          </a:solidFill>
                          <a:effectLst/>
                          <a:latin typeface="+mn-lt"/>
                        </a:rPr>
                        <a:t>Mashable</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US" sz="1600" b="0" i="0" u="none" strike="noStrike" dirty="0">
                          <a:solidFill>
                            <a:srgbClr val="000000"/>
                          </a:solidFill>
                          <a:effectLst/>
                          <a:latin typeface="Consolas" panose="020B0609020204030204" pitchFamily="49" charset="0"/>
                        </a:rPr>
                        <a:t>mashable.com</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341458896"/>
                  </a:ext>
                </a:extLst>
              </a:tr>
              <a:tr h="281131">
                <a:tc>
                  <a:txBody>
                    <a:bodyPr/>
                    <a:lstStyle/>
                    <a:p>
                      <a:pPr algn="l" fontAlgn="b"/>
                      <a:r>
                        <a:rPr lang="en-US" sz="1600" b="0" i="0" u="none" strike="noStrike" dirty="0" smtClean="0">
                          <a:solidFill>
                            <a:srgbClr val="000000"/>
                          </a:solidFill>
                          <a:effectLst/>
                          <a:latin typeface="+mn-lt"/>
                        </a:rPr>
                        <a:t>P</a:t>
                      </a:r>
                      <a:r>
                        <a:rPr lang="en-US" sz="100" b="0" i="0" u="none" strike="noStrike" dirty="0" smtClean="0">
                          <a:solidFill>
                            <a:srgbClr val="000000"/>
                          </a:solidFill>
                          <a:effectLst/>
                          <a:latin typeface="+mn-lt"/>
                        </a:rPr>
                        <a:t> </a:t>
                      </a:r>
                      <a:r>
                        <a:rPr lang="en-US" sz="1600" b="0" i="0" u="none" strike="noStrike" dirty="0" smtClean="0">
                          <a:solidFill>
                            <a:srgbClr val="000000"/>
                          </a:solidFill>
                          <a:effectLst/>
                          <a:latin typeface="+mn-lt"/>
                        </a:rPr>
                        <a:t>C</a:t>
                      </a:r>
                      <a:r>
                        <a:rPr lang="en-US" sz="100" b="0" i="0" u="none" strike="noStrike" dirty="0" smtClean="0">
                          <a:solidFill>
                            <a:srgbClr val="000000"/>
                          </a:solidFill>
                          <a:effectLst/>
                          <a:latin typeface="+mn-lt"/>
                        </a:rPr>
                        <a:t> </a:t>
                      </a:r>
                      <a:r>
                        <a:rPr lang="en-US" sz="1600" b="0" i="0" u="none" strike="noStrike" dirty="0" smtClean="0">
                          <a:solidFill>
                            <a:srgbClr val="000000"/>
                          </a:solidFill>
                          <a:effectLst/>
                          <a:latin typeface="+mn-lt"/>
                        </a:rPr>
                        <a:t>World</a:t>
                      </a:r>
                      <a:endParaRPr lang="en-US" sz="1600" b="0" i="0" u="none" strike="noStrike" dirty="0">
                        <a:solidFill>
                          <a:srgbClr val="000000"/>
                        </a:solidFill>
                        <a:effectLst/>
                        <a:latin typeface="+mn-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US" sz="1600" b="0" i="0" u="none" strike="noStrike" dirty="0">
                          <a:solidFill>
                            <a:srgbClr val="000000"/>
                          </a:solidFill>
                          <a:effectLst/>
                          <a:latin typeface="Consolas" panose="020B0609020204030204" pitchFamily="49" charset="0"/>
                          <a:hlinkClick r:id="rId9" tooltip="https://www.pcworld.com/"/>
                        </a:rPr>
                        <a:t>www.pcworld.com</a:t>
                      </a:r>
                      <a:endParaRPr lang="en-US" sz="1600" b="0" i="0" u="none" strike="noStrike" dirty="0">
                        <a:solidFill>
                          <a:srgbClr val="000000"/>
                        </a:solidFill>
                        <a:effectLst/>
                        <a:latin typeface="Consolas" panose="020B0609020204030204" pitchFamily="49"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51915860"/>
                  </a:ext>
                </a:extLst>
              </a:tr>
            </a:tbl>
          </a:graphicData>
        </a:graphic>
      </p:graphicFrame>
    </p:spTree>
    <p:extLst>
      <p:ext uri="{BB962C8B-B14F-4D97-AF65-F5344CB8AC3E}">
        <p14:creationId xmlns:p14="http://schemas.microsoft.com/office/powerpoint/2010/main" val="550609621"/>
      </p:ext>
    </p:extLst>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Figure 1.35 Technical and Business Publications </a:t>
            </a:r>
            <a:r>
              <a:rPr lang="en-US" sz="2000" b="0" dirty="0" smtClean="0">
                <a:latin typeface="Times New Roman" panose="02020603050405020304" pitchFamily="18" charset="0"/>
                <a:cs typeface="Times New Roman" panose="02020603050405020304" pitchFamily="18" charset="0"/>
              </a:rPr>
              <a:t>(2 </a:t>
            </a:r>
            <a:r>
              <a:rPr lang="en-US" sz="2000" b="0" dirty="0">
                <a:latin typeface="Times New Roman" panose="02020603050405020304" pitchFamily="18" charset="0"/>
                <a:cs typeface="Times New Roman" panose="02020603050405020304" pitchFamily="18" charset="0"/>
              </a:rPr>
              <a:t>of 2)</a:t>
            </a:r>
            <a:endParaRPr lang="en-US" sz="2000" b="0" dirty="0"/>
          </a:p>
        </p:txBody>
      </p:sp>
      <p:graphicFrame>
        <p:nvGraphicFramePr>
          <p:cNvPr id="4" name="Table 3"/>
          <p:cNvGraphicFramePr>
            <a:graphicFrameLocks noGrp="1"/>
          </p:cNvGraphicFramePr>
          <p:nvPr>
            <p:extLst>
              <p:ext uri="{D42A27DB-BD31-4B8C-83A1-F6EECF244321}">
                <p14:modId xmlns:p14="http://schemas.microsoft.com/office/powerpoint/2010/main" val="2945153145"/>
              </p:ext>
            </p:extLst>
          </p:nvPr>
        </p:nvGraphicFramePr>
        <p:xfrm>
          <a:off x="1910442" y="1701803"/>
          <a:ext cx="5323116" cy="2772035"/>
        </p:xfrm>
        <a:graphic>
          <a:graphicData uri="http://schemas.openxmlformats.org/drawingml/2006/table">
            <a:tbl>
              <a:tblPr firstRow="1" bandRow="1">
                <a:tableStyleId>{40F9630F-82C1-40B7-BC3A-925EFCFF5E92}</a:tableStyleId>
              </a:tblPr>
              <a:tblGrid>
                <a:gridCol w="2013858">
                  <a:extLst>
                    <a:ext uri="{9D8B030D-6E8A-4147-A177-3AD203B41FA5}">
                      <a16:colId xmlns:a16="http://schemas.microsoft.com/office/drawing/2014/main" val="3672674829"/>
                    </a:ext>
                  </a:extLst>
                </a:gridCol>
                <a:gridCol w="3309258">
                  <a:extLst>
                    <a:ext uri="{9D8B030D-6E8A-4147-A177-3AD203B41FA5}">
                      <a16:colId xmlns:a16="http://schemas.microsoft.com/office/drawing/2014/main" val="2607723457"/>
                    </a:ext>
                  </a:extLst>
                </a:gridCol>
              </a:tblGrid>
              <a:tr h="309288">
                <a:tc>
                  <a:txBody>
                    <a:bodyPr/>
                    <a:lstStyle/>
                    <a:p>
                      <a:pPr algn="l" fontAlgn="b"/>
                      <a:r>
                        <a:rPr lang="en-US" sz="1600" b="1" i="0" u="none" strike="noStrike" cap="none" baseline="0" dirty="0" smtClean="0">
                          <a:solidFill>
                            <a:schemeClr val="tx1"/>
                          </a:solidFill>
                          <a:latin typeface="+mn-lt"/>
                          <a:ea typeface="Arial"/>
                          <a:cs typeface="Arial"/>
                          <a:sym typeface="Arial"/>
                        </a:rPr>
                        <a:t>Publication</a:t>
                      </a:r>
                      <a:endParaRPr lang="en-US" sz="1600" b="1" i="0" u="none" strike="noStrike" dirty="0">
                        <a:solidFill>
                          <a:schemeClr val="tx1"/>
                        </a:solidFill>
                        <a:effectLst/>
                        <a:latin typeface="+mn-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US" sz="1600" b="1" i="0" u="none" strike="noStrike" cap="none" baseline="0" dirty="0" smtClean="0">
                          <a:solidFill>
                            <a:schemeClr val="tx1"/>
                          </a:solidFill>
                          <a:latin typeface="+mn-lt"/>
                          <a:ea typeface="Arial"/>
                          <a:cs typeface="Arial"/>
                          <a:sym typeface="Arial"/>
                        </a:rPr>
                        <a:t>URL</a:t>
                      </a:r>
                      <a:endParaRPr lang="en-US" sz="1600" b="1" i="0" u="none" strike="noStrike" dirty="0">
                        <a:solidFill>
                          <a:schemeClr val="tx1"/>
                        </a:solidFill>
                        <a:effectLst/>
                        <a:latin typeface="+mn-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330424287"/>
                  </a:ext>
                </a:extLst>
              </a:tr>
              <a:tr h="309288">
                <a:tc>
                  <a:txBody>
                    <a:bodyPr/>
                    <a:lstStyle/>
                    <a:p>
                      <a:pPr algn="l" fontAlgn="b"/>
                      <a:r>
                        <a:rPr lang="en-US" sz="1600" b="0" i="0" u="none" strike="noStrike" dirty="0" smtClean="0">
                          <a:solidFill>
                            <a:srgbClr val="000000"/>
                          </a:solidFill>
                          <a:effectLst/>
                          <a:latin typeface="+mn-lt"/>
                        </a:rPr>
                        <a:t>S</a:t>
                      </a:r>
                      <a:r>
                        <a:rPr lang="en-US" sz="100" b="0" i="0" u="none" strike="noStrike" dirty="0" smtClean="0">
                          <a:solidFill>
                            <a:srgbClr val="000000"/>
                          </a:solidFill>
                          <a:effectLst/>
                          <a:latin typeface="+mn-lt"/>
                        </a:rPr>
                        <a:t> </a:t>
                      </a:r>
                      <a:r>
                        <a:rPr lang="en-US" sz="1600" b="0" i="0" u="none" strike="noStrike" dirty="0" smtClean="0">
                          <a:solidFill>
                            <a:srgbClr val="000000"/>
                          </a:solidFill>
                          <a:effectLst/>
                          <a:latin typeface="+mn-lt"/>
                        </a:rPr>
                        <a:t>D </a:t>
                      </a:r>
                      <a:r>
                        <a:rPr lang="en-US" sz="1600" b="0" i="0" u="none" strike="noStrike" dirty="0">
                          <a:solidFill>
                            <a:srgbClr val="000000"/>
                          </a:solidFill>
                          <a:effectLst/>
                          <a:latin typeface="+mn-lt"/>
                        </a:rPr>
                        <a:t>Times</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US" sz="1600" b="0" i="0" u="none" strike="noStrike" dirty="0">
                          <a:solidFill>
                            <a:srgbClr val="000000"/>
                          </a:solidFill>
                          <a:effectLst/>
                          <a:latin typeface="Consolas" panose="020B0609020204030204" pitchFamily="49" charset="0"/>
                          <a:hlinkClick r:id="rId2" tooltip="https://sdtimes.com/"/>
                        </a:rPr>
                        <a:t>www.sdtimes.com</a:t>
                      </a:r>
                      <a:endParaRPr lang="en-US" sz="1600" b="0" i="0" u="none" strike="noStrike" dirty="0">
                        <a:solidFill>
                          <a:srgbClr val="000000"/>
                        </a:solidFill>
                        <a:effectLst/>
                        <a:latin typeface="Consolas" panose="020B0609020204030204" pitchFamily="49"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772002006"/>
                  </a:ext>
                </a:extLst>
              </a:tr>
              <a:tr h="309288">
                <a:tc>
                  <a:txBody>
                    <a:bodyPr/>
                    <a:lstStyle/>
                    <a:p>
                      <a:pPr algn="l" fontAlgn="b"/>
                      <a:r>
                        <a:rPr lang="en-US" sz="1600" b="0" i="0" u="none" strike="noStrike" dirty="0">
                          <a:solidFill>
                            <a:srgbClr val="000000"/>
                          </a:solidFill>
                          <a:effectLst/>
                          <a:latin typeface="+mn-lt"/>
                        </a:rPr>
                        <a:t>Slashdot</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US" sz="1600" b="0" i="0" u="none" strike="noStrike" dirty="0">
                          <a:solidFill>
                            <a:srgbClr val="000000"/>
                          </a:solidFill>
                          <a:effectLst/>
                          <a:latin typeface="Consolas" panose="020B0609020204030204" pitchFamily="49" charset="0"/>
                        </a:rPr>
                        <a:t>slashdot.org</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41947451"/>
                  </a:ext>
                </a:extLst>
              </a:tr>
              <a:tr h="309288">
                <a:tc>
                  <a:txBody>
                    <a:bodyPr/>
                    <a:lstStyle/>
                    <a:p>
                      <a:pPr algn="l" fontAlgn="b"/>
                      <a:r>
                        <a:rPr lang="en-US" sz="1600" b="0" i="0" u="none" strike="noStrike" dirty="0">
                          <a:solidFill>
                            <a:srgbClr val="000000"/>
                          </a:solidFill>
                          <a:effectLst/>
                          <a:latin typeface="+mn-lt"/>
                        </a:rPr>
                        <a:t>Stack Overflow</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US" sz="1600" b="0" i="0" u="none" strike="noStrike" dirty="0">
                          <a:solidFill>
                            <a:srgbClr val="000000"/>
                          </a:solidFill>
                          <a:effectLst/>
                          <a:latin typeface="Consolas" panose="020B0609020204030204" pitchFamily="49" charset="0"/>
                        </a:rPr>
                        <a:t>stackoverflow.com</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20548129"/>
                  </a:ext>
                </a:extLst>
              </a:tr>
              <a:tr h="297731">
                <a:tc>
                  <a:txBody>
                    <a:bodyPr/>
                    <a:lstStyle/>
                    <a:p>
                      <a:pPr algn="l" fontAlgn="b"/>
                      <a:r>
                        <a:rPr lang="en-US" sz="1600" b="0" i="0" u="none" strike="noStrike" dirty="0">
                          <a:solidFill>
                            <a:srgbClr val="000000"/>
                          </a:solidFill>
                          <a:effectLst/>
                          <a:latin typeface="+mn-lt"/>
                        </a:rPr>
                        <a:t>Technology Review</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US" sz="1600" b="0" i="0" u="none" strike="noStrike" dirty="0">
                          <a:solidFill>
                            <a:srgbClr val="000000"/>
                          </a:solidFill>
                          <a:effectLst/>
                          <a:latin typeface="Consolas" panose="020B0609020204030204" pitchFamily="49" charset="0"/>
                        </a:rPr>
                        <a:t>technologyreview.com</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02323010"/>
                  </a:ext>
                </a:extLst>
              </a:tr>
              <a:tr h="309288">
                <a:tc>
                  <a:txBody>
                    <a:bodyPr/>
                    <a:lstStyle/>
                    <a:p>
                      <a:pPr algn="l" fontAlgn="b"/>
                      <a:r>
                        <a:rPr lang="en-US" sz="1600" b="0" i="0" u="none" strike="noStrike" dirty="0">
                          <a:solidFill>
                            <a:srgbClr val="000000"/>
                          </a:solidFill>
                          <a:effectLst/>
                          <a:latin typeface="+mn-lt"/>
                        </a:rPr>
                        <a:t>Techcrunch</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US" sz="1600" b="0" i="0" u="none" strike="noStrike" dirty="0">
                          <a:solidFill>
                            <a:srgbClr val="000000"/>
                          </a:solidFill>
                          <a:effectLst/>
                          <a:latin typeface="Consolas" panose="020B0609020204030204" pitchFamily="49" charset="0"/>
                        </a:rPr>
                        <a:t>techcrunch.com</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190086636"/>
                  </a:ext>
                </a:extLst>
              </a:tr>
              <a:tr h="309288">
                <a:tc>
                  <a:txBody>
                    <a:bodyPr/>
                    <a:lstStyle/>
                    <a:p>
                      <a:pPr algn="l" fontAlgn="b"/>
                      <a:r>
                        <a:rPr lang="en-US" sz="1600" b="0" i="0" u="none" strike="noStrike" dirty="0">
                          <a:solidFill>
                            <a:srgbClr val="000000"/>
                          </a:solidFill>
                          <a:effectLst/>
                          <a:latin typeface="+mn-lt"/>
                        </a:rPr>
                        <a:t>The Next Web</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US" sz="1600" b="0" i="0" u="none" strike="noStrike" dirty="0">
                          <a:solidFill>
                            <a:srgbClr val="000000"/>
                          </a:solidFill>
                          <a:effectLst/>
                          <a:latin typeface="Consolas" panose="020B0609020204030204" pitchFamily="49" charset="0"/>
                        </a:rPr>
                        <a:t>thenextweb.com</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713173350"/>
                  </a:ext>
                </a:extLst>
              </a:tr>
              <a:tr h="309288">
                <a:tc>
                  <a:txBody>
                    <a:bodyPr/>
                    <a:lstStyle/>
                    <a:p>
                      <a:pPr algn="l" fontAlgn="b"/>
                      <a:r>
                        <a:rPr lang="en-US" sz="1600" b="0" i="0" u="none" strike="noStrike" dirty="0">
                          <a:solidFill>
                            <a:srgbClr val="000000"/>
                          </a:solidFill>
                          <a:effectLst/>
                          <a:latin typeface="+mn-lt"/>
                        </a:rPr>
                        <a:t>The Verge</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US" sz="1600" b="0" i="0" u="none" strike="noStrike" dirty="0">
                          <a:solidFill>
                            <a:srgbClr val="000000"/>
                          </a:solidFill>
                          <a:effectLst/>
                          <a:latin typeface="Consolas" panose="020B0609020204030204" pitchFamily="49" charset="0"/>
                          <a:hlinkClick r:id="rId3" tooltip="https://www.theverge.com/"/>
                        </a:rPr>
                        <a:t>www.theverge.com</a:t>
                      </a:r>
                      <a:endParaRPr lang="en-US" sz="1600" b="0" i="0" u="none" strike="noStrike" dirty="0">
                        <a:solidFill>
                          <a:srgbClr val="000000"/>
                        </a:solidFill>
                        <a:effectLst/>
                        <a:latin typeface="Consolas" panose="020B0609020204030204" pitchFamily="49"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31923129"/>
                  </a:ext>
                </a:extLst>
              </a:tr>
              <a:tr h="309288">
                <a:tc>
                  <a:txBody>
                    <a:bodyPr/>
                    <a:lstStyle/>
                    <a:p>
                      <a:pPr algn="l" fontAlgn="b"/>
                      <a:r>
                        <a:rPr lang="en-US" sz="1600" b="0" i="0" u="none" strike="noStrike">
                          <a:solidFill>
                            <a:srgbClr val="000000"/>
                          </a:solidFill>
                          <a:effectLst/>
                          <a:latin typeface="+mn-lt"/>
                        </a:rPr>
                        <a:t>Wired</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US" sz="1600" b="0" i="0" u="none" strike="noStrike" dirty="0">
                          <a:solidFill>
                            <a:srgbClr val="000000"/>
                          </a:solidFill>
                          <a:effectLst/>
                          <a:latin typeface="Consolas" panose="020B0609020204030204" pitchFamily="49" charset="0"/>
                          <a:hlinkClick r:id="rId4" tooltip="https://www.wired.com/"/>
                        </a:rPr>
                        <a:t>www.wired.com</a:t>
                      </a:r>
                      <a:endParaRPr lang="en-US" sz="1600" b="0" i="0" u="none" strike="noStrike" dirty="0">
                        <a:solidFill>
                          <a:srgbClr val="000000"/>
                        </a:solidFill>
                        <a:effectLst/>
                        <a:latin typeface="Consolas" panose="020B0609020204030204" pitchFamily="49"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26785178"/>
                  </a:ext>
                </a:extLst>
              </a:tr>
            </a:tbl>
          </a:graphicData>
        </a:graphic>
      </p:graphicFrame>
    </p:spTree>
    <p:extLst>
      <p:ext uri="{BB962C8B-B14F-4D97-AF65-F5344CB8AC3E}">
        <p14:creationId xmlns:p14="http://schemas.microsoft.com/office/powerpoint/2010/main" val="1037499202"/>
      </p:ext>
    </p:extLst>
  </p:cSld>
  <p:clrMapOvr>
    <a:masterClrMapping/>
  </p:clrMapOvr>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lt2"/>
                </a:solidFill>
              </a:rPr>
              <a:t>Copyright</a:t>
            </a:r>
            <a:endParaRPr lang="en-US" dirty="0"/>
          </a:p>
        </p:txBody>
      </p:sp>
      <p:pic>
        <p:nvPicPr>
          <p:cNvPr id="4" name="Picture 2" descr="This work is protected by United States copyright laws and is provided solely for the use of instructors in teaching their courses and assessing student learning. Dissemination or sale of any part of this work (including on the world wide web) will destroy the integrity of the work and is not permitted. The work and materials from it should never be made available to students except by instructors using the accompanying text in their classes. All recipients of this work are expected to abide by these restrictions and to honor the intended pedagogical purposes and the needs of other instructors who rely on these materials."/>
          <p:cNvPicPr>
            <a:picLocks noChangeAspect="1" noChangeArrowheads="1"/>
          </p:cNvPicPr>
          <p:nvPr/>
        </p:nvPicPr>
        <p:blipFill>
          <a:blip r:embed="rId2"/>
          <a:srcRect/>
          <a:stretch>
            <a:fillRect/>
          </a:stretch>
        </p:blipFill>
        <p:spPr bwMode="auto">
          <a:xfrm>
            <a:off x="767157" y="2310096"/>
            <a:ext cx="7423150" cy="2438400"/>
          </a:xfrm>
          <a:prstGeom prst="rect">
            <a:avLst/>
          </a:prstGeom>
          <a:noFill/>
          <a:ln w="9525">
            <a:noFill/>
            <a:miter lim="800000"/>
            <a:headEnd/>
            <a:tailEnd/>
          </a:ln>
        </p:spPr>
      </p:pic>
    </p:spTree>
    <p:extLst>
      <p:ext uri="{BB962C8B-B14F-4D97-AF65-F5344CB8AC3E}">
        <p14:creationId xmlns:p14="http://schemas.microsoft.com/office/powerpoint/2010/main" val="96436195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2"/>
                </a:solidFill>
                <a:latin typeface="Times New Roman" panose="02020603050405020304" pitchFamily="18" charset="0"/>
                <a:cs typeface="Times New Roman" panose="02020603050405020304" pitchFamily="18" charset="0"/>
              </a:rPr>
              <a:t>1.3.1 Moore’s Law </a:t>
            </a:r>
            <a:r>
              <a:rPr lang="en-US" sz="2000" b="0" dirty="0" smtClean="0">
                <a:solidFill>
                  <a:schemeClr val="tx2"/>
                </a:solidFill>
                <a:latin typeface="Times New Roman" panose="02020603050405020304" pitchFamily="18" charset="0"/>
                <a:cs typeface="Times New Roman" panose="02020603050405020304" pitchFamily="18" charset="0"/>
              </a:rPr>
              <a:t>(3 </a:t>
            </a:r>
            <a:r>
              <a:rPr lang="en-US" sz="2000" b="0" dirty="0">
                <a:solidFill>
                  <a:schemeClr val="tx2"/>
                </a:solidFill>
                <a:latin typeface="Times New Roman" panose="02020603050405020304" pitchFamily="18" charset="0"/>
                <a:cs typeface="Times New Roman" panose="02020603050405020304" pitchFamily="18" charset="0"/>
              </a:rPr>
              <a:t>of </a:t>
            </a:r>
            <a:r>
              <a:rPr lang="en-US" sz="2000" b="0" dirty="0" smtClean="0">
                <a:solidFill>
                  <a:schemeClr val="tx2"/>
                </a:solidFill>
                <a:latin typeface="Times New Roman" panose="02020603050405020304" pitchFamily="18" charset="0"/>
                <a:cs typeface="Times New Roman" panose="02020603050405020304" pitchFamily="18" charset="0"/>
              </a:rPr>
              <a:t>3)</a:t>
            </a:r>
            <a:endParaRPr lang="en-US" dirty="0"/>
          </a:p>
        </p:txBody>
      </p:sp>
      <p:sp>
        <p:nvSpPr>
          <p:cNvPr id="3" name="Text Placeholder 2"/>
          <p:cNvSpPr>
            <a:spLocks noGrp="1"/>
          </p:cNvSpPr>
          <p:nvPr>
            <p:ph type="body" idx="1"/>
          </p:nvPr>
        </p:nvSpPr>
        <p:spPr/>
        <p:txBody>
          <a:bodyPr/>
          <a:lstStyle/>
          <a:p>
            <a:pPr eaLnBrk="1" hangingPunct="1"/>
            <a:r>
              <a:rPr lang="en-US" altLang="en-US" sz="2400" dirty="0">
                <a:solidFill>
                  <a:srgbClr val="000000"/>
                </a:solidFill>
                <a:latin typeface="+mn-lt"/>
              </a:rPr>
              <a:t>Similar growth has occurred in the communications field.</a:t>
            </a:r>
          </a:p>
          <a:p>
            <a:pPr eaLnBrk="1" hangingPunct="1"/>
            <a:r>
              <a:rPr lang="en-US" altLang="en-US" sz="2400" dirty="0">
                <a:solidFill>
                  <a:srgbClr val="000000"/>
                </a:solidFill>
                <a:latin typeface="+mn-lt"/>
              </a:rPr>
              <a:t>Costs have plummeted as enormous demand for communications bandwidth (i.e., information-carrying capacity) has attracted intense competition</a:t>
            </a:r>
          </a:p>
          <a:p>
            <a:pPr eaLnBrk="1" hangingPunct="1"/>
            <a:r>
              <a:rPr lang="en-US" altLang="en-US" sz="2400" dirty="0">
                <a:solidFill>
                  <a:srgbClr val="000000"/>
                </a:solidFill>
                <a:latin typeface="+mn-lt"/>
              </a:rPr>
              <a:t>We know of no other fields in which technology improves so quickly and costs fall so rapidly</a:t>
            </a:r>
            <a:r>
              <a:rPr lang="en-US" altLang="en-US" sz="2400" dirty="0" smtClean="0">
                <a:solidFill>
                  <a:srgbClr val="000000"/>
                </a:solidFill>
                <a:latin typeface="+mn-lt"/>
              </a:rPr>
              <a:t>.</a:t>
            </a:r>
            <a:endParaRPr lang="en-US" altLang="en-US" sz="2400" dirty="0">
              <a:solidFill>
                <a:srgbClr val="000000"/>
              </a:solidFill>
              <a:latin typeface="+mn-lt"/>
            </a:endParaRPr>
          </a:p>
          <a:p>
            <a:pPr eaLnBrk="1" hangingPunct="1"/>
            <a:r>
              <a:rPr lang="en-US" altLang="en-US" sz="2400" dirty="0">
                <a:solidFill>
                  <a:srgbClr val="000000"/>
                </a:solidFill>
                <a:latin typeface="+mn-lt"/>
              </a:rPr>
              <a:t>Such phenomenal improvement is truly fostering the Information Revolution</a:t>
            </a:r>
            <a:r>
              <a:rPr lang="en-US" altLang="en-US" sz="2400" dirty="0" smtClean="0">
                <a:solidFill>
                  <a:srgbClr val="000000"/>
                </a:solidFill>
                <a:latin typeface="+mn-lt"/>
              </a:rPr>
              <a:t>.</a:t>
            </a:r>
            <a:endParaRPr lang="en-US" altLang="en-US" sz="2400" i="1" dirty="0">
              <a:solidFill>
                <a:srgbClr val="000000"/>
              </a:solidFill>
              <a:latin typeface="+mn-lt"/>
            </a:endParaRPr>
          </a:p>
        </p:txBody>
      </p:sp>
    </p:spTree>
    <p:extLst>
      <p:ext uri="{BB962C8B-B14F-4D97-AF65-F5344CB8AC3E}">
        <p14:creationId xmlns:p14="http://schemas.microsoft.com/office/powerpoint/2010/main" val="407480170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Learning Objectives</a:t>
            </a:r>
            <a:endParaRPr lang="en-US" dirty="0"/>
          </a:p>
        </p:txBody>
      </p:sp>
      <p:sp>
        <p:nvSpPr>
          <p:cNvPr id="3" name="Text Placeholder 2"/>
          <p:cNvSpPr>
            <a:spLocks noGrp="1"/>
          </p:cNvSpPr>
          <p:nvPr>
            <p:ph type="body" idx="1"/>
          </p:nvPr>
        </p:nvSpPr>
        <p:spPr>
          <a:xfrm>
            <a:off x="457200" y="1514472"/>
            <a:ext cx="8229600" cy="4772028"/>
          </a:xfrm>
        </p:spPr>
        <p:txBody>
          <a:bodyPr/>
          <a:lstStyle/>
          <a:p>
            <a:r>
              <a:rPr lang="en-US" sz="1800" dirty="0" smtClean="0">
                <a:latin typeface="+mn-lt"/>
              </a:rPr>
              <a:t>Exciting </a:t>
            </a:r>
            <a:r>
              <a:rPr lang="en-US" sz="1800" dirty="0">
                <a:latin typeface="+mn-lt"/>
              </a:rPr>
              <a:t>recent developments in the computer field.</a:t>
            </a:r>
          </a:p>
          <a:p>
            <a:r>
              <a:rPr lang="en-US" sz="1800" dirty="0" smtClean="0">
                <a:latin typeface="+mn-lt"/>
              </a:rPr>
              <a:t>Computer </a:t>
            </a:r>
            <a:r>
              <a:rPr lang="en-US" sz="1800" dirty="0">
                <a:latin typeface="+mn-lt"/>
              </a:rPr>
              <a:t>hardware, software and networking basics.</a:t>
            </a:r>
          </a:p>
          <a:p>
            <a:r>
              <a:rPr lang="en-US" sz="1800" dirty="0" smtClean="0">
                <a:latin typeface="+mn-lt"/>
              </a:rPr>
              <a:t>The </a:t>
            </a:r>
            <a:r>
              <a:rPr lang="en-US" sz="1800" dirty="0">
                <a:latin typeface="+mn-lt"/>
              </a:rPr>
              <a:t>data hierarchy.</a:t>
            </a:r>
          </a:p>
          <a:p>
            <a:r>
              <a:rPr lang="en-US" sz="1800" dirty="0" smtClean="0">
                <a:latin typeface="+mn-lt"/>
              </a:rPr>
              <a:t>The </a:t>
            </a:r>
            <a:r>
              <a:rPr lang="en-US" sz="1800" dirty="0">
                <a:latin typeface="+mn-lt"/>
              </a:rPr>
              <a:t>different types of programming languages.</a:t>
            </a:r>
          </a:p>
          <a:p>
            <a:r>
              <a:rPr lang="en-US" sz="1800" dirty="0" smtClean="0">
                <a:latin typeface="+mn-lt"/>
              </a:rPr>
              <a:t>Basic </a:t>
            </a:r>
            <a:r>
              <a:rPr lang="en-US" sz="1800" dirty="0">
                <a:latin typeface="+mn-lt"/>
              </a:rPr>
              <a:t>object-technology concepts.</a:t>
            </a:r>
          </a:p>
          <a:p>
            <a:r>
              <a:rPr lang="en-US" sz="1800" dirty="0" smtClean="0">
                <a:latin typeface="+mn-lt"/>
              </a:rPr>
              <a:t>Some </a:t>
            </a:r>
            <a:r>
              <a:rPr lang="en-US" sz="1800" dirty="0">
                <a:latin typeface="+mn-lt"/>
              </a:rPr>
              <a:t>basics of the Internet and the World Wide Web.</a:t>
            </a:r>
          </a:p>
          <a:p>
            <a:r>
              <a:rPr lang="en-US" sz="1800" dirty="0" smtClean="0">
                <a:latin typeface="+mn-lt"/>
              </a:rPr>
              <a:t>A </a:t>
            </a:r>
            <a:r>
              <a:rPr lang="en-US" sz="1800" dirty="0">
                <a:latin typeface="+mn-lt"/>
              </a:rPr>
              <a:t>typical C++ program development environment.</a:t>
            </a:r>
          </a:p>
          <a:p>
            <a:r>
              <a:rPr lang="en-US" sz="1800" dirty="0" smtClean="0">
                <a:latin typeface="+mn-lt"/>
              </a:rPr>
              <a:t>To </a:t>
            </a:r>
            <a:r>
              <a:rPr lang="en-US" sz="1800" dirty="0">
                <a:latin typeface="+mn-lt"/>
              </a:rPr>
              <a:t>test-drive a C++ application.</a:t>
            </a:r>
          </a:p>
          <a:p>
            <a:r>
              <a:rPr lang="en-US" sz="1800" dirty="0" smtClean="0">
                <a:latin typeface="+mn-lt"/>
              </a:rPr>
              <a:t>Some </a:t>
            </a:r>
            <a:r>
              <a:rPr lang="en-US" sz="1800" dirty="0">
                <a:latin typeface="+mn-lt"/>
              </a:rPr>
              <a:t>key recent software technologies.</a:t>
            </a:r>
          </a:p>
          <a:p>
            <a:r>
              <a:rPr lang="en-US" sz="1800" dirty="0" smtClean="0">
                <a:latin typeface="+mn-lt"/>
              </a:rPr>
              <a:t>How </a:t>
            </a:r>
            <a:r>
              <a:rPr lang="en-US" sz="1800" dirty="0">
                <a:latin typeface="+mn-lt"/>
              </a:rPr>
              <a:t>computers can help you make a difference.</a:t>
            </a:r>
          </a:p>
        </p:txBody>
      </p:sp>
    </p:spTree>
    <p:extLst>
      <p:ext uri="{BB962C8B-B14F-4D97-AF65-F5344CB8AC3E}">
        <p14:creationId xmlns:p14="http://schemas.microsoft.com/office/powerpoint/2010/main" val="272248465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2"/>
                </a:solidFill>
                <a:latin typeface="Times New Roman" panose="02020603050405020304" pitchFamily="18" charset="0"/>
                <a:cs typeface="Times New Roman" panose="02020603050405020304" pitchFamily="18" charset="0"/>
              </a:rPr>
              <a:t>1.3.2 Computer </a:t>
            </a:r>
            <a:r>
              <a:rPr lang="en-US" dirty="0">
                <a:solidFill>
                  <a:schemeClr val="tx2"/>
                </a:solidFill>
                <a:latin typeface="Times New Roman" panose="02020603050405020304" pitchFamily="18" charset="0"/>
                <a:cs typeface="Times New Roman" panose="02020603050405020304" pitchFamily="18" charset="0"/>
              </a:rPr>
              <a:t>Organization</a:t>
            </a:r>
          </a:p>
        </p:txBody>
      </p:sp>
      <p:sp>
        <p:nvSpPr>
          <p:cNvPr id="3" name="Text Placeholder 2"/>
          <p:cNvSpPr>
            <a:spLocks noGrp="1"/>
          </p:cNvSpPr>
          <p:nvPr>
            <p:ph type="body" idx="1"/>
          </p:nvPr>
        </p:nvSpPr>
        <p:spPr/>
        <p:txBody>
          <a:bodyPr/>
          <a:lstStyle/>
          <a:p>
            <a:r>
              <a:rPr lang="en-US" altLang="en-US" sz="2400" dirty="0">
                <a:solidFill>
                  <a:srgbClr val="000000"/>
                </a:solidFill>
                <a:latin typeface="+mn-lt"/>
              </a:rPr>
              <a:t>Regardless of differences in physical appearance, computers can be envisioned as divided into various </a:t>
            </a:r>
            <a:r>
              <a:rPr lang="en-US" altLang="en-US" sz="2400" b="1" dirty="0">
                <a:solidFill>
                  <a:schemeClr val="tx1"/>
                </a:solidFill>
                <a:latin typeface="+mn-lt"/>
              </a:rPr>
              <a:t>logical units </a:t>
            </a:r>
            <a:r>
              <a:rPr lang="en-US" altLang="en-US" sz="2400" dirty="0">
                <a:solidFill>
                  <a:srgbClr val="000000"/>
                </a:solidFill>
                <a:latin typeface="+mn-lt"/>
              </a:rPr>
              <a:t>or sections (</a:t>
            </a:r>
            <a:r>
              <a:rPr lang="en-US" altLang="en-US" sz="2400" dirty="0" smtClean="0">
                <a:solidFill>
                  <a:srgbClr val="000000"/>
                </a:solidFill>
                <a:latin typeface="+mn-lt"/>
              </a:rPr>
              <a:t>Figure </a:t>
            </a:r>
            <a:r>
              <a:rPr lang="en-US" altLang="en-US" sz="2400" dirty="0">
                <a:solidFill>
                  <a:srgbClr val="000000"/>
                </a:solidFill>
                <a:latin typeface="+mn-lt"/>
              </a:rPr>
              <a:t>1.2</a:t>
            </a:r>
            <a:r>
              <a:rPr lang="en-US" altLang="en-US" sz="2400" dirty="0" smtClean="0">
                <a:solidFill>
                  <a:srgbClr val="000000"/>
                </a:solidFill>
                <a:latin typeface="+mn-lt"/>
              </a:rPr>
              <a:t>)</a:t>
            </a:r>
            <a:endParaRPr lang="en-US" altLang="en-US" sz="2400" i="1" dirty="0">
              <a:solidFill>
                <a:srgbClr val="000000"/>
              </a:solidFill>
              <a:latin typeface="+mn-lt"/>
            </a:endParaRPr>
          </a:p>
        </p:txBody>
      </p:sp>
    </p:spTree>
    <p:extLst>
      <p:ext uri="{BB962C8B-B14F-4D97-AF65-F5344CB8AC3E}">
        <p14:creationId xmlns:p14="http://schemas.microsoft.com/office/powerpoint/2010/main" val="228199550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8358188" cy="1097279"/>
          </a:xfrm>
        </p:spPr>
        <p:txBody>
          <a:bodyPr/>
          <a:lstStyle/>
          <a:p>
            <a:r>
              <a:rPr lang="en-US" dirty="0" smtClean="0"/>
              <a:t>Figure </a:t>
            </a:r>
            <a:r>
              <a:rPr lang="en-US" dirty="0"/>
              <a:t>1.2 Logical Units of a </a:t>
            </a:r>
            <a:r>
              <a:rPr lang="en-US" dirty="0" smtClean="0"/>
              <a:t>Computer </a:t>
            </a:r>
            <a:r>
              <a:rPr lang="en-US" sz="2000" b="0" dirty="0" smtClean="0"/>
              <a:t>(1 of 5)</a:t>
            </a:r>
            <a:endParaRPr lang="en-US" sz="2000" b="0" dirty="0"/>
          </a:p>
        </p:txBody>
      </p:sp>
      <p:graphicFrame>
        <p:nvGraphicFramePr>
          <p:cNvPr id="4" name="Table 3"/>
          <p:cNvGraphicFramePr>
            <a:graphicFrameLocks noGrp="1"/>
          </p:cNvGraphicFramePr>
          <p:nvPr>
            <p:extLst>
              <p:ext uri="{D42A27DB-BD31-4B8C-83A1-F6EECF244321}">
                <p14:modId xmlns:p14="http://schemas.microsoft.com/office/powerpoint/2010/main" val="3032725552"/>
              </p:ext>
            </p:extLst>
          </p:nvPr>
        </p:nvGraphicFramePr>
        <p:xfrm>
          <a:off x="510540" y="1663170"/>
          <a:ext cx="8122920" cy="4084320"/>
        </p:xfrm>
        <a:graphic>
          <a:graphicData uri="http://schemas.openxmlformats.org/drawingml/2006/table">
            <a:tbl>
              <a:tblPr firstRow="1" bandRow="1">
                <a:tableStyleId>{40F9630F-82C1-40B7-BC3A-925EFCFF5E92}</a:tableStyleId>
              </a:tblPr>
              <a:tblGrid>
                <a:gridCol w="1409700">
                  <a:extLst>
                    <a:ext uri="{9D8B030D-6E8A-4147-A177-3AD203B41FA5}">
                      <a16:colId xmlns:a16="http://schemas.microsoft.com/office/drawing/2014/main" val="2000892219"/>
                    </a:ext>
                  </a:extLst>
                </a:gridCol>
                <a:gridCol w="6713220">
                  <a:extLst>
                    <a:ext uri="{9D8B030D-6E8A-4147-A177-3AD203B41FA5}">
                      <a16:colId xmlns:a16="http://schemas.microsoft.com/office/drawing/2014/main" val="2564240042"/>
                    </a:ext>
                  </a:extLst>
                </a:gridCol>
              </a:tblGrid>
              <a:tr h="272310">
                <a:tc>
                  <a:txBody>
                    <a:bodyPr/>
                    <a:lstStyle/>
                    <a:p>
                      <a:pPr algn="l"/>
                      <a:r>
                        <a:rPr lang="en-US" sz="1600" b="1" i="0" u="none" strike="noStrike" cap="none" baseline="0" dirty="0" smtClean="0">
                          <a:solidFill>
                            <a:schemeClr val="dk1"/>
                          </a:solidFill>
                          <a:latin typeface="+mn-lt"/>
                          <a:ea typeface="Arial"/>
                          <a:cs typeface="Arial"/>
                          <a:sym typeface="Arial"/>
                        </a:rPr>
                        <a:t>Logical unit</a:t>
                      </a:r>
                      <a:endParaRPr lang="en-US" sz="1600" b="1" dirty="0">
                        <a:solidFill>
                          <a:schemeClr val="tx1"/>
                        </a:solidFill>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alpha val="0"/>
                      </a:schemeClr>
                    </a:solidFill>
                  </a:tcPr>
                </a:tc>
                <a:tc>
                  <a:txBody>
                    <a:bodyPr/>
                    <a:lstStyle/>
                    <a:p>
                      <a:pPr algn="l"/>
                      <a:r>
                        <a:rPr lang="en-US" sz="1600" b="1" i="0" u="none" strike="noStrike" cap="none" baseline="0" dirty="0" smtClean="0">
                          <a:solidFill>
                            <a:schemeClr val="dk1"/>
                          </a:solidFill>
                          <a:latin typeface="+mn-lt"/>
                          <a:ea typeface="Arial"/>
                          <a:cs typeface="Arial"/>
                          <a:sym typeface="Arial"/>
                        </a:rPr>
                        <a:t>Description</a:t>
                      </a:r>
                      <a:endParaRPr lang="en-US" sz="1600" b="1" dirty="0">
                        <a:solidFill>
                          <a:schemeClr val="tx1"/>
                        </a:solidFill>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alpha val="0"/>
                      </a:schemeClr>
                    </a:solidFill>
                  </a:tcPr>
                </a:tc>
                <a:extLst>
                  <a:ext uri="{0D108BD9-81ED-4DB2-BD59-A6C34878D82A}">
                    <a16:rowId xmlns:a16="http://schemas.microsoft.com/office/drawing/2014/main" val="3575456146"/>
                  </a:ext>
                </a:extLst>
              </a:tr>
              <a:tr h="3740950">
                <a:tc>
                  <a:txBody>
                    <a:bodyPr/>
                    <a:lstStyle/>
                    <a:p>
                      <a:pPr algn="l"/>
                      <a:r>
                        <a:rPr lang="en-US" sz="1600" b="1" i="0" u="none" strike="noStrike" cap="none" baseline="0" dirty="0" smtClean="0">
                          <a:solidFill>
                            <a:schemeClr val="dk1"/>
                          </a:solidFill>
                          <a:latin typeface="+mn-lt"/>
                          <a:ea typeface="Arial"/>
                          <a:cs typeface="Arial"/>
                          <a:sym typeface="Arial"/>
                        </a:rPr>
                        <a:t>Input unit</a:t>
                      </a:r>
                      <a:endParaRPr lang="en-US" sz="1600" b="1" dirty="0">
                        <a:solidFill>
                          <a:schemeClr val="tx1"/>
                        </a:solidFill>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0"/>
                      </a:schemeClr>
                    </a:solidFill>
                  </a:tcPr>
                </a:tc>
                <a:tc>
                  <a:txBody>
                    <a:bodyPr/>
                    <a:lstStyle/>
                    <a:p>
                      <a:r>
                        <a:rPr lang="en-US" sz="1600" b="0" i="0" u="none" strike="noStrike" cap="none" baseline="0" dirty="0" smtClean="0">
                          <a:solidFill>
                            <a:schemeClr val="dk1"/>
                          </a:solidFill>
                          <a:latin typeface="+mn-lt"/>
                          <a:ea typeface="Arial"/>
                          <a:cs typeface="Arial"/>
                          <a:sym typeface="Arial"/>
                        </a:rPr>
                        <a:t>This “receiving” section obtains information (data and computer programs) from </a:t>
                      </a:r>
                      <a:r>
                        <a:rPr lang="en-US" sz="1600" b="1" i="0" u="none" strike="noStrike" cap="none" baseline="0" dirty="0" smtClean="0">
                          <a:solidFill>
                            <a:schemeClr val="dk1"/>
                          </a:solidFill>
                          <a:latin typeface="+mn-lt"/>
                          <a:ea typeface="Arial"/>
                          <a:cs typeface="Arial"/>
                          <a:sym typeface="Arial"/>
                        </a:rPr>
                        <a:t>input devices </a:t>
                      </a:r>
                      <a:r>
                        <a:rPr lang="en-US" sz="1600" b="0" i="0" u="none" strike="noStrike" cap="none" baseline="0" dirty="0" smtClean="0">
                          <a:solidFill>
                            <a:schemeClr val="dk1"/>
                          </a:solidFill>
                          <a:latin typeface="+mn-lt"/>
                          <a:ea typeface="Arial"/>
                          <a:cs typeface="Arial"/>
                          <a:sym typeface="Arial"/>
                        </a:rPr>
                        <a:t>and places it at the disposal of the other units for processing. Most user input is entered into computers through keyboards, touch screens and mouse devices. Other forms of input include receiving voice commands, scanning images and barcodes, reading from secondary storage devices (such as hard drives, D</a:t>
                      </a:r>
                      <a:r>
                        <a:rPr lang="en-US" sz="100" b="0" i="0" u="none" strike="noStrike" cap="none" baseline="0" dirty="0" smtClean="0">
                          <a:solidFill>
                            <a:schemeClr val="dk1"/>
                          </a:solidFill>
                          <a:latin typeface="+mn-lt"/>
                          <a:ea typeface="Arial"/>
                          <a:cs typeface="Arial"/>
                          <a:sym typeface="Arial"/>
                        </a:rPr>
                        <a:t> </a:t>
                      </a:r>
                      <a:r>
                        <a:rPr lang="en-US" sz="1600" b="0" i="0" u="none" strike="noStrike" cap="none" baseline="0" dirty="0" smtClean="0">
                          <a:solidFill>
                            <a:schemeClr val="dk1"/>
                          </a:solidFill>
                          <a:latin typeface="+mn-lt"/>
                          <a:ea typeface="Arial"/>
                          <a:cs typeface="Arial"/>
                          <a:sym typeface="Arial"/>
                        </a:rPr>
                        <a:t>V</a:t>
                      </a:r>
                      <a:r>
                        <a:rPr lang="en-US" sz="100" b="0" i="0" u="none" strike="noStrike" cap="none" baseline="0" dirty="0" smtClean="0">
                          <a:solidFill>
                            <a:schemeClr val="dk1"/>
                          </a:solidFill>
                          <a:latin typeface="+mn-lt"/>
                          <a:ea typeface="Arial"/>
                          <a:cs typeface="Arial"/>
                          <a:sym typeface="Arial"/>
                        </a:rPr>
                        <a:t> </a:t>
                      </a:r>
                      <a:r>
                        <a:rPr lang="en-US" sz="1600" b="0" i="0" u="none" strike="noStrike" cap="none" baseline="0" dirty="0" smtClean="0">
                          <a:solidFill>
                            <a:schemeClr val="dk1"/>
                          </a:solidFill>
                          <a:latin typeface="+mn-lt"/>
                          <a:ea typeface="Arial"/>
                          <a:cs typeface="Arial"/>
                          <a:sym typeface="Arial"/>
                        </a:rPr>
                        <a:t>D drives, Blu-ray Disc™ drives and U</a:t>
                      </a:r>
                      <a:r>
                        <a:rPr lang="en-US" sz="100" b="0" i="0" u="none" strike="noStrike" cap="none" baseline="0" dirty="0" smtClean="0">
                          <a:solidFill>
                            <a:schemeClr val="dk1"/>
                          </a:solidFill>
                          <a:latin typeface="+mn-lt"/>
                          <a:ea typeface="Arial"/>
                          <a:cs typeface="Arial"/>
                          <a:sym typeface="Arial"/>
                        </a:rPr>
                        <a:t> </a:t>
                      </a:r>
                      <a:r>
                        <a:rPr lang="en-US" sz="1600" b="0" i="0" u="none" strike="noStrike" cap="none" baseline="0" dirty="0" smtClean="0">
                          <a:solidFill>
                            <a:schemeClr val="dk1"/>
                          </a:solidFill>
                          <a:latin typeface="+mn-lt"/>
                          <a:ea typeface="Arial"/>
                          <a:cs typeface="Arial"/>
                          <a:sym typeface="Arial"/>
                        </a:rPr>
                        <a:t>S</a:t>
                      </a:r>
                      <a:r>
                        <a:rPr lang="en-US" sz="100" b="0" i="0" u="none" strike="noStrike" cap="none" baseline="0" dirty="0" smtClean="0">
                          <a:solidFill>
                            <a:schemeClr val="dk1"/>
                          </a:solidFill>
                          <a:latin typeface="+mn-lt"/>
                          <a:ea typeface="Arial"/>
                          <a:cs typeface="Arial"/>
                          <a:sym typeface="Arial"/>
                        </a:rPr>
                        <a:t> </a:t>
                      </a:r>
                      <a:r>
                        <a:rPr lang="en-US" sz="1600" b="0" i="0" u="none" strike="noStrike" cap="none" baseline="0" dirty="0" smtClean="0">
                          <a:solidFill>
                            <a:schemeClr val="dk1"/>
                          </a:solidFill>
                          <a:latin typeface="+mn-lt"/>
                          <a:ea typeface="Arial"/>
                          <a:cs typeface="Arial"/>
                          <a:sym typeface="Arial"/>
                        </a:rPr>
                        <a:t>B flash drives—also called “thumb drives” or “memory sticks”), receiving video from a webcam and having your computer receive information from the Internet (such as when you stream videos from YouTube® or download e-books from Amazon). Newer forms of input include position data from a G</a:t>
                      </a:r>
                      <a:r>
                        <a:rPr lang="en-US" sz="100" b="0" i="0" u="none" strike="noStrike" cap="none" baseline="0" dirty="0" smtClean="0">
                          <a:solidFill>
                            <a:schemeClr val="dk1"/>
                          </a:solidFill>
                          <a:latin typeface="+mn-lt"/>
                          <a:ea typeface="Arial"/>
                          <a:cs typeface="Arial"/>
                          <a:sym typeface="Arial"/>
                        </a:rPr>
                        <a:t> </a:t>
                      </a:r>
                      <a:r>
                        <a:rPr lang="en-US" sz="1600" b="0" i="0" u="none" strike="noStrike" cap="none" baseline="0" dirty="0" smtClean="0">
                          <a:solidFill>
                            <a:schemeClr val="dk1"/>
                          </a:solidFill>
                          <a:latin typeface="+mn-lt"/>
                          <a:ea typeface="Arial"/>
                          <a:cs typeface="Arial"/>
                          <a:sym typeface="Arial"/>
                        </a:rPr>
                        <a:t>P</a:t>
                      </a:r>
                      <a:r>
                        <a:rPr lang="en-US" sz="100" b="0" i="0" u="none" strike="noStrike" cap="none" baseline="0" dirty="0" smtClean="0">
                          <a:solidFill>
                            <a:schemeClr val="dk1"/>
                          </a:solidFill>
                          <a:latin typeface="+mn-lt"/>
                          <a:ea typeface="Arial"/>
                          <a:cs typeface="Arial"/>
                          <a:sym typeface="Arial"/>
                        </a:rPr>
                        <a:t> </a:t>
                      </a:r>
                      <a:r>
                        <a:rPr lang="en-US" sz="1600" b="0" i="0" u="none" strike="noStrike" cap="none" baseline="0" dirty="0" smtClean="0">
                          <a:solidFill>
                            <a:schemeClr val="dk1"/>
                          </a:solidFill>
                          <a:latin typeface="+mn-lt"/>
                          <a:ea typeface="Arial"/>
                          <a:cs typeface="Arial"/>
                          <a:sym typeface="Arial"/>
                        </a:rPr>
                        <a:t>S device, and motion and orientation information from an </a:t>
                      </a:r>
                      <a:r>
                        <a:rPr lang="en-US" sz="1600" b="1" i="0" u="none" strike="noStrike" cap="none" baseline="0" dirty="0" smtClean="0">
                          <a:solidFill>
                            <a:schemeClr val="dk1"/>
                          </a:solidFill>
                          <a:latin typeface="+mn-lt"/>
                          <a:ea typeface="Arial"/>
                          <a:cs typeface="Arial"/>
                          <a:sym typeface="Arial"/>
                        </a:rPr>
                        <a:t>accelerometer</a:t>
                      </a:r>
                      <a:r>
                        <a:rPr lang="en-US" sz="1600" b="0" i="1" u="none" strike="noStrike" cap="none" baseline="0" dirty="0" smtClean="0">
                          <a:solidFill>
                            <a:schemeClr val="dk1"/>
                          </a:solidFill>
                          <a:latin typeface="+mn-lt"/>
                          <a:ea typeface="Arial"/>
                          <a:cs typeface="Arial"/>
                          <a:sym typeface="Arial"/>
                        </a:rPr>
                        <a:t> </a:t>
                      </a:r>
                      <a:r>
                        <a:rPr lang="en-US" sz="1600" b="0" i="0" u="none" strike="noStrike" cap="none" baseline="0" dirty="0" smtClean="0">
                          <a:solidFill>
                            <a:schemeClr val="dk1"/>
                          </a:solidFill>
                          <a:latin typeface="+mn-lt"/>
                          <a:ea typeface="Arial"/>
                          <a:cs typeface="Arial"/>
                          <a:sym typeface="Arial"/>
                        </a:rPr>
                        <a:t>(a device that responds to up/down, left/right and forward/backward acceleration) in a smartphone or game controller (such as Microsoft® Kinect® for Xbox®, W</a:t>
                      </a:r>
                      <a:r>
                        <a:rPr lang="en-US" sz="100" b="0" i="0" u="none" strike="noStrike" cap="none" baseline="0" dirty="0" smtClean="0">
                          <a:solidFill>
                            <a:schemeClr val="dk1"/>
                          </a:solidFill>
                          <a:latin typeface="+mn-lt"/>
                          <a:ea typeface="Arial"/>
                          <a:cs typeface="Arial"/>
                          <a:sym typeface="Arial"/>
                        </a:rPr>
                        <a:t> </a:t>
                      </a:r>
                      <a:r>
                        <a:rPr lang="en-US" sz="1600" b="0" i="0" u="none" strike="noStrike" cap="none" baseline="0" dirty="0" smtClean="0">
                          <a:solidFill>
                            <a:schemeClr val="dk1"/>
                          </a:solidFill>
                          <a:latin typeface="+mn-lt"/>
                          <a:ea typeface="Arial"/>
                          <a:cs typeface="Arial"/>
                          <a:sym typeface="Arial"/>
                        </a:rPr>
                        <a:t>i</a:t>
                      </a:r>
                      <a:r>
                        <a:rPr lang="en-US" sz="100" b="0" i="0" u="none" strike="noStrike" cap="none" baseline="0" dirty="0" smtClean="0">
                          <a:solidFill>
                            <a:schemeClr val="dk1"/>
                          </a:solidFill>
                          <a:latin typeface="+mn-lt"/>
                          <a:ea typeface="Arial"/>
                          <a:cs typeface="Arial"/>
                          <a:sym typeface="Arial"/>
                        </a:rPr>
                        <a:t> </a:t>
                      </a:r>
                      <a:r>
                        <a:rPr lang="en-US" sz="1600" b="0" i="0" u="none" strike="noStrike" cap="none" baseline="0" dirty="0" smtClean="0">
                          <a:solidFill>
                            <a:schemeClr val="dk1"/>
                          </a:solidFill>
                          <a:latin typeface="+mn-lt"/>
                          <a:ea typeface="Arial"/>
                          <a:cs typeface="Arial"/>
                          <a:sym typeface="Arial"/>
                        </a:rPr>
                        <a:t>i™ Remote and Sony® PlayStation® Move).</a:t>
                      </a:r>
                      <a:endParaRPr lang="en-US" sz="1600" dirty="0">
                        <a:solidFill>
                          <a:schemeClr val="tx1"/>
                        </a:solidFill>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0"/>
                      </a:schemeClr>
                    </a:solidFill>
                  </a:tcPr>
                </a:tc>
                <a:extLst>
                  <a:ext uri="{0D108BD9-81ED-4DB2-BD59-A6C34878D82A}">
                    <a16:rowId xmlns:a16="http://schemas.microsoft.com/office/drawing/2014/main" val="3052601016"/>
                  </a:ext>
                </a:extLst>
              </a:tr>
            </a:tbl>
          </a:graphicData>
        </a:graphic>
      </p:graphicFrame>
    </p:spTree>
    <p:extLst>
      <p:ext uri="{BB962C8B-B14F-4D97-AF65-F5344CB8AC3E}">
        <p14:creationId xmlns:p14="http://schemas.microsoft.com/office/powerpoint/2010/main" val="188919771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215371"/>
            <a:ext cx="8372475" cy="1097279"/>
          </a:xfrm>
        </p:spPr>
        <p:txBody>
          <a:bodyPr/>
          <a:lstStyle/>
          <a:p>
            <a:r>
              <a:rPr lang="en-US" dirty="0"/>
              <a:t>Figure 1.2 Logical Units of a Computer </a:t>
            </a:r>
            <a:r>
              <a:rPr lang="en-US" sz="2000" b="0" dirty="0" smtClean="0"/>
              <a:t>(2 </a:t>
            </a:r>
            <a:r>
              <a:rPr lang="en-US" sz="2000" b="0" dirty="0"/>
              <a:t>of 5)</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1798347192"/>
              </p:ext>
            </p:extLst>
          </p:nvPr>
        </p:nvGraphicFramePr>
        <p:xfrm>
          <a:off x="510540" y="1669498"/>
          <a:ext cx="8122920" cy="3383279"/>
        </p:xfrm>
        <a:graphic>
          <a:graphicData uri="http://schemas.openxmlformats.org/drawingml/2006/table">
            <a:tbl>
              <a:tblPr firstRow="1" bandRow="1">
                <a:tableStyleId>{40F9630F-82C1-40B7-BC3A-925EFCFF5E92}</a:tableStyleId>
              </a:tblPr>
              <a:tblGrid>
                <a:gridCol w="1398948">
                  <a:extLst>
                    <a:ext uri="{9D8B030D-6E8A-4147-A177-3AD203B41FA5}">
                      <a16:colId xmlns:a16="http://schemas.microsoft.com/office/drawing/2014/main" val="2359244333"/>
                    </a:ext>
                  </a:extLst>
                </a:gridCol>
                <a:gridCol w="6723972">
                  <a:extLst>
                    <a:ext uri="{9D8B030D-6E8A-4147-A177-3AD203B41FA5}">
                      <a16:colId xmlns:a16="http://schemas.microsoft.com/office/drawing/2014/main" val="3088370178"/>
                    </a:ext>
                  </a:extLst>
                </a:gridCol>
              </a:tblGrid>
              <a:tr h="346599">
                <a:tc>
                  <a:txBody>
                    <a:bodyPr/>
                    <a:lstStyle/>
                    <a:p>
                      <a:r>
                        <a:rPr lang="en-US" sz="1600" b="1" i="0" u="none" strike="noStrike" cap="none" baseline="0" dirty="0" smtClean="0">
                          <a:solidFill>
                            <a:schemeClr val="dk1"/>
                          </a:solidFill>
                          <a:latin typeface="+mn-lt"/>
                          <a:ea typeface="Arial"/>
                          <a:cs typeface="Arial"/>
                          <a:sym typeface="Arial"/>
                        </a:rPr>
                        <a:t>Logical unit</a:t>
                      </a:r>
                      <a:endParaRPr lang="en-US" sz="1600" b="1" dirty="0">
                        <a:solidFill>
                          <a:schemeClr val="tx1"/>
                        </a:solidFill>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b="1" i="0" u="none" strike="noStrike" cap="none" baseline="0" dirty="0" smtClean="0">
                          <a:solidFill>
                            <a:schemeClr val="dk1"/>
                          </a:solidFill>
                          <a:latin typeface="+mn-lt"/>
                          <a:ea typeface="Arial"/>
                          <a:cs typeface="Arial"/>
                          <a:sym typeface="Arial"/>
                        </a:rPr>
                        <a:t>Description</a:t>
                      </a:r>
                      <a:endParaRPr lang="en-US" sz="1600" b="1" dirty="0">
                        <a:solidFill>
                          <a:schemeClr val="tx1"/>
                        </a:solidFill>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901662723"/>
                  </a:ext>
                </a:extLst>
              </a:tr>
              <a:tr h="3036680">
                <a:tc>
                  <a:txBody>
                    <a:bodyPr/>
                    <a:lstStyle/>
                    <a:p>
                      <a:r>
                        <a:rPr lang="en-US" sz="1600" b="1" i="0" u="none" strike="noStrike" cap="none" baseline="0" dirty="0" smtClean="0">
                          <a:solidFill>
                            <a:schemeClr val="dk1"/>
                          </a:solidFill>
                          <a:latin typeface="+mn-lt"/>
                          <a:ea typeface="Arial"/>
                          <a:cs typeface="Arial"/>
                          <a:sym typeface="Arial"/>
                        </a:rPr>
                        <a:t>Output unit</a:t>
                      </a:r>
                      <a:endParaRPr lang="en-US" sz="1600" dirty="0">
                        <a:solidFill>
                          <a:schemeClr val="tx1"/>
                        </a:solidFill>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b="0" i="0" u="none" strike="noStrike" cap="none" baseline="0" dirty="0" smtClean="0">
                          <a:solidFill>
                            <a:schemeClr val="dk1"/>
                          </a:solidFill>
                          <a:latin typeface="+mn-lt"/>
                          <a:ea typeface="Arial"/>
                          <a:cs typeface="Arial"/>
                          <a:sym typeface="Arial"/>
                        </a:rPr>
                        <a:t>This “shipping” section takes information the computer has processed and places it on various </a:t>
                      </a:r>
                      <a:r>
                        <a:rPr lang="en-US" sz="1600" b="1" i="0" u="none" strike="noStrike" cap="none" baseline="0" dirty="0" smtClean="0">
                          <a:solidFill>
                            <a:schemeClr val="dk1"/>
                          </a:solidFill>
                          <a:latin typeface="+mn-lt"/>
                          <a:ea typeface="Arial"/>
                          <a:cs typeface="Arial"/>
                          <a:sym typeface="Arial"/>
                        </a:rPr>
                        <a:t>output devices </a:t>
                      </a:r>
                      <a:r>
                        <a:rPr lang="en-US" sz="1600" b="0" i="0" u="none" strike="noStrike" cap="none" baseline="0" dirty="0" smtClean="0">
                          <a:solidFill>
                            <a:schemeClr val="dk1"/>
                          </a:solidFill>
                          <a:latin typeface="+mn-lt"/>
                          <a:ea typeface="Arial"/>
                          <a:cs typeface="Arial"/>
                          <a:sym typeface="Arial"/>
                        </a:rPr>
                        <a:t>to make it available for use outside the computer. Most information that’s output from computers today is displayed on screens (including touch screens), printed on paper (“going green” discourages this), played as audio or video on P</a:t>
                      </a:r>
                      <a:r>
                        <a:rPr lang="en-US" sz="100" b="0" i="0" u="none" strike="noStrike" cap="none" baseline="0" dirty="0" smtClean="0">
                          <a:solidFill>
                            <a:schemeClr val="dk1"/>
                          </a:solidFill>
                          <a:latin typeface="+mn-lt"/>
                          <a:ea typeface="Arial"/>
                          <a:cs typeface="Arial"/>
                          <a:sym typeface="Arial"/>
                        </a:rPr>
                        <a:t> </a:t>
                      </a:r>
                      <a:r>
                        <a:rPr lang="en-US" sz="1600" b="0" i="0" u="none" strike="noStrike" cap="none" baseline="0" dirty="0" smtClean="0">
                          <a:solidFill>
                            <a:schemeClr val="dk1"/>
                          </a:solidFill>
                          <a:latin typeface="+mn-lt"/>
                          <a:ea typeface="Arial"/>
                          <a:cs typeface="Arial"/>
                          <a:sym typeface="Arial"/>
                        </a:rPr>
                        <a:t>Cs and media players (such as Apple’s iPods) and giant screens in sports stadiums, transmitted over the Internet or used to control other devices, such as robots and “intelligent” appliances. Information is also commonly output to secondary storage devices, such as hard drives, D</a:t>
                      </a:r>
                      <a:r>
                        <a:rPr lang="en-US" sz="100" b="0" i="0" u="none" strike="noStrike" cap="none" baseline="0" dirty="0" smtClean="0">
                          <a:solidFill>
                            <a:schemeClr val="dk1"/>
                          </a:solidFill>
                          <a:latin typeface="+mn-lt"/>
                          <a:ea typeface="Arial"/>
                          <a:cs typeface="Arial"/>
                          <a:sym typeface="Arial"/>
                        </a:rPr>
                        <a:t> </a:t>
                      </a:r>
                      <a:r>
                        <a:rPr lang="en-US" sz="1600" b="0" i="0" u="none" strike="noStrike" cap="none" baseline="0" dirty="0" smtClean="0">
                          <a:solidFill>
                            <a:schemeClr val="dk1"/>
                          </a:solidFill>
                          <a:latin typeface="+mn-lt"/>
                          <a:ea typeface="Arial"/>
                          <a:cs typeface="Arial"/>
                          <a:sym typeface="Arial"/>
                        </a:rPr>
                        <a:t>V</a:t>
                      </a:r>
                      <a:r>
                        <a:rPr lang="en-US" sz="100" b="0" i="0" u="none" strike="noStrike" cap="none" baseline="0" dirty="0" smtClean="0">
                          <a:solidFill>
                            <a:schemeClr val="dk1"/>
                          </a:solidFill>
                          <a:latin typeface="+mn-lt"/>
                          <a:ea typeface="Arial"/>
                          <a:cs typeface="Arial"/>
                          <a:sym typeface="Arial"/>
                        </a:rPr>
                        <a:t> </a:t>
                      </a:r>
                      <a:r>
                        <a:rPr lang="en-US" sz="1600" b="0" i="0" u="none" strike="noStrike" cap="none" baseline="0" dirty="0" smtClean="0">
                          <a:solidFill>
                            <a:schemeClr val="dk1"/>
                          </a:solidFill>
                          <a:latin typeface="+mn-lt"/>
                          <a:ea typeface="Arial"/>
                          <a:cs typeface="Arial"/>
                          <a:sym typeface="Arial"/>
                        </a:rPr>
                        <a:t>D drives and U</a:t>
                      </a:r>
                      <a:r>
                        <a:rPr lang="en-US" sz="100" b="0" i="0" u="none" strike="noStrike" cap="none" baseline="0" dirty="0" smtClean="0">
                          <a:solidFill>
                            <a:schemeClr val="dk1"/>
                          </a:solidFill>
                          <a:latin typeface="+mn-lt"/>
                          <a:ea typeface="Arial"/>
                          <a:cs typeface="Arial"/>
                          <a:sym typeface="Arial"/>
                        </a:rPr>
                        <a:t> </a:t>
                      </a:r>
                      <a:r>
                        <a:rPr lang="en-US" sz="1600" b="0" i="0" u="none" strike="noStrike" cap="none" baseline="0" dirty="0" smtClean="0">
                          <a:solidFill>
                            <a:schemeClr val="dk1"/>
                          </a:solidFill>
                          <a:latin typeface="+mn-lt"/>
                          <a:ea typeface="Arial"/>
                          <a:cs typeface="Arial"/>
                          <a:sym typeface="Arial"/>
                        </a:rPr>
                        <a:t>S</a:t>
                      </a:r>
                      <a:r>
                        <a:rPr lang="en-US" sz="100" b="0" i="0" u="none" strike="noStrike" cap="none" baseline="0" dirty="0" smtClean="0">
                          <a:solidFill>
                            <a:schemeClr val="dk1"/>
                          </a:solidFill>
                          <a:latin typeface="+mn-lt"/>
                          <a:ea typeface="Arial"/>
                          <a:cs typeface="Arial"/>
                          <a:sym typeface="Arial"/>
                        </a:rPr>
                        <a:t> </a:t>
                      </a:r>
                      <a:r>
                        <a:rPr lang="en-US" sz="1600" b="0" i="0" u="none" strike="noStrike" cap="none" baseline="0" dirty="0" smtClean="0">
                          <a:solidFill>
                            <a:schemeClr val="dk1"/>
                          </a:solidFill>
                          <a:latin typeface="+mn-lt"/>
                          <a:ea typeface="Arial"/>
                          <a:cs typeface="Arial"/>
                          <a:sym typeface="Arial"/>
                        </a:rPr>
                        <a:t>B flash drives. Popular recent forms of output are smartphone and game controller vibration, and virtual reality devices like Oculus Rift.</a:t>
                      </a:r>
                      <a:endParaRPr lang="en-US" sz="1600" b="0" i="0" u="none" strike="noStrike" cap="none" dirty="0" smtClean="0">
                        <a:solidFill>
                          <a:schemeClr val="tx1"/>
                        </a:solidFill>
                        <a:latin typeface="+mn-lt"/>
                        <a:ea typeface="Arial"/>
                        <a:cs typeface="Arial"/>
                        <a:sym typeface="Aria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264759073"/>
                  </a:ext>
                </a:extLst>
              </a:tr>
            </a:tbl>
          </a:graphicData>
        </a:graphic>
      </p:graphicFrame>
    </p:spTree>
    <p:extLst>
      <p:ext uri="{BB962C8B-B14F-4D97-AF65-F5344CB8AC3E}">
        <p14:creationId xmlns:p14="http://schemas.microsoft.com/office/powerpoint/2010/main" val="377862303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215371"/>
            <a:ext cx="8410575" cy="1097279"/>
          </a:xfrm>
        </p:spPr>
        <p:txBody>
          <a:bodyPr/>
          <a:lstStyle/>
          <a:p>
            <a:r>
              <a:rPr lang="en-US" dirty="0"/>
              <a:t>Figure 1.2 Logical Units of a Computer </a:t>
            </a:r>
            <a:r>
              <a:rPr lang="en-US" sz="2000" b="0" dirty="0" smtClean="0"/>
              <a:t>(3 </a:t>
            </a:r>
            <a:r>
              <a:rPr lang="en-US" sz="2000" b="0" dirty="0"/>
              <a:t>of 5)</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1806767566"/>
              </p:ext>
            </p:extLst>
          </p:nvPr>
        </p:nvGraphicFramePr>
        <p:xfrm>
          <a:off x="510540" y="1668780"/>
          <a:ext cx="8122920" cy="4798328"/>
        </p:xfrm>
        <a:graphic>
          <a:graphicData uri="http://schemas.openxmlformats.org/drawingml/2006/table">
            <a:tbl>
              <a:tblPr firstRow="1" bandRow="1">
                <a:tableStyleId>{40F9630F-82C1-40B7-BC3A-925EFCFF5E92}</a:tableStyleId>
              </a:tblPr>
              <a:tblGrid>
                <a:gridCol w="1484750">
                  <a:extLst>
                    <a:ext uri="{9D8B030D-6E8A-4147-A177-3AD203B41FA5}">
                      <a16:colId xmlns:a16="http://schemas.microsoft.com/office/drawing/2014/main" val="3168189973"/>
                    </a:ext>
                  </a:extLst>
                </a:gridCol>
                <a:gridCol w="6638170">
                  <a:extLst>
                    <a:ext uri="{9D8B030D-6E8A-4147-A177-3AD203B41FA5}">
                      <a16:colId xmlns:a16="http://schemas.microsoft.com/office/drawing/2014/main" val="89064090"/>
                    </a:ext>
                  </a:extLst>
                </a:gridCol>
              </a:tblGrid>
              <a:tr h="344651">
                <a:tc>
                  <a:txBody>
                    <a:bodyPr/>
                    <a:lstStyle/>
                    <a:p>
                      <a:r>
                        <a:rPr lang="en-US" sz="1600" b="1" i="0" u="none" strike="noStrike" cap="none" baseline="0" dirty="0" smtClean="0">
                          <a:solidFill>
                            <a:schemeClr val="dk1"/>
                          </a:solidFill>
                          <a:latin typeface="+mn-lt"/>
                          <a:ea typeface="Arial"/>
                          <a:cs typeface="Arial"/>
                          <a:sym typeface="Arial"/>
                        </a:rPr>
                        <a:t>Logical unit</a:t>
                      </a:r>
                      <a:endParaRPr lang="en-US" sz="1600" b="1" dirty="0">
                        <a:solidFill>
                          <a:schemeClr val="tx1"/>
                        </a:solidFill>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b="1" i="0" u="none" strike="noStrike" cap="none" baseline="0" dirty="0" smtClean="0">
                          <a:solidFill>
                            <a:schemeClr val="dk1"/>
                          </a:solidFill>
                          <a:latin typeface="+mn-lt"/>
                          <a:ea typeface="Arial"/>
                          <a:cs typeface="Arial"/>
                          <a:sym typeface="Arial"/>
                        </a:rPr>
                        <a:t>Description</a:t>
                      </a:r>
                      <a:endParaRPr lang="en-US" sz="1600" b="1" dirty="0">
                        <a:solidFill>
                          <a:schemeClr val="tx1"/>
                        </a:solidFill>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04940999"/>
                  </a:ext>
                </a:extLst>
              </a:tr>
              <a:tr h="2855749">
                <a:tc>
                  <a:txBody>
                    <a:bodyPr/>
                    <a:lstStyle/>
                    <a:p>
                      <a:r>
                        <a:rPr lang="en-US" sz="1600" b="1" i="0" u="none" strike="noStrike" cap="none" baseline="0" dirty="0" smtClean="0">
                          <a:solidFill>
                            <a:schemeClr val="dk1"/>
                          </a:solidFill>
                          <a:latin typeface="+mn-lt"/>
                          <a:ea typeface="Arial"/>
                          <a:cs typeface="Arial"/>
                          <a:sym typeface="Arial"/>
                        </a:rPr>
                        <a:t>Memory unit</a:t>
                      </a:r>
                      <a:endParaRPr lang="en-US" sz="1600" dirty="0">
                        <a:solidFill>
                          <a:schemeClr val="tx1"/>
                        </a:solidFill>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b="0" i="0" u="none" strike="noStrike" cap="none" baseline="0" dirty="0" smtClean="0">
                          <a:solidFill>
                            <a:schemeClr val="dk1"/>
                          </a:solidFill>
                          <a:latin typeface="+mn-lt"/>
                          <a:ea typeface="Arial"/>
                          <a:cs typeface="Arial"/>
                          <a:sym typeface="Arial"/>
                        </a:rPr>
                        <a:t>This rapid-access, relatively low-capacity “warehouse” section retains information that has been entered through the input unit, making it immediately available for processing when needed. The memory unit also retains processed information until it can be placed on output devices by the output unit. Information in the memory unit is </a:t>
                      </a:r>
                      <a:r>
                        <a:rPr lang="en-US" sz="1600" b="1" i="0" u="none" strike="noStrike" cap="none" baseline="0" dirty="0" smtClean="0">
                          <a:solidFill>
                            <a:schemeClr val="dk1"/>
                          </a:solidFill>
                          <a:latin typeface="+mn-lt"/>
                          <a:ea typeface="Arial"/>
                          <a:cs typeface="Arial"/>
                          <a:sym typeface="Arial"/>
                        </a:rPr>
                        <a:t>volatile</a:t>
                      </a:r>
                      <a:r>
                        <a:rPr lang="en-US" sz="1600" b="0" i="0" u="none" strike="noStrike" cap="none" baseline="0" dirty="0" smtClean="0">
                          <a:solidFill>
                            <a:schemeClr val="dk1"/>
                          </a:solidFill>
                          <a:latin typeface="+mn-lt"/>
                          <a:ea typeface="Arial"/>
                          <a:cs typeface="Arial"/>
                          <a:sym typeface="Arial"/>
                        </a:rPr>
                        <a:t>—it’s typically lost when the computer’s power is turned off. The memory unit is often called either </a:t>
                      </a:r>
                      <a:r>
                        <a:rPr lang="en-US" sz="1600" b="1" i="0" u="none" strike="noStrike" cap="none" baseline="0" dirty="0" smtClean="0">
                          <a:solidFill>
                            <a:schemeClr val="dk1"/>
                          </a:solidFill>
                          <a:latin typeface="+mn-lt"/>
                          <a:ea typeface="Arial"/>
                          <a:cs typeface="Arial"/>
                          <a:sym typeface="Arial"/>
                        </a:rPr>
                        <a:t>memory</a:t>
                      </a:r>
                      <a:r>
                        <a:rPr lang="en-US" sz="1600" b="0" i="1" u="none" strike="noStrike" cap="none" baseline="0" dirty="0" smtClean="0">
                          <a:solidFill>
                            <a:schemeClr val="dk1"/>
                          </a:solidFill>
                          <a:latin typeface="+mn-lt"/>
                          <a:ea typeface="Arial"/>
                          <a:cs typeface="Arial"/>
                          <a:sym typeface="Arial"/>
                        </a:rPr>
                        <a:t>, </a:t>
                      </a:r>
                      <a:r>
                        <a:rPr lang="en-US" sz="1600" b="1" i="0" u="none" strike="noStrike" cap="none" baseline="0" dirty="0" smtClean="0">
                          <a:solidFill>
                            <a:schemeClr val="dk1"/>
                          </a:solidFill>
                          <a:latin typeface="+mn-lt"/>
                          <a:ea typeface="Arial"/>
                          <a:cs typeface="Arial"/>
                          <a:sym typeface="Arial"/>
                        </a:rPr>
                        <a:t>primary memory </a:t>
                      </a:r>
                      <a:r>
                        <a:rPr lang="en-US" sz="1600" b="0" i="0" u="none" strike="noStrike" cap="none" baseline="0" dirty="0" smtClean="0">
                          <a:solidFill>
                            <a:schemeClr val="dk1"/>
                          </a:solidFill>
                          <a:latin typeface="+mn-lt"/>
                          <a:ea typeface="Arial"/>
                          <a:cs typeface="Arial"/>
                          <a:sym typeface="Arial"/>
                        </a:rPr>
                        <a:t>or </a:t>
                      </a:r>
                      <a:r>
                        <a:rPr lang="en-US" sz="1600" b="1" i="0" u="none" strike="noStrike" cap="none" baseline="0" dirty="0" smtClean="0">
                          <a:solidFill>
                            <a:schemeClr val="dk1"/>
                          </a:solidFill>
                          <a:latin typeface="+mn-lt"/>
                          <a:ea typeface="Arial"/>
                          <a:cs typeface="Arial"/>
                          <a:sym typeface="Arial"/>
                        </a:rPr>
                        <a:t>R</a:t>
                      </a:r>
                      <a:r>
                        <a:rPr lang="en-US" sz="100" b="1" i="0" u="none" strike="noStrike" cap="none" baseline="0" dirty="0" smtClean="0">
                          <a:solidFill>
                            <a:schemeClr val="dk1"/>
                          </a:solidFill>
                          <a:latin typeface="+mn-lt"/>
                          <a:ea typeface="Arial"/>
                          <a:cs typeface="Arial"/>
                          <a:sym typeface="Arial"/>
                        </a:rPr>
                        <a:t> </a:t>
                      </a:r>
                      <a:r>
                        <a:rPr lang="en-US" sz="1600" b="1" i="0" u="none" strike="noStrike" cap="none" baseline="0" dirty="0" smtClean="0">
                          <a:solidFill>
                            <a:schemeClr val="dk1"/>
                          </a:solidFill>
                          <a:latin typeface="+mn-lt"/>
                          <a:ea typeface="Arial"/>
                          <a:cs typeface="Arial"/>
                          <a:sym typeface="Arial"/>
                        </a:rPr>
                        <a:t>A</a:t>
                      </a:r>
                      <a:r>
                        <a:rPr lang="en-US" sz="100" b="1" i="0" u="none" strike="noStrike" cap="none" baseline="0" dirty="0" smtClean="0">
                          <a:solidFill>
                            <a:schemeClr val="dk1"/>
                          </a:solidFill>
                          <a:latin typeface="+mn-lt"/>
                          <a:ea typeface="Arial"/>
                          <a:cs typeface="Arial"/>
                          <a:sym typeface="Arial"/>
                        </a:rPr>
                        <a:t> </a:t>
                      </a:r>
                      <a:r>
                        <a:rPr lang="en-US" sz="1600" b="1" i="0" u="none" strike="noStrike" cap="none" baseline="0" dirty="0" smtClean="0">
                          <a:solidFill>
                            <a:schemeClr val="dk1"/>
                          </a:solidFill>
                          <a:latin typeface="+mn-lt"/>
                          <a:ea typeface="Arial"/>
                          <a:cs typeface="Arial"/>
                          <a:sym typeface="Arial"/>
                        </a:rPr>
                        <a:t>M </a:t>
                      </a:r>
                      <a:r>
                        <a:rPr lang="en-US" sz="1600" b="0" i="0" u="none" strike="noStrike" cap="none" baseline="0" dirty="0" smtClean="0">
                          <a:solidFill>
                            <a:schemeClr val="dk1"/>
                          </a:solidFill>
                          <a:latin typeface="+mn-lt"/>
                          <a:ea typeface="Arial"/>
                          <a:cs typeface="Arial"/>
                          <a:sym typeface="Arial"/>
                        </a:rPr>
                        <a:t>(Random Access Memory). Main memories on desktop and notebook computers contain as much as 128 G</a:t>
                      </a:r>
                      <a:r>
                        <a:rPr lang="en-US" sz="100" b="0" i="0" u="none" strike="noStrike" cap="none" baseline="0" dirty="0" smtClean="0">
                          <a:solidFill>
                            <a:schemeClr val="dk1"/>
                          </a:solidFill>
                          <a:latin typeface="+mn-lt"/>
                          <a:ea typeface="Arial"/>
                          <a:cs typeface="Arial"/>
                          <a:sym typeface="Arial"/>
                        </a:rPr>
                        <a:t> </a:t>
                      </a:r>
                      <a:r>
                        <a:rPr lang="en-US" sz="1600" b="0" i="0" u="none" strike="noStrike" cap="none" baseline="0" dirty="0" smtClean="0">
                          <a:solidFill>
                            <a:schemeClr val="dk1"/>
                          </a:solidFill>
                          <a:latin typeface="+mn-lt"/>
                          <a:ea typeface="Arial"/>
                          <a:cs typeface="Arial"/>
                          <a:sym typeface="Arial"/>
                        </a:rPr>
                        <a:t>B of R</a:t>
                      </a:r>
                      <a:r>
                        <a:rPr lang="en-US" sz="100" b="0" i="0" u="none" strike="noStrike" cap="none" baseline="0" dirty="0" smtClean="0">
                          <a:solidFill>
                            <a:schemeClr val="dk1"/>
                          </a:solidFill>
                          <a:latin typeface="+mn-lt"/>
                          <a:ea typeface="Arial"/>
                          <a:cs typeface="Arial"/>
                          <a:sym typeface="Arial"/>
                        </a:rPr>
                        <a:t> </a:t>
                      </a:r>
                      <a:r>
                        <a:rPr lang="en-US" sz="1600" b="0" i="0" u="none" strike="noStrike" cap="none" baseline="0" dirty="0" smtClean="0">
                          <a:solidFill>
                            <a:schemeClr val="dk1"/>
                          </a:solidFill>
                          <a:latin typeface="+mn-lt"/>
                          <a:ea typeface="Arial"/>
                          <a:cs typeface="Arial"/>
                          <a:sym typeface="Arial"/>
                        </a:rPr>
                        <a:t>A</a:t>
                      </a:r>
                      <a:r>
                        <a:rPr lang="en-US" sz="100" b="0" i="0" u="none" strike="noStrike" cap="none" baseline="0" dirty="0" smtClean="0">
                          <a:solidFill>
                            <a:schemeClr val="dk1"/>
                          </a:solidFill>
                          <a:latin typeface="+mn-lt"/>
                          <a:ea typeface="Arial"/>
                          <a:cs typeface="Arial"/>
                          <a:sym typeface="Arial"/>
                        </a:rPr>
                        <a:t> </a:t>
                      </a:r>
                      <a:r>
                        <a:rPr lang="en-US" sz="1600" b="0" i="0" u="none" strike="noStrike" cap="none" baseline="0" dirty="0" smtClean="0">
                          <a:solidFill>
                            <a:schemeClr val="dk1"/>
                          </a:solidFill>
                          <a:latin typeface="+mn-lt"/>
                          <a:ea typeface="Arial"/>
                          <a:cs typeface="Arial"/>
                          <a:sym typeface="Arial"/>
                        </a:rPr>
                        <a:t>M, though 2 to 16 G</a:t>
                      </a:r>
                      <a:r>
                        <a:rPr lang="en-US" sz="100" b="0" i="0" u="none" strike="noStrike" cap="none" baseline="0" dirty="0" smtClean="0">
                          <a:solidFill>
                            <a:schemeClr val="dk1"/>
                          </a:solidFill>
                          <a:latin typeface="+mn-lt"/>
                          <a:ea typeface="Arial"/>
                          <a:cs typeface="Arial"/>
                          <a:sym typeface="Arial"/>
                        </a:rPr>
                        <a:t> </a:t>
                      </a:r>
                      <a:r>
                        <a:rPr lang="en-US" sz="1600" b="0" i="0" u="none" strike="noStrike" cap="none" baseline="0" dirty="0" smtClean="0">
                          <a:solidFill>
                            <a:schemeClr val="dk1"/>
                          </a:solidFill>
                          <a:latin typeface="+mn-lt"/>
                          <a:ea typeface="Arial"/>
                          <a:cs typeface="Arial"/>
                          <a:sym typeface="Arial"/>
                        </a:rPr>
                        <a:t>B is most common. G</a:t>
                      </a:r>
                      <a:r>
                        <a:rPr lang="en-US" sz="100" b="0" i="0" u="none" strike="noStrike" cap="none" baseline="0" dirty="0" smtClean="0">
                          <a:solidFill>
                            <a:schemeClr val="dk1"/>
                          </a:solidFill>
                          <a:latin typeface="+mn-lt"/>
                          <a:ea typeface="Arial"/>
                          <a:cs typeface="Arial"/>
                          <a:sym typeface="Arial"/>
                        </a:rPr>
                        <a:t> </a:t>
                      </a:r>
                      <a:r>
                        <a:rPr lang="en-US" sz="1600" b="0" i="0" u="none" strike="noStrike" cap="none" baseline="0" dirty="0" smtClean="0">
                          <a:solidFill>
                            <a:schemeClr val="dk1"/>
                          </a:solidFill>
                          <a:latin typeface="+mn-lt"/>
                          <a:ea typeface="Arial"/>
                          <a:cs typeface="Arial"/>
                          <a:sym typeface="Arial"/>
                        </a:rPr>
                        <a:t>B stands for gigabytes; a gigabyte is approximately one billion bytes. A </a:t>
                      </a:r>
                      <a:r>
                        <a:rPr lang="en-US" sz="1600" b="1" i="0" u="none" strike="noStrike" cap="none" baseline="0" dirty="0" smtClean="0">
                          <a:solidFill>
                            <a:schemeClr val="dk1"/>
                          </a:solidFill>
                          <a:latin typeface="+mn-lt"/>
                          <a:ea typeface="Arial"/>
                          <a:cs typeface="Arial"/>
                          <a:sym typeface="Arial"/>
                        </a:rPr>
                        <a:t>byte </a:t>
                      </a:r>
                      <a:r>
                        <a:rPr lang="en-US" sz="1600" b="0" i="0" u="none" strike="noStrike" cap="none" baseline="0" dirty="0" smtClean="0">
                          <a:solidFill>
                            <a:schemeClr val="dk1"/>
                          </a:solidFill>
                          <a:latin typeface="+mn-lt"/>
                          <a:ea typeface="Arial"/>
                          <a:cs typeface="Arial"/>
                          <a:sym typeface="Arial"/>
                        </a:rPr>
                        <a:t>is eight bits. A bit is either a 0 or a 1.</a:t>
                      </a:r>
                      <a:endParaRPr lang="en-US" sz="1600" b="1" i="0" u="none" strike="noStrike" cap="none" dirty="0" smtClean="0">
                        <a:solidFill>
                          <a:schemeClr val="dk1"/>
                        </a:solidFill>
                        <a:effectLst/>
                        <a:latin typeface="+mn-lt"/>
                        <a:ea typeface="Arial"/>
                        <a:cs typeface="Arial"/>
                        <a:sym typeface="Aria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49144654"/>
                  </a:ext>
                </a:extLst>
              </a:tr>
              <a:tr h="1597928">
                <a:tc>
                  <a:txBody>
                    <a:bodyPr/>
                    <a:lstStyle/>
                    <a:p>
                      <a:r>
                        <a:rPr lang="en-US" sz="1600" b="1" i="0" u="none" strike="noStrike" cap="none" baseline="0" dirty="0" smtClean="0">
                          <a:solidFill>
                            <a:schemeClr val="dk1"/>
                          </a:solidFill>
                          <a:latin typeface="Arial"/>
                          <a:ea typeface="Arial"/>
                          <a:cs typeface="Arial"/>
                          <a:sym typeface="Arial"/>
                        </a:rPr>
                        <a:t>Arithmetic and logic unit (A</a:t>
                      </a:r>
                      <a:r>
                        <a:rPr lang="en-US" sz="100" b="1" i="0" u="none" strike="noStrike" cap="none" baseline="0" dirty="0" smtClean="0">
                          <a:solidFill>
                            <a:schemeClr val="dk1"/>
                          </a:solidFill>
                          <a:latin typeface="Arial"/>
                          <a:ea typeface="Arial"/>
                          <a:cs typeface="Arial"/>
                          <a:sym typeface="Arial"/>
                        </a:rPr>
                        <a:t> </a:t>
                      </a:r>
                      <a:r>
                        <a:rPr lang="en-US" sz="1600" b="1" i="0" u="none" strike="noStrike" cap="none" baseline="0" dirty="0" smtClean="0">
                          <a:solidFill>
                            <a:schemeClr val="dk1"/>
                          </a:solidFill>
                          <a:latin typeface="Arial"/>
                          <a:ea typeface="Arial"/>
                          <a:cs typeface="Arial"/>
                          <a:sym typeface="Arial"/>
                        </a:rPr>
                        <a:t>L</a:t>
                      </a:r>
                      <a:r>
                        <a:rPr lang="en-US" sz="100" b="1" i="0" u="none" strike="noStrike" cap="none" baseline="0" dirty="0" smtClean="0">
                          <a:solidFill>
                            <a:schemeClr val="dk1"/>
                          </a:solidFill>
                          <a:latin typeface="Arial"/>
                          <a:ea typeface="Arial"/>
                          <a:cs typeface="Arial"/>
                          <a:sym typeface="Arial"/>
                        </a:rPr>
                        <a:t> </a:t>
                      </a:r>
                      <a:r>
                        <a:rPr lang="en-US" sz="1600" b="1" i="0" u="none" strike="noStrike" cap="none" baseline="0" dirty="0" smtClean="0">
                          <a:solidFill>
                            <a:schemeClr val="dk1"/>
                          </a:solidFill>
                          <a:latin typeface="Arial"/>
                          <a:ea typeface="Arial"/>
                          <a:cs typeface="Arial"/>
                          <a:sym typeface="Arial"/>
                        </a:rPr>
                        <a:t>U)</a:t>
                      </a:r>
                      <a:endParaRPr lang="en-US" sz="1600" dirty="0">
                        <a:solidFill>
                          <a:schemeClr val="tx1"/>
                        </a:solidFill>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b="0" i="0" u="none" strike="noStrike" cap="none" baseline="0" dirty="0" smtClean="0">
                          <a:solidFill>
                            <a:schemeClr val="dk1"/>
                          </a:solidFill>
                          <a:latin typeface="+mn-lt"/>
                          <a:ea typeface="Arial"/>
                          <a:cs typeface="Arial"/>
                          <a:sym typeface="Arial"/>
                        </a:rPr>
                        <a:t>This “manufacturing” section performs </a:t>
                      </a:r>
                      <a:r>
                        <a:rPr lang="en-US" sz="1600" b="1" i="0" u="none" strike="noStrike" cap="none" baseline="0" dirty="0" smtClean="0">
                          <a:solidFill>
                            <a:schemeClr val="dk1"/>
                          </a:solidFill>
                          <a:latin typeface="+mn-lt"/>
                          <a:ea typeface="Arial"/>
                          <a:cs typeface="Arial"/>
                          <a:sym typeface="Arial"/>
                        </a:rPr>
                        <a:t>calculations</a:t>
                      </a:r>
                      <a:r>
                        <a:rPr lang="en-US" sz="1600" b="0" i="0" u="none" strike="noStrike" cap="none" baseline="0" dirty="0" smtClean="0">
                          <a:solidFill>
                            <a:schemeClr val="dk1"/>
                          </a:solidFill>
                          <a:latin typeface="+mn-lt"/>
                          <a:ea typeface="Arial"/>
                          <a:cs typeface="Arial"/>
                          <a:sym typeface="Arial"/>
                        </a:rPr>
                        <a:t>, such as addition, subtraction, multiplication and division. It also contains the </a:t>
                      </a:r>
                      <a:r>
                        <a:rPr lang="en-US" sz="1600" b="1" i="0" u="none" strike="noStrike" cap="none" baseline="0" dirty="0" smtClean="0">
                          <a:solidFill>
                            <a:schemeClr val="dk1"/>
                          </a:solidFill>
                          <a:latin typeface="+mn-lt"/>
                          <a:ea typeface="Arial"/>
                          <a:cs typeface="Arial"/>
                          <a:sym typeface="Arial"/>
                        </a:rPr>
                        <a:t>decision</a:t>
                      </a:r>
                      <a:r>
                        <a:rPr lang="en-US" sz="1600" b="0" i="1" u="none" strike="noStrike" cap="none" baseline="0" dirty="0" smtClean="0">
                          <a:solidFill>
                            <a:schemeClr val="dk1"/>
                          </a:solidFill>
                          <a:latin typeface="+mn-lt"/>
                          <a:ea typeface="Arial"/>
                          <a:cs typeface="Arial"/>
                          <a:sym typeface="Arial"/>
                        </a:rPr>
                        <a:t> </a:t>
                      </a:r>
                      <a:r>
                        <a:rPr lang="en-US" sz="1600" b="0" i="0" u="none" strike="noStrike" cap="none" baseline="0" dirty="0" smtClean="0">
                          <a:solidFill>
                            <a:schemeClr val="dk1"/>
                          </a:solidFill>
                          <a:latin typeface="+mn-lt"/>
                          <a:ea typeface="Arial"/>
                          <a:cs typeface="Arial"/>
                          <a:sym typeface="Arial"/>
                        </a:rPr>
                        <a:t>mechanisms that allow the computer, for example, to compare two items from the memory unit to determine whether they’re equal. In today’s systems, the A</a:t>
                      </a:r>
                      <a:r>
                        <a:rPr lang="en-US" sz="100" b="0" i="0" u="none" strike="noStrike" cap="none" baseline="0" dirty="0" smtClean="0">
                          <a:solidFill>
                            <a:schemeClr val="dk1"/>
                          </a:solidFill>
                          <a:latin typeface="+mn-lt"/>
                          <a:ea typeface="Arial"/>
                          <a:cs typeface="Arial"/>
                          <a:sym typeface="Arial"/>
                        </a:rPr>
                        <a:t> </a:t>
                      </a:r>
                      <a:r>
                        <a:rPr lang="en-US" sz="1600" b="0" i="0" u="none" strike="noStrike" cap="none" baseline="0" dirty="0" smtClean="0">
                          <a:solidFill>
                            <a:schemeClr val="dk1"/>
                          </a:solidFill>
                          <a:latin typeface="+mn-lt"/>
                          <a:ea typeface="Arial"/>
                          <a:cs typeface="Arial"/>
                          <a:sym typeface="Arial"/>
                        </a:rPr>
                        <a:t>L</a:t>
                      </a:r>
                      <a:r>
                        <a:rPr lang="en-US" sz="100" b="0" i="0" u="none" strike="noStrike" cap="none" baseline="0" dirty="0" smtClean="0">
                          <a:solidFill>
                            <a:schemeClr val="dk1"/>
                          </a:solidFill>
                          <a:latin typeface="+mn-lt"/>
                          <a:ea typeface="Arial"/>
                          <a:cs typeface="Arial"/>
                          <a:sym typeface="Arial"/>
                        </a:rPr>
                        <a:t> </a:t>
                      </a:r>
                      <a:r>
                        <a:rPr lang="en-US" sz="1600" b="0" i="0" u="none" strike="noStrike" cap="none" baseline="0" dirty="0" smtClean="0">
                          <a:solidFill>
                            <a:schemeClr val="dk1"/>
                          </a:solidFill>
                          <a:latin typeface="+mn-lt"/>
                          <a:ea typeface="Arial"/>
                          <a:cs typeface="Arial"/>
                          <a:sym typeface="Arial"/>
                        </a:rPr>
                        <a:t>U is implemented as part of the next logical unit, the C</a:t>
                      </a:r>
                      <a:r>
                        <a:rPr lang="en-US" sz="100" b="0" i="0" u="none" strike="noStrike" cap="none" baseline="0" dirty="0" smtClean="0">
                          <a:solidFill>
                            <a:schemeClr val="dk1"/>
                          </a:solidFill>
                          <a:latin typeface="+mn-lt"/>
                          <a:ea typeface="Arial"/>
                          <a:cs typeface="Arial"/>
                          <a:sym typeface="Arial"/>
                        </a:rPr>
                        <a:t> </a:t>
                      </a:r>
                      <a:r>
                        <a:rPr lang="en-US" sz="1600" b="0" i="0" u="none" strike="noStrike" cap="none" baseline="0" dirty="0" smtClean="0">
                          <a:solidFill>
                            <a:schemeClr val="dk1"/>
                          </a:solidFill>
                          <a:latin typeface="+mn-lt"/>
                          <a:ea typeface="Arial"/>
                          <a:cs typeface="Arial"/>
                          <a:sym typeface="Arial"/>
                        </a:rPr>
                        <a:t>P</a:t>
                      </a:r>
                      <a:r>
                        <a:rPr lang="en-US" sz="100" b="0" i="0" u="none" strike="noStrike" cap="none" baseline="0" dirty="0" smtClean="0">
                          <a:solidFill>
                            <a:schemeClr val="dk1"/>
                          </a:solidFill>
                          <a:latin typeface="+mn-lt"/>
                          <a:ea typeface="Arial"/>
                          <a:cs typeface="Arial"/>
                          <a:sym typeface="Arial"/>
                        </a:rPr>
                        <a:t> </a:t>
                      </a:r>
                      <a:r>
                        <a:rPr lang="en-US" sz="1600" b="0" i="0" u="none" strike="noStrike" cap="none" baseline="0" dirty="0" smtClean="0">
                          <a:solidFill>
                            <a:schemeClr val="dk1"/>
                          </a:solidFill>
                          <a:latin typeface="+mn-lt"/>
                          <a:ea typeface="Arial"/>
                          <a:cs typeface="Arial"/>
                          <a:sym typeface="Arial"/>
                        </a:rPr>
                        <a:t>U.</a:t>
                      </a:r>
                      <a:endParaRPr lang="en-US" sz="1600" b="1" i="0" u="none" strike="noStrike" cap="none" dirty="0" smtClean="0">
                        <a:solidFill>
                          <a:schemeClr val="dk1"/>
                        </a:solidFill>
                        <a:effectLst/>
                        <a:latin typeface="+mn-lt"/>
                        <a:ea typeface="Arial"/>
                        <a:cs typeface="Arial"/>
                        <a:sym typeface="Aria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233741491"/>
                  </a:ext>
                </a:extLst>
              </a:tr>
            </a:tbl>
          </a:graphicData>
        </a:graphic>
      </p:graphicFrame>
    </p:spTree>
    <p:extLst>
      <p:ext uri="{BB962C8B-B14F-4D97-AF65-F5344CB8AC3E}">
        <p14:creationId xmlns:p14="http://schemas.microsoft.com/office/powerpoint/2010/main" val="371193818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8343900" cy="1097279"/>
          </a:xfrm>
        </p:spPr>
        <p:txBody>
          <a:bodyPr/>
          <a:lstStyle/>
          <a:p>
            <a:r>
              <a:rPr lang="en-US" dirty="0"/>
              <a:t>Figure 1.2 Logical Units of a Computer </a:t>
            </a:r>
            <a:r>
              <a:rPr lang="en-US" sz="2000" b="0" dirty="0" smtClean="0"/>
              <a:t>(4 </a:t>
            </a:r>
            <a:r>
              <a:rPr lang="en-US" sz="2000" b="0" dirty="0"/>
              <a:t>of 5)</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4038298445"/>
              </p:ext>
            </p:extLst>
          </p:nvPr>
        </p:nvGraphicFramePr>
        <p:xfrm>
          <a:off x="510540" y="1669415"/>
          <a:ext cx="8122920" cy="3596640"/>
        </p:xfrm>
        <a:graphic>
          <a:graphicData uri="http://schemas.openxmlformats.org/drawingml/2006/table">
            <a:tbl>
              <a:tblPr firstRow="1" bandRow="1">
                <a:tableStyleId>{40F9630F-82C1-40B7-BC3A-925EFCFF5E92}</a:tableStyleId>
              </a:tblPr>
              <a:tblGrid>
                <a:gridCol w="1413990">
                  <a:extLst>
                    <a:ext uri="{9D8B030D-6E8A-4147-A177-3AD203B41FA5}">
                      <a16:colId xmlns:a16="http://schemas.microsoft.com/office/drawing/2014/main" val="729838902"/>
                    </a:ext>
                  </a:extLst>
                </a:gridCol>
                <a:gridCol w="6708930">
                  <a:extLst>
                    <a:ext uri="{9D8B030D-6E8A-4147-A177-3AD203B41FA5}">
                      <a16:colId xmlns:a16="http://schemas.microsoft.com/office/drawing/2014/main" val="1930763093"/>
                    </a:ext>
                  </a:extLst>
                </a:gridCol>
              </a:tblGrid>
              <a:tr h="325120">
                <a:tc>
                  <a:txBody>
                    <a:bodyPr/>
                    <a:lstStyle/>
                    <a:p>
                      <a:r>
                        <a:rPr lang="en-US" sz="1600" b="1" i="0" u="none" strike="noStrike" baseline="0" dirty="0" smtClean="0">
                          <a:solidFill>
                            <a:schemeClr val="tx1"/>
                          </a:solidFill>
                          <a:latin typeface="+mn-lt"/>
                        </a:rPr>
                        <a:t>Logical unit</a:t>
                      </a:r>
                      <a:endParaRPr lang="en-US" sz="1600" b="1" dirty="0">
                        <a:solidFill>
                          <a:schemeClr val="tx1"/>
                        </a:solidFill>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b="1" i="0" u="none" strike="noStrike" baseline="0" dirty="0" smtClean="0">
                          <a:solidFill>
                            <a:schemeClr val="tx1"/>
                          </a:solidFill>
                          <a:latin typeface="+mn-lt"/>
                        </a:rPr>
                        <a:t>Description</a:t>
                      </a:r>
                      <a:endParaRPr lang="en-US" sz="1600" b="1" dirty="0">
                        <a:solidFill>
                          <a:schemeClr val="tx1"/>
                        </a:solidFill>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939467619"/>
                  </a:ext>
                </a:extLst>
              </a:tr>
              <a:tr h="23799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b="1" i="0" u="none" strike="noStrike" cap="none" baseline="0" dirty="0" smtClean="0">
                          <a:solidFill>
                            <a:schemeClr val="tx1"/>
                          </a:solidFill>
                          <a:latin typeface="+mn-lt"/>
                          <a:ea typeface="Arial"/>
                          <a:cs typeface="Arial"/>
                          <a:sym typeface="Arial"/>
                        </a:rPr>
                        <a:t>Central processing unit (C</a:t>
                      </a:r>
                      <a:r>
                        <a:rPr lang="en-US" sz="100" b="1" i="0" u="none" strike="noStrike" cap="none" baseline="0" dirty="0" smtClean="0">
                          <a:solidFill>
                            <a:schemeClr val="tx1"/>
                          </a:solidFill>
                          <a:latin typeface="+mn-lt"/>
                          <a:ea typeface="Arial"/>
                          <a:cs typeface="Arial"/>
                          <a:sym typeface="Arial"/>
                        </a:rPr>
                        <a:t> </a:t>
                      </a:r>
                      <a:r>
                        <a:rPr lang="en-US" sz="1600" b="1" i="0" u="none" strike="noStrike" cap="none" baseline="0" dirty="0" smtClean="0">
                          <a:solidFill>
                            <a:schemeClr val="tx1"/>
                          </a:solidFill>
                          <a:latin typeface="+mn-lt"/>
                          <a:ea typeface="Arial"/>
                          <a:cs typeface="Arial"/>
                          <a:sym typeface="Arial"/>
                        </a:rPr>
                        <a:t>P</a:t>
                      </a:r>
                      <a:r>
                        <a:rPr lang="en-US" sz="100" b="1" i="0" u="none" strike="noStrike" cap="none" baseline="0" dirty="0" smtClean="0">
                          <a:solidFill>
                            <a:schemeClr val="tx1"/>
                          </a:solidFill>
                          <a:latin typeface="+mn-lt"/>
                          <a:ea typeface="Arial"/>
                          <a:cs typeface="Arial"/>
                          <a:sym typeface="Arial"/>
                        </a:rPr>
                        <a:t> </a:t>
                      </a:r>
                      <a:r>
                        <a:rPr lang="en-US" sz="1600" b="1" i="0" u="none" strike="noStrike" cap="none" baseline="0" dirty="0" smtClean="0">
                          <a:solidFill>
                            <a:schemeClr val="tx1"/>
                          </a:solidFill>
                          <a:latin typeface="+mn-lt"/>
                          <a:ea typeface="Arial"/>
                          <a:cs typeface="Arial"/>
                          <a:sym typeface="Arial"/>
                        </a:rPr>
                        <a:t>U)</a:t>
                      </a:r>
                      <a:endParaRPr lang="en-US" sz="1600" dirty="0" smtClean="0">
                        <a:solidFill>
                          <a:schemeClr val="tx1"/>
                        </a:solidFill>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b="0" i="0" u="none" strike="noStrike" cap="none" baseline="0" dirty="0" smtClean="0">
                          <a:solidFill>
                            <a:schemeClr val="tx1"/>
                          </a:solidFill>
                          <a:latin typeface="+mn-lt"/>
                          <a:ea typeface="Arial"/>
                          <a:cs typeface="Arial"/>
                          <a:sym typeface="Arial"/>
                        </a:rPr>
                        <a:t>This “administrative” section coordinates and supervises the operation of the other sections. The C</a:t>
                      </a:r>
                      <a:r>
                        <a:rPr lang="en-US" sz="100" b="0" i="0" u="none" strike="noStrike" cap="none" baseline="0" dirty="0" smtClean="0">
                          <a:solidFill>
                            <a:schemeClr val="tx1"/>
                          </a:solidFill>
                          <a:latin typeface="+mn-lt"/>
                          <a:ea typeface="Arial"/>
                          <a:cs typeface="Arial"/>
                          <a:sym typeface="Arial"/>
                        </a:rPr>
                        <a:t> </a:t>
                      </a:r>
                      <a:r>
                        <a:rPr lang="en-US" sz="1600" b="0" i="0" u="none" strike="noStrike" cap="none" baseline="0" dirty="0" smtClean="0">
                          <a:solidFill>
                            <a:schemeClr val="tx1"/>
                          </a:solidFill>
                          <a:latin typeface="+mn-lt"/>
                          <a:ea typeface="Arial"/>
                          <a:cs typeface="Arial"/>
                          <a:sym typeface="Arial"/>
                        </a:rPr>
                        <a:t>P</a:t>
                      </a:r>
                      <a:r>
                        <a:rPr lang="en-US" sz="100" b="0" i="0" u="none" strike="noStrike" cap="none" baseline="0" dirty="0" smtClean="0">
                          <a:solidFill>
                            <a:schemeClr val="tx1"/>
                          </a:solidFill>
                          <a:latin typeface="+mn-lt"/>
                          <a:ea typeface="Arial"/>
                          <a:cs typeface="Arial"/>
                          <a:sym typeface="Arial"/>
                        </a:rPr>
                        <a:t> </a:t>
                      </a:r>
                      <a:r>
                        <a:rPr lang="en-US" sz="1600" b="0" i="0" u="none" strike="noStrike" cap="none" baseline="0" dirty="0" smtClean="0">
                          <a:solidFill>
                            <a:schemeClr val="tx1"/>
                          </a:solidFill>
                          <a:latin typeface="+mn-lt"/>
                          <a:ea typeface="Arial"/>
                          <a:cs typeface="Arial"/>
                          <a:sym typeface="Arial"/>
                        </a:rPr>
                        <a:t>U tells the input unit when information should be read into the memory unit, tells the A</a:t>
                      </a:r>
                      <a:r>
                        <a:rPr lang="en-US" sz="100" b="0" i="0" u="none" strike="noStrike" cap="none" baseline="0" dirty="0" smtClean="0">
                          <a:solidFill>
                            <a:schemeClr val="tx1"/>
                          </a:solidFill>
                          <a:latin typeface="+mn-lt"/>
                          <a:ea typeface="Arial"/>
                          <a:cs typeface="Arial"/>
                          <a:sym typeface="Arial"/>
                        </a:rPr>
                        <a:t> </a:t>
                      </a:r>
                      <a:r>
                        <a:rPr lang="en-US" sz="1600" b="0" i="0" u="none" strike="noStrike" cap="none" baseline="0" dirty="0" smtClean="0">
                          <a:solidFill>
                            <a:schemeClr val="tx1"/>
                          </a:solidFill>
                          <a:latin typeface="+mn-lt"/>
                          <a:ea typeface="Arial"/>
                          <a:cs typeface="Arial"/>
                          <a:sym typeface="Arial"/>
                        </a:rPr>
                        <a:t>L</a:t>
                      </a:r>
                      <a:r>
                        <a:rPr lang="en-US" sz="100" b="0" i="0" u="none" strike="noStrike" cap="none" baseline="0" dirty="0" smtClean="0">
                          <a:solidFill>
                            <a:schemeClr val="tx1"/>
                          </a:solidFill>
                          <a:latin typeface="+mn-lt"/>
                          <a:ea typeface="Arial"/>
                          <a:cs typeface="Arial"/>
                          <a:sym typeface="Arial"/>
                        </a:rPr>
                        <a:t> </a:t>
                      </a:r>
                      <a:r>
                        <a:rPr lang="en-US" sz="1600" b="0" i="0" u="none" strike="noStrike" cap="none" baseline="0" dirty="0" smtClean="0">
                          <a:solidFill>
                            <a:schemeClr val="tx1"/>
                          </a:solidFill>
                          <a:latin typeface="+mn-lt"/>
                          <a:ea typeface="Arial"/>
                          <a:cs typeface="Arial"/>
                          <a:sym typeface="Arial"/>
                        </a:rPr>
                        <a:t>U when information from the memory unit should be used in calculations and tells the output unit when to send information from the memory unit to certain output devices. Many of today’s computers have multiple C</a:t>
                      </a:r>
                      <a:r>
                        <a:rPr lang="en-US" sz="100" b="0" i="0" u="none" strike="noStrike" cap="none" baseline="0" dirty="0" smtClean="0">
                          <a:solidFill>
                            <a:schemeClr val="tx1"/>
                          </a:solidFill>
                          <a:latin typeface="+mn-lt"/>
                          <a:ea typeface="Arial"/>
                          <a:cs typeface="Arial"/>
                          <a:sym typeface="Arial"/>
                        </a:rPr>
                        <a:t> </a:t>
                      </a:r>
                      <a:r>
                        <a:rPr lang="en-US" sz="1600" b="0" i="0" u="none" strike="noStrike" cap="none" baseline="0" dirty="0" smtClean="0">
                          <a:solidFill>
                            <a:schemeClr val="tx1"/>
                          </a:solidFill>
                          <a:latin typeface="+mn-lt"/>
                          <a:ea typeface="Arial"/>
                          <a:cs typeface="Arial"/>
                          <a:sym typeface="Arial"/>
                        </a:rPr>
                        <a:t>P</a:t>
                      </a:r>
                      <a:r>
                        <a:rPr lang="en-US" sz="100" b="0" i="0" u="none" strike="noStrike" cap="none" baseline="0" dirty="0" smtClean="0">
                          <a:solidFill>
                            <a:schemeClr val="tx1"/>
                          </a:solidFill>
                          <a:latin typeface="+mn-lt"/>
                          <a:ea typeface="Arial"/>
                          <a:cs typeface="Arial"/>
                          <a:sym typeface="Arial"/>
                        </a:rPr>
                        <a:t> </a:t>
                      </a:r>
                      <a:r>
                        <a:rPr lang="en-US" sz="1600" b="0" i="0" u="none" strike="noStrike" cap="none" baseline="0" dirty="0" smtClean="0">
                          <a:solidFill>
                            <a:schemeClr val="tx1"/>
                          </a:solidFill>
                          <a:latin typeface="+mn-lt"/>
                          <a:ea typeface="Arial"/>
                          <a:cs typeface="Arial"/>
                          <a:sym typeface="Arial"/>
                        </a:rPr>
                        <a:t>U s and, hence, can perform many operations simultaneously. A </a:t>
                      </a:r>
                      <a:r>
                        <a:rPr lang="en-US" sz="1600" b="1" i="0" u="none" strike="noStrike" cap="none" baseline="0" dirty="0" smtClean="0">
                          <a:solidFill>
                            <a:schemeClr val="tx1"/>
                          </a:solidFill>
                          <a:latin typeface="+mn-lt"/>
                          <a:ea typeface="Arial"/>
                          <a:cs typeface="Arial"/>
                          <a:sym typeface="Arial"/>
                        </a:rPr>
                        <a:t>multi-core processor </a:t>
                      </a:r>
                      <a:r>
                        <a:rPr lang="en-US" sz="1600" b="0" i="0" u="none" strike="noStrike" cap="none" baseline="0" dirty="0" smtClean="0">
                          <a:solidFill>
                            <a:schemeClr val="tx1"/>
                          </a:solidFill>
                          <a:latin typeface="+mn-lt"/>
                          <a:ea typeface="Arial"/>
                          <a:cs typeface="Arial"/>
                          <a:sym typeface="Arial"/>
                        </a:rPr>
                        <a:t>implements multiple processors on a single integrated-circuit chip—a </a:t>
                      </a:r>
                      <a:r>
                        <a:rPr lang="en-US" sz="1600" b="1" i="0" u="none" strike="noStrike" cap="none" baseline="0" dirty="0" smtClean="0">
                          <a:solidFill>
                            <a:schemeClr val="tx1"/>
                          </a:solidFill>
                          <a:latin typeface="+mn-lt"/>
                          <a:ea typeface="Arial"/>
                          <a:cs typeface="Arial"/>
                          <a:sym typeface="Arial"/>
                        </a:rPr>
                        <a:t>dual-core processor</a:t>
                      </a:r>
                      <a:r>
                        <a:rPr lang="en-US" sz="1600" b="0" i="1" u="none" strike="noStrike" cap="none" baseline="0" dirty="0" smtClean="0">
                          <a:solidFill>
                            <a:schemeClr val="tx1"/>
                          </a:solidFill>
                          <a:latin typeface="+mn-lt"/>
                          <a:ea typeface="Arial"/>
                          <a:cs typeface="Arial"/>
                          <a:sym typeface="Arial"/>
                        </a:rPr>
                        <a:t> </a:t>
                      </a:r>
                      <a:r>
                        <a:rPr lang="en-US" sz="1600" b="0" i="0" u="none" strike="noStrike" cap="none" baseline="0" dirty="0" smtClean="0">
                          <a:solidFill>
                            <a:schemeClr val="tx1"/>
                          </a:solidFill>
                          <a:latin typeface="+mn-lt"/>
                          <a:ea typeface="Arial"/>
                          <a:cs typeface="Arial"/>
                          <a:sym typeface="Arial"/>
                        </a:rPr>
                        <a:t>has two C</a:t>
                      </a:r>
                      <a:r>
                        <a:rPr lang="en-US" sz="100" b="0" i="0" u="none" strike="noStrike" cap="none" baseline="0" dirty="0" smtClean="0">
                          <a:solidFill>
                            <a:schemeClr val="tx1"/>
                          </a:solidFill>
                          <a:latin typeface="+mn-lt"/>
                          <a:ea typeface="Arial"/>
                          <a:cs typeface="Arial"/>
                          <a:sym typeface="Arial"/>
                        </a:rPr>
                        <a:t> </a:t>
                      </a:r>
                      <a:r>
                        <a:rPr lang="en-US" sz="1600" b="0" i="0" u="none" strike="noStrike" cap="none" baseline="0" dirty="0" smtClean="0">
                          <a:solidFill>
                            <a:schemeClr val="tx1"/>
                          </a:solidFill>
                          <a:latin typeface="+mn-lt"/>
                          <a:ea typeface="Arial"/>
                          <a:cs typeface="Arial"/>
                          <a:sym typeface="Arial"/>
                        </a:rPr>
                        <a:t>P</a:t>
                      </a:r>
                      <a:r>
                        <a:rPr lang="en-US" sz="100" b="0" i="0" u="none" strike="noStrike" cap="none" baseline="0" dirty="0" smtClean="0">
                          <a:solidFill>
                            <a:schemeClr val="tx1"/>
                          </a:solidFill>
                          <a:latin typeface="+mn-lt"/>
                          <a:ea typeface="Arial"/>
                          <a:cs typeface="Arial"/>
                          <a:sym typeface="Arial"/>
                        </a:rPr>
                        <a:t> </a:t>
                      </a:r>
                      <a:r>
                        <a:rPr lang="en-US" sz="1600" b="0" i="0" u="none" strike="noStrike" cap="none" baseline="0" dirty="0" smtClean="0">
                          <a:solidFill>
                            <a:schemeClr val="tx1"/>
                          </a:solidFill>
                          <a:latin typeface="+mn-lt"/>
                          <a:ea typeface="Arial"/>
                          <a:cs typeface="Arial"/>
                          <a:sym typeface="Arial"/>
                        </a:rPr>
                        <a:t>U</a:t>
                      </a:r>
                      <a:r>
                        <a:rPr lang="en-US" sz="100" b="0" i="0" u="none" strike="noStrike" cap="none" baseline="0" dirty="0" smtClean="0">
                          <a:solidFill>
                            <a:schemeClr val="tx1"/>
                          </a:solidFill>
                          <a:latin typeface="+mn-lt"/>
                          <a:ea typeface="Arial"/>
                          <a:cs typeface="Arial"/>
                          <a:sym typeface="Arial"/>
                        </a:rPr>
                        <a:t> </a:t>
                      </a:r>
                      <a:r>
                        <a:rPr lang="en-US" sz="1600" b="0" i="0" u="none" strike="noStrike" cap="none" baseline="0" dirty="0" smtClean="0">
                          <a:solidFill>
                            <a:schemeClr val="tx1"/>
                          </a:solidFill>
                          <a:latin typeface="+mn-lt"/>
                          <a:ea typeface="Arial"/>
                          <a:cs typeface="Arial"/>
                          <a:sym typeface="Arial"/>
                        </a:rPr>
                        <a:t>s, a </a:t>
                      </a:r>
                      <a:r>
                        <a:rPr lang="en-US" sz="1600" b="1" i="0" u="none" strike="noStrike" cap="none" baseline="0" dirty="0" smtClean="0">
                          <a:solidFill>
                            <a:schemeClr val="tx1"/>
                          </a:solidFill>
                          <a:latin typeface="+mn-lt"/>
                          <a:ea typeface="Arial"/>
                          <a:cs typeface="Arial"/>
                          <a:sym typeface="Arial"/>
                        </a:rPr>
                        <a:t>quad-core processor</a:t>
                      </a:r>
                      <a:r>
                        <a:rPr lang="en-US" sz="1600" b="0" i="1" u="none" strike="noStrike" cap="none" baseline="0" dirty="0" smtClean="0">
                          <a:solidFill>
                            <a:schemeClr val="tx1"/>
                          </a:solidFill>
                          <a:latin typeface="+mn-lt"/>
                          <a:ea typeface="Arial"/>
                          <a:cs typeface="Arial"/>
                          <a:sym typeface="Arial"/>
                        </a:rPr>
                        <a:t> </a:t>
                      </a:r>
                      <a:r>
                        <a:rPr lang="en-US" sz="1600" b="0" i="0" u="none" strike="noStrike" cap="none" baseline="0" dirty="0" smtClean="0">
                          <a:solidFill>
                            <a:schemeClr val="tx1"/>
                          </a:solidFill>
                          <a:latin typeface="+mn-lt"/>
                          <a:ea typeface="Arial"/>
                          <a:cs typeface="Arial"/>
                          <a:sym typeface="Arial"/>
                        </a:rPr>
                        <a:t>has four and an </a:t>
                      </a:r>
                      <a:r>
                        <a:rPr lang="en-US" sz="1600" b="1" i="0" u="none" strike="noStrike" cap="none" baseline="0" dirty="0" smtClean="0">
                          <a:solidFill>
                            <a:schemeClr val="tx1"/>
                          </a:solidFill>
                          <a:latin typeface="+mn-lt"/>
                          <a:ea typeface="Arial"/>
                          <a:cs typeface="Arial"/>
                          <a:sym typeface="Arial"/>
                        </a:rPr>
                        <a:t>octa-core processor</a:t>
                      </a:r>
                      <a:r>
                        <a:rPr lang="en-US" sz="1600" b="0" i="1" u="none" strike="noStrike" cap="none" baseline="0" dirty="0" smtClean="0">
                          <a:solidFill>
                            <a:schemeClr val="tx1"/>
                          </a:solidFill>
                          <a:latin typeface="+mn-lt"/>
                          <a:ea typeface="Arial"/>
                          <a:cs typeface="Arial"/>
                          <a:sym typeface="Arial"/>
                        </a:rPr>
                        <a:t> </a:t>
                      </a:r>
                      <a:r>
                        <a:rPr lang="en-US" sz="1600" b="0" i="0" u="none" strike="noStrike" cap="none" baseline="0" dirty="0" smtClean="0">
                          <a:solidFill>
                            <a:schemeClr val="tx1"/>
                          </a:solidFill>
                          <a:latin typeface="+mn-lt"/>
                          <a:ea typeface="Arial"/>
                          <a:cs typeface="Arial"/>
                          <a:sym typeface="Arial"/>
                        </a:rPr>
                        <a:t>has eight. Today’s desktop computers have processors that can execute billions of instructions per second. To take full advantage of multicore architecture you need to write multithreaded applications, which we introduce in Section 24.3.</a:t>
                      </a:r>
                      <a:endParaRPr lang="en-US" sz="1600" dirty="0" smtClean="0">
                        <a:solidFill>
                          <a:schemeClr val="tx1"/>
                        </a:solidFill>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42036614"/>
                  </a:ext>
                </a:extLst>
              </a:tr>
            </a:tbl>
          </a:graphicData>
        </a:graphic>
      </p:graphicFrame>
    </p:spTree>
    <p:extLst>
      <p:ext uri="{BB962C8B-B14F-4D97-AF65-F5344CB8AC3E}">
        <p14:creationId xmlns:p14="http://schemas.microsoft.com/office/powerpoint/2010/main" val="85874155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8358188" cy="1097279"/>
          </a:xfrm>
        </p:spPr>
        <p:txBody>
          <a:bodyPr/>
          <a:lstStyle/>
          <a:p>
            <a:r>
              <a:rPr lang="en-US" dirty="0"/>
              <a:t>Figure 1.2 Logical Units of a Computer </a:t>
            </a:r>
            <a:r>
              <a:rPr lang="en-US" sz="2000" b="0" dirty="0" smtClean="0"/>
              <a:t>(5 </a:t>
            </a:r>
            <a:r>
              <a:rPr lang="en-US" sz="2000" b="0" dirty="0"/>
              <a:t>of 5)</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32907958"/>
              </p:ext>
            </p:extLst>
          </p:nvPr>
        </p:nvGraphicFramePr>
        <p:xfrm>
          <a:off x="510540" y="1663066"/>
          <a:ext cx="8122920" cy="3388107"/>
        </p:xfrm>
        <a:graphic>
          <a:graphicData uri="http://schemas.openxmlformats.org/drawingml/2006/table">
            <a:tbl>
              <a:tblPr firstRow="1" bandRow="1">
                <a:tableStyleId>{40F9630F-82C1-40B7-BC3A-925EFCFF5E92}</a:tableStyleId>
              </a:tblPr>
              <a:tblGrid>
                <a:gridCol w="1429032">
                  <a:extLst>
                    <a:ext uri="{9D8B030D-6E8A-4147-A177-3AD203B41FA5}">
                      <a16:colId xmlns:a16="http://schemas.microsoft.com/office/drawing/2014/main" val="2810314919"/>
                    </a:ext>
                  </a:extLst>
                </a:gridCol>
                <a:gridCol w="6693888">
                  <a:extLst>
                    <a:ext uri="{9D8B030D-6E8A-4147-A177-3AD203B41FA5}">
                      <a16:colId xmlns:a16="http://schemas.microsoft.com/office/drawing/2014/main" val="3736183588"/>
                    </a:ext>
                  </a:extLst>
                </a:gridCol>
              </a:tblGrid>
              <a:tr h="330453">
                <a:tc>
                  <a:txBody>
                    <a:bodyPr/>
                    <a:lstStyle/>
                    <a:p>
                      <a:r>
                        <a:rPr lang="en-US" sz="1600" b="1" i="0" u="none" strike="noStrike" cap="none" baseline="0" dirty="0" smtClean="0">
                          <a:solidFill>
                            <a:schemeClr val="dk1"/>
                          </a:solidFill>
                          <a:latin typeface="+mn-lt"/>
                          <a:ea typeface="Arial"/>
                          <a:cs typeface="Arial"/>
                          <a:sym typeface="Arial"/>
                        </a:rPr>
                        <a:t>Logical unit</a:t>
                      </a:r>
                      <a:endParaRPr lang="en-US" sz="1600" b="1" dirty="0">
                        <a:solidFill>
                          <a:schemeClr val="bg1"/>
                        </a:solidFill>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b="1" i="0" u="none" strike="noStrike" cap="none" baseline="0" dirty="0" smtClean="0">
                          <a:solidFill>
                            <a:schemeClr val="dk1"/>
                          </a:solidFill>
                          <a:latin typeface="+mn-lt"/>
                          <a:ea typeface="Arial"/>
                          <a:cs typeface="Arial"/>
                          <a:sym typeface="Arial"/>
                        </a:rPr>
                        <a:t>Description</a:t>
                      </a:r>
                      <a:endParaRPr lang="en-US" sz="1600" b="1" dirty="0">
                        <a:solidFill>
                          <a:schemeClr val="bg1"/>
                        </a:solidFill>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230771509"/>
                  </a:ext>
                </a:extLst>
              </a:tr>
              <a:tr h="3052827">
                <a:tc>
                  <a:txBody>
                    <a:bodyPr/>
                    <a:lstStyle/>
                    <a:p>
                      <a:r>
                        <a:rPr lang="en-US" sz="1600" b="1" i="0" u="none" strike="noStrike" cap="none" baseline="0" dirty="0" smtClean="0">
                          <a:solidFill>
                            <a:schemeClr val="dk1"/>
                          </a:solidFill>
                          <a:latin typeface="+mn-lt"/>
                          <a:ea typeface="Arial"/>
                          <a:cs typeface="Arial"/>
                          <a:sym typeface="Arial"/>
                        </a:rPr>
                        <a:t>Secondary storage unit</a:t>
                      </a:r>
                      <a:endParaRPr lang="en-US" sz="1600" dirty="0">
                        <a:solidFill>
                          <a:schemeClr val="bg1"/>
                        </a:solidFill>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b="0" i="0" u="none" strike="noStrike" cap="none" baseline="0" dirty="0" smtClean="0">
                          <a:solidFill>
                            <a:schemeClr val="dk1"/>
                          </a:solidFill>
                          <a:latin typeface="+mn-lt"/>
                          <a:ea typeface="Arial"/>
                          <a:cs typeface="Arial"/>
                          <a:sym typeface="Arial"/>
                        </a:rPr>
                        <a:t>This is the long-term, high-capacity “warehousing” section. Programs or data not actively being used by the other units normally are placed on secondary storage devices (e.g., your </a:t>
                      </a:r>
                      <a:r>
                        <a:rPr lang="en-US" sz="1600" b="1" i="0" u="none" strike="noStrike" cap="none" baseline="0" dirty="0" smtClean="0">
                          <a:solidFill>
                            <a:schemeClr val="dk1"/>
                          </a:solidFill>
                          <a:latin typeface="+mn-lt"/>
                          <a:ea typeface="Arial"/>
                          <a:cs typeface="Arial"/>
                          <a:sym typeface="Arial"/>
                        </a:rPr>
                        <a:t>hard drive</a:t>
                      </a:r>
                      <a:r>
                        <a:rPr lang="en-US" sz="1600" b="0" i="0" u="none" strike="noStrike" cap="none" baseline="0" dirty="0" smtClean="0">
                          <a:solidFill>
                            <a:schemeClr val="dk1"/>
                          </a:solidFill>
                          <a:latin typeface="+mn-lt"/>
                          <a:ea typeface="Arial"/>
                          <a:cs typeface="Arial"/>
                          <a:sym typeface="Arial"/>
                        </a:rPr>
                        <a:t>) until they’re again needed, possibly hours, days, months or even years later. Information on secondary storage devices is </a:t>
                      </a:r>
                      <a:r>
                        <a:rPr lang="en-US" sz="1600" b="1" i="0" u="none" strike="noStrike" cap="none" baseline="0" dirty="0" smtClean="0">
                          <a:solidFill>
                            <a:schemeClr val="dk1"/>
                          </a:solidFill>
                          <a:latin typeface="+mn-lt"/>
                          <a:ea typeface="Arial"/>
                          <a:cs typeface="Arial"/>
                          <a:sym typeface="Arial"/>
                        </a:rPr>
                        <a:t>persistent</a:t>
                      </a:r>
                      <a:r>
                        <a:rPr lang="en-US" sz="1600" b="0" i="0" u="none" strike="noStrike" cap="none" baseline="0" dirty="0" smtClean="0">
                          <a:solidFill>
                            <a:schemeClr val="dk1"/>
                          </a:solidFill>
                          <a:latin typeface="+mn-lt"/>
                          <a:ea typeface="Arial"/>
                          <a:cs typeface="Arial"/>
                          <a:sym typeface="Arial"/>
                        </a:rPr>
                        <a:t>—it’s preserved even when the computer’s power is turned off. Secondary storage information takes much longer to access than information in primary memory, but its cost per unit is much less. Examples of secondary storage devices include hard drives, D</a:t>
                      </a:r>
                      <a:r>
                        <a:rPr lang="en-US" sz="100" b="0" i="0" u="none" strike="noStrike" cap="none" baseline="0" dirty="0" smtClean="0">
                          <a:solidFill>
                            <a:schemeClr val="dk1"/>
                          </a:solidFill>
                          <a:latin typeface="+mn-lt"/>
                          <a:ea typeface="Arial"/>
                          <a:cs typeface="Arial"/>
                          <a:sym typeface="Arial"/>
                        </a:rPr>
                        <a:t> </a:t>
                      </a:r>
                      <a:r>
                        <a:rPr lang="en-US" sz="1600" b="0" i="0" u="none" strike="noStrike" cap="none" baseline="0" dirty="0" smtClean="0">
                          <a:solidFill>
                            <a:schemeClr val="dk1"/>
                          </a:solidFill>
                          <a:latin typeface="+mn-lt"/>
                          <a:ea typeface="Arial"/>
                          <a:cs typeface="Arial"/>
                          <a:sym typeface="Arial"/>
                        </a:rPr>
                        <a:t>V</a:t>
                      </a:r>
                      <a:r>
                        <a:rPr lang="en-US" sz="100" b="0" i="0" u="none" strike="noStrike" cap="none" baseline="0" dirty="0" smtClean="0">
                          <a:solidFill>
                            <a:schemeClr val="dk1"/>
                          </a:solidFill>
                          <a:latin typeface="+mn-lt"/>
                          <a:ea typeface="Arial"/>
                          <a:cs typeface="Arial"/>
                          <a:sym typeface="Arial"/>
                        </a:rPr>
                        <a:t> </a:t>
                      </a:r>
                      <a:r>
                        <a:rPr lang="en-US" sz="1600" b="0" i="0" u="none" strike="noStrike" cap="none" baseline="0" dirty="0" smtClean="0">
                          <a:solidFill>
                            <a:schemeClr val="dk1"/>
                          </a:solidFill>
                          <a:latin typeface="+mn-lt"/>
                          <a:ea typeface="Arial"/>
                          <a:cs typeface="Arial"/>
                          <a:sym typeface="Arial"/>
                        </a:rPr>
                        <a:t>D drives and U</a:t>
                      </a:r>
                      <a:r>
                        <a:rPr lang="en-US" sz="100" b="0" i="0" u="none" strike="noStrike" cap="none" baseline="0" dirty="0" smtClean="0">
                          <a:solidFill>
                            <a:schemeClr val="dk1"/>
                          </a:solidFill>
                          <a:latin typeface="+mn-lt"/>
                          <a:ea typeface="Arial"/>
                          <a:cs typeface="Arial"/>
                          <a:sym typeface="Arial"/>
                        </a:rPr>
                        <a:t> </a:t>
                      </a:r>
                      <a:r>
                        <a:rPr lang="en-US" sz="1600" b="0" i="0" u="none" strike="noStrike" cap="none" baseline="0" dirty="0" smtClean="0">
                          <a:solidFill>
                            <a:schemeClr val="dk1"/>
                          </a:solidFill>
                          <a:latin typeface="+mn-lt"/>
                          <a:ea typeface="Arial"/>
                          <a:cs typeface="Arial"/>
                          <a:sym typeface="Arial"/>
                        </a:rPr>
                        <a:t>S</a:t>
                      </a:r>
                      <a:r>
                        <a:rPr lang="en-US" sz="100" b="0" i="0" u="none" strike="noStrike" cap="none" baseline="0" dirty="0" smtClean="0">
                          <a:solidFill>
                            <a:schemeClr val="dk1"/>
                          </a:solidFill>
                          <a:latin typeface="+mn-lt"/>
                          <a:ea typeface="Arial"/>
                          <a:cs typeface="Arial"/>
                          <a:sym typeface="Arial"/>
                        </a:rPr>
                        <a:t> </a:t>
                      </a:r>
                      <a:r>
                        <a:rPr lang="en-US" sz="1600" b="0" i="0" u="none" strike="noStrike" cap="none" baseline="0" dirty="0" smtClean="0">
                          <a:solidFill>
                            <a:schemeClr val="dk1"/>
                          </a:solidFill>
                          <a:latin typeface="+mn-lt"/>
                          <a:ea typeface="Arial"/>
                          <a:cs typeface="Arial"/>
                          <a:sym typeface="Arial"/>
                        </a:rPr>
                        <a:t>B flash drives, some of which can hold over 2 T</a:t>
                      </a:r>
                      <a:r>
                        <a:rPr lang="en-US" sz="100" b="0" i="0" u="none" strike="noStrike" cap="none" baseline="0" dirty="0" smtClean="0">
                          <a:solidFill>
                            <a:schemeClr val="dk1"/>
                          </a:solidFill>
                          <a:latin typeface="+mn-lt"/>
                          <a:ea typeface="Arial"/>
                          <a:cs typeface="Arial"/>
                          <a:sym typeface="Arial"/>
                        </a:rPr>
                        <a:t> </a:t>
                      </a:r>
                      <a:r>
                        <a:rPr lang="en-US" sz="1600" b="0" i="0" u="none" strike="noStrike" cap="none" baseline="0" dirty="0" smtClean="0">
                          <a:solidFill>
                            <a:schemeClr val="dk1"/>
                          </a:solidFill>
                          <a:latin typeface="+mn-lt"/>
                          <a:ea typeface="Arial"/>
                          <a:cs typeface="Arial"/>
                          <a:sym typeface="Arial"/>
                        </a:rPr>
                        <a:t>B (T</a:t>
                      </a:r>
                      <a:r>
                        <a:rPr lang="en-US" sz="100" b="0" i="0" u="none" strike="noStrike" cap="none" baseline="0" dirty="0" smtClean="0">
                          <a:solidFill>
                            <a:schemeClr val="dk1"/>
                          </a:solidFill>
                          <a:latin typeface="+mn-lt"/>
                          <a:ea typeface="Arial"/>
                          <a:cs typeface="Arial"/>
                          <a:sym typeface="Arial"/>
                        </a:rPr>
                        <a:t> </a:t>
                      </a:r>
                      <a:r>
                        <a:rPr lang="en-US" sz="1600" b="0" i="0" u="none" strike="noStrike" cap="none" baseline="0" dirty="0" smtClean="0">
                          <a:solidFill>
                            <a:schemeClr val="dk1"/>
                          </a:solidFill>
                          <a:latin typeface="+mn-lt"/>
                          <a:ea typeface="Arial"/>
                          <a:cs typeface="Arial"/>
                          <a:sym typeface="Arial"/>
                        </a:rPr>
                        <a:t>B stands for terabytes; a terabyte is approximately one trillion bytes). Typical hard drives on desktop and notebook computers hold up to 2 T</a:t>
                      </a:r>
                      <a:r>
                        <a:rPr lang="en-US" sz="100" b="0" i="0" u="none" strike="noStrike" cap="none" baseline="0" dirty="0" smtClean="0">
                          <a:solidFill>
                            <a:schemeClr val="dk1"/>
                          </a:solidFill>
                          <a:latin typeface="+mn-lt"/>
                          <a:ea typeface="Arial"/>
                          <a:cs typeface="Arial"/>
                          <a:sym typeface="Arial"/>
                        </a:rPr>
                        <a:t> </a:t>
                      </a:r>
                      <a:r>
                        <a:rPr lang="en-US" sz="1600" b="0" i="0" u="none" strike="noStrike" cap="none" baseline="0" dirty="0" smtClean="0">
                          <a:solidFill>
                            <a:schemeClr val="dk1"/>
                          </a:solidFill>
                          <a:latin typeface="+mn-lt"/>
                          <a:ea typeface="Arial"/>
                          <a:cs typeface="Arial"/>
                          <a:sym typeface="Arial"/>
                        </a:rPr>
                        <a:t>B, and some desktop hard drives can hold up to 6</a:t>
                      </a:r>
                      <a:r>
                        <a:rPr lang="en-US" sz="100" b="0" i="0" u="none" strike="noStrike" cap="none" baseline="0" dirty="0" smtClean="0">
                          <a:solidFill>
                            <a:schemeClr val="dk1"/>
                          </a:solidFill>
                          <a:latin typeface="+mn-lt"/>
                          <a:ea typeface="Arial"/>
                          <a:cs typeface="Arial"/>
                          <a:sym typeface="Arial"/>
                        </a:rPr>
                        <a:t> </a:t>
                      </a:r>
                      <a:r>
                        <a:rPr lang="en-US" sz="1600" b="0" i="0" u="none" strike="noStrike" cap="none" baseline="0" dirty="0" smtClean="0">
                          <a:solidFill>
                            <a:schemeClr val="dk1"/>
                          </a:solidFill>
                          <a:latin typeface="+mn-lt"/>
                          <a:ea typeface="Arial"/>
                          <a:cs typeface="Arial"/>
                          <a:sym typeface="Arial"/>
                        </a:rPr>
                        <a:t>T</a:t>
                      </a:r>
                      <a:r>
                        <a:rPr lang="en-US" sz="100" b="0" i="0" u="none" strike="noStrike" cap="none" baseline="0" dirty="0" smtClean="0">
                          <a:solidFill>
                            <a:schemeClr val="dk1"/>
                          </a:solidFill>
                          <a:latin typeface="+mn-lt"/>
                          <a:ea typeface="Arial"/>
                          <a:cs typeface="Arial"/>
                          <a:sym typeface="Arial"/>
                        </a:rPr>
                        <a:t> </a:t>
                      </a:r>
                      <a:r>
                        <a:rPr lang="en-US" sz="1600" b="0" i="0" u="none" strike="noStrike" cap="none" baseline="0" dirty="0" smtClean="0">
                          <a:solidFill>
                            <a:schemeClr val="dk1"/>
                          </a:solidFill>
                          <a:latin typeface="+mn-lt"/>
                          <a:ea typeface="Arial"/>
                          <a:cs typeface="Arial"/>
                          <a:sym typeface="Arial"/>
                        </a:rPr>
                        <a:t>B.</a:t>
                      </a:r>
                      <a:endParaRPr lang="en-US" sz="1600" dirty="0">
                        <a:solidFill>
                          <a:schemeClr val="bg1"/>
                        </a:solidFill>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44688731"/>
                  </a:ext>
                </a:extLst>
              </a:tr>
            </a:tbl>
          </a:graphicData>
        </a:graphic>
      </p:graphicFrame>
    </p:spTree>
    <p:extLst>
      <p:ext uri="{BB962C8B-B14F-4D97-AF65-F5344CB8AC3E}">
        <p14:creationId xmlns:p14="http://schemas.microsoft.com/office/powerpoint/2010/main" val="91768855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2"/>
                </a:solidFill>
                <a:latin typeface="Times New Roman" panose="02020603050405020304" pitchFamily="18" charset="0"/>
                <a:cs typeface="Times New Roman" panose="02020603050405020304" pitchFamily="18" charset="0"/>
              </a:rPr>
              <a:t>1.4 Data Hierarchy </a:t>
            </a:r>
            <a:r>
              <a:rPr lang="en-US" sz="2000" b="0" dirty="0">
                <a:solidFill>
                  <a:schemeClr val="tx2"/>
                </a:solidFill>
                <a:latin typeface="Times New Roman" panose="02020603050405020304" pitchFamily="18" charset="0"/>
                <a:cs typeface="Times New Roman" panose="02020603050405020304" pitchFamily="18" charset="0"/>
              </a:rPr>
              <a:t>(1 of </a:t>
            </a:r>
            <a:r>
              <a:rPr lang="en-US" sz="2000" b="0" dirty="0" smtClean="0">
                <a:solidFill>
                  <a:schemeClr val="tx2"/>
                </a:solidFill>
                <a:latin typeface="Times New Roman" panose="02020603050405020304" pitchFamily="18" charset="0"/>
                <a:cs typeface="Times New Roman" panose="02020603050405020304" pitchFamily="18" charset="0"/>
              </a:rPr>
              <a:t>8)</a:t>
            </a:r>
            <a:endParaRPr lang="en-US" dirty="0">
              <a:solidFill>
                <a:schemeClr val="tx2"/>
              </a:solidFill>
              <a:latin typeface="Times New Roman" panose="02020603050405020304" pitchFamily="18" charset="0"/>
              <a:cs typeface="Times New Roman" panose="02020603050405020304" pitchFamily="18" charset="0"/>
            </a:endParaRPr>
          </a:p>
        </p:txBody>
      </p:sp>
      <p:sp>
        <p:nvSpPr>
          <p:cNvPr id="3" name="Text Placeholder 2"/>
          <p:cNvSpPr>
            <a:spLocks noGrp="1"/>
          </p:cNvSpPr>
          <p:nvPr>
            <p:ph type="body" idx="1"/>
          </p:nvPr>
        </p:nvSpPr>
        <p:spPr/>
        <p:txBody>
          <a:bodyPr/>
          <a:lstStyle/>
          <a:p>
            <a:r>
              <a:rPr lang="en-US" altLang="en-US" sz="2400" dirty="0">
                <a:solidFill>
                  <a:srgbClr val="000000"/>
                </a:solidFill>
                <a:latin typeface="+mn-lt"/>
              </a:rPr>
              <a:t>Data items processed by computers form a </a:t>
            </a:r>
            <a:r>
              <a:rPr lang="en-US" altLang="en-US" sz="2400" b="1" dirty="0">
                <a:solidFill>
                  <a:schemeClr val="tx1"/>
                </a:solidFill>
                <a:latin typeface="+mn-lt"/>
              </a:rPr>
              <a:t>data hierarchy</a:t>
            </a:r>
            <a:r>
              <a:rPr lang="en-US" altLang="en-US" sz="2400" dirty="0">
                <a:solidFill>
                  <a:srgbClr val="000000"/>
                </a:solidFill>
                <a:latin typeface="+mn-lt"/>
              </a:rPr>
              <a:t> that becomes larger and more complex in structure as we progress from bits to characters to fields, and so on</a:t>
            </a:r>
            <a:r>
              <a:rPr lang="en-US" altLang="en-US" sz="2400" dirty="0" smtClean="0">
                <a:solidFill>
                  <a:srgbClr val="000000"/>
                </a:solidFill>
                <a:latin typeface="+mn-lt"/>
              </a:rPr>
              <a:t>.</a:t>
            </a:r>
            <a:endParaRPr lang="en-US" altLang="en-US" sz="2400" dirty="0">
              <a:solidFill>
                <a:srgbClr val="000000"/>
              </a:solidFill>
              <a:latin typeface="+mn-lt"/>
            </a:endParaRPr>
          </a:p>
        </p:txBody>
      </p:sp>
    </p:spTree>
    <p:extLst>
      <p:ext uri="{BB962C8B-B14F-4D97-AF65-F5344CB8AC3E}">
        <p14:creationId xmlns:p14="http://schemas.microsoft.com/office/powerpoint/2010/main" val="266730372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smtClean="0"/>
              <a:t>Figure 1.3 Data Hierarchy</a:t>
            </a:r>
            <a:endParaRPr lang="en-US" dirty="0"/>
          </a:p>
        </p:txBody>
      </p:sp>
      <p:pic>
        <p:nvPicPr>
          <p:cNvPr id="4" name="Picture 3" descr="A diagram illustrates a data hierarchy. A bit, 1 leads to a byte, A S C I I character J, 0 1 0 0 1 0 1 0. The byte makes the J in the field, Judy, which leads to an array, record. It has 4 elements out of which the elements 1 and 2 contain the values Judy and Green. The record is then given to a file consisting of 5 similar arrays stacked in a column. Each array has 4 elements out of which first two has values in it. Array 1 has the values, Sally and Black. Array 2, Tom and Blue. Array 3, Judy and Green. Array 4, Iris and Orange. Array 5, Randy and Red."/>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54203" y="1587668"/>
            <a:ext cx="4635594" cy="4505625"/>
          </a:xfrm>
          <a:prstGeom prst="rect">
            <a:avLst/>
          </a:prstGeom>
        </p:spPr>
      </p:pic>
    </p:spTree>
    <p:extLst>
      <p:ext uri="{BB962C8B-B14F-4D97-AF65-F5344CB8AC3E}">
        <p14:creationId xmlns:p14="http://schemas.microsoft.com/office/powerpoint/2010/main" val="299361449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2"/>
                </a:solidFill>
                <a:latin typeface="Times New Roman" panose="02020603050405020304" pitchFamily="18" charset="0"/>
                <a:cs typeface="Times New Roman" panose="02020603050405020304" pitchFamily="18" charset="0"/>
              </a:rPr>
              <a:t>1.4 Data Hierarchy </a:t>
            </a:r>
            <a:r>
              <a:rPr lang="en-US" sz="2000" b="0" dirty="0" smtClean="0">
                <a:solidFill>
                  <a:schemeClr val="tx2"/>
                </a:solidFill>
                <a:latin typeface="Times New Roman" panose="02020603050405020304" pitchFamily="18" charset="0"/>
                <a:cs typeface="Times New Roman" panose="02020603050405020304" pitchFamily="18" charset="0"/>
              </a:rPr>
              <a:t>(2 </a:t>
            </a:r>
            <a:r>
              <a:rPr lang="en-US" sz="2000" b="0" dirty="0">
                <a:solidFill>
                  <a:schemeClr val="tx2"/>
                </a:solidFill>
                <a:latin typeface="Times New Roman" panose="02020603050405020304" pitchFamily="18" charset="0"/>
                <a:cs typeface="Times New Roman" panose="02020603050405020304" pitchFamily="18" charset="0"/>
              </a:rPr>
              <a:t>of 8)</a:t>
            </a:r>
          </a:p>
        </p:txBody>
      </p:sp>
      <p:sp>
        <p:nvSpPr>
          <p:cNvPr id="3" name="Text Placeholder 2"/>
          <p:cNvSpPr>
            <a:spLocks noGrp="1"/>
          </p:cNvSpPr>
          <p:nvPr>
            <p:ph type="body" idx="1"/>
          </p:nvPr>
        </p:nvSpPr>
        <p:spPr/>
        <p:txBody>
          <a:bodyPr/>
          <a:lstStyle/>
          <a:p>
            <a:pPr eaLnBrk="1" hangingPunct="1"/>
            <a:r>
              <a:rPr lang="en-US" altLang="en-US" sz="2400" dirty="0">
                <a:solidFill>
                  <a:srgbClr val="000000"/>
                </a:solidFill>
                <a:latin typeface="+mn-lt"/>
              </a:rPr>
              <a:t>Bits</a:t>
            </a:r>
          </a:p>
          <a:p>
            <a:pPr lvl="1" eaLnBrk="1" hangingPunct="1"/>
            <a:r>
              <a:rPr lang="en-US" altLang="en-US" sz="2400" dirty="0">
                <a:solidFill>
                  <a:srgbClr val="000000"/>
                </a:solidFill>
                <a:latin typeface="+mn-lt"/>
              </a:rPr>
              <a:t>The smallest data item in a computer can assume the value 0 or the value 1</a:t>
            </a:r>
            <a:r>
              <a:rPr lang="en-US" altLang="en-US" sz="2400" dirty="0" smtClean="0">
                <a:solidFill>
                  <a:srgbClr val="000000"/>
                </a:solidFill>
                <a:latin typeface="+mn-lt"/>
              </a:rPr>
              <a:t>.</a:t>
            </a:r>
            <a:endParaRPr lang="en-US" altLang="en-US" sz="2400" dirty="0">
              <a:solidFill>
                <a:srgbClr val="000000"/>
              </a:solidFill>
              <a:latin typeface="+mn-lt"/>
            </a:endParaRPr>
          </a:p>
          <a:p>
            <a:pPr lvl="1" eaLnBrk="1" hangingPunct="1"/>
            <a:r>
              <a:rPr lang="en-US" altLang="en-US" sz="2400" dirty="0">
                <a:solidFill>
                  <a:srgbClr val="000000"/>
                </a:solidFill>
                <a:latin typeface="+mn-lt"/>
              </a:rPr>
              <a:t>Called a bit (short for “binary digit”—a digit that can assume one of two values</a:t>
            </a:r>
            <a:r>
              <a:rPr lang="en-US" altLang="en-US" sz="2400" dirty="0" smtClean="0">
                <a:solidFill>
                  <a:srgbClr val="000000"/>
                </a:solidFill>
                <a:latin typeface="+mn-lt"/>
              </a:rPr>
              <a:t>)</a:t>
            </a:r>
            <a:endParaRPr lang="en-US" altLang="en-US" sz="2400" dirty="0">
              <a:solidFill>
                <a:srgbClr val="000000"/>
              </a:solidFill>
              <a:latin typeface="+mn-lt"/>
            </a:endParaRPr>
          </a:p>
        </p:txBody>
      </p:sp>
    </p:spTree>
    <p:extLst>
      <p:ext uri="{BB962C8B-B14F-4D97-AF65-F5344CB8AC3E}">
        <p14:creationId xmlns:p14="http://schemas.microsoft.com/office/powerpoint/2010/main" val="238412023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2"/>
                </a:solidFill>
                <a:latin typeface="Times New Roman" panose="02020603050405020304" pitchFamily="18" charset="0"/>
                <a:cs typeface="Times New Roman" panose="02020603050405020304" pitchFamily="18" charset="0"/>
              </a:rPr>
              <a:t>1.4 Data Hierarchy </a:t>
            </a:r>
            <a:r>
              <a:rPr lang="en-US" sz="2000" b="0" dirty="0" smtClean="0">
                <a:solidFill>
                  <a:schemeClr val="tx2"/>
                </a:solidFill>
                <a:latin typeface="Times New Roman" panose="02020603050405020304" pitchFamily="18" charset="0"/>
                <a:cs typeface="Times New Roman" panose="02020603050405020304" pitchFamily="18" charset="0"/>
              </a:rPr>
              <a:t>(3 </a:t>
            </a:r>
            <a:r>
              <a:rPr lang="en-US" sz="2000" b="0" dirty="0">
                <a:solidFill>
                  <a:schemeClr val="tx2"/>
                </a:solidFill>
                <a:latin typeface="Times New Roman" panose="02020603050405020304" pitchFamily="18" charset="0"/>
                <a:cs typeface="Times New Roman" panose="02020603050405020304" pitchFamily="18" charset="0"/>
              </a:rPr>
              <a:t>of 8)</a:t>
            </a:r>
            <a:endParaRPr lang="en-US" dirty="0"/>
          </a:p>
        </p:txBody>
      </p:sp>
      <p:sp>
        <p:nvSpPr>
          <p:cNvPr id="3" name="Text Placeholder 2"/>
          <p:cNvSpPr>
            <a:spLocks noGrp="1"/>
          </p:cNvSpPr>
          <p:nvPr>
            <p:ph type="body" idx="1"/>
          </p:nvPr>
        </p:nvSpPr>
        <p:spPr/>
        <p:txBody>
          <a:bodyPr/>
          <a:lstStyle/>
          <a:p>
            <a:pPr eaLnBrk="1" hangingPunct="1"/>
            <a:r>
              <a:rPr lang="en-US" altLang="en-US" sz="2200" dirty="0">
                <a:solidFill>
                  <a:srgbClr val="000000"/>
                </a:solidFill>
                <a:latin typeface="+mn-lt"/>
              </a:rPr>
              <a:t>Characters</a:t>
            </a:r>
          </a:p>
          <a:p>
            <a:pPr lvl="1" eaLnBrk="1" hangingPunct="1"/>
            <a:r>
              <a:rPr lang="en-US" altLang="en-US" sz="2200" dirty="0">
                <a:solidFill>
                  <a:srgbClr val="000000"/>
                </a:solidFill>
                <a:latin typeface="+mn-lt"/>
              </a:rPr>
              <a:t>Tedious to work with data in the low-level form of bits</a:t>
            </a:r>
            <a:r>
              <a:rPr lang="en-US" altLang="en-US" sz="2200" dirty="0" smtClean="0">
                <a:solidFill>
                  <a:srgbClr val="000000"/>
                </a:solidFill>
                <a:latin typeface="+mn-lt"/>
              </a:rPr>
              <a:t>.</a:t>
            </a:r>
            <a:endParaRPr lang="en-US" altLang="en-US" sz="2200" dirty="0">
              <a:solidFill>
                <a:srgbClr val="000000"/>
              </a:solidFill>
              <a:latin typeface="+mn-lt"/>
            </a:endParaRPr>
          </a:p>
          <a:p>
            <a:pPr lvl="1" eaLnBrk="1" hangingPunct="1"/>
            <a:r>
              <a:rPr lang="en-US" altLang="en-US" sz="2200" dirty="0" smtClean="0">
                <a:solidFill>
                  <a:srgbClr val="000000"/>
                </a:solidFill>
                <a:latin typeface="+mn-lt"/>
              </a:rPr>
              <a:t>People prefer to work with decimal digits (0–9), letters (A–Z and a–z), and special symbols (e.g., $, @, %, &amp;, *, (, ), –, +, ", :, ? and /)</a:t>
            </a:r>
          </a:p>
          <a:p>
            <a:pPr lvl="1" eaLnBrk="1" hangingPunct="1"/>
            <a:r>
              <a:rPr lang="en-US" altLang="en-US" sz="2200" dirty="0" smtClean="0">
                <a:solidFill>
                  <a:srgbClr val="000000"/>
                </a:solidFill>
                <a:latin typeface="+mn-lt"/>
              </a:rPr>
              <a:t>Known </a:t>
            </a:r>
            <a:r>
              <a:rPr lang="en-US" altLang="en-US" sz="2200" dirty="0">
                <a:solidFill>
                  <a:srgbClr val="000000"/>
                </a:solidFill>
                <a:latin typeface="+mn-lt"/>
              </a:rPr>
              <a:t>as characters</a:t>
            </a:r>
            <a:r>
              <a:rPr lang="en-US" altLang="en-US" sz="2200" dirty="0" smtClean="0">
                <a:solidFill>
                  <a:srgbClr val="000000"/>
                </a:solidFill>
                <a:latin typeface="+mn-lt"/>
              </a:rPr>
              <a:t>.</a:t>
            </a:r>
            <a:endParaRPr lang="en-US" altLang="en-US" sz="2200" dirty="0">
              <a:solidFill>
                <a:srgbClr val="000000"/>
              </a:solidFill>
              <a:latin typeface="+mn-lt"/>
            </a:endParaRPr>
          </a:p>
          <a:p>
            <a:pPr lvl="1" eaLnBrk="1" hangingPunct="1"/>
            <a:r>
              <a:rPr lang="en-US" altLang="en-US" sz="2200" dirty="0">
                <a:solidFill>
                  <a:srgbClr val="000000"/>
                </a:solidFill>
                <a:latin typeface="+mn-lt"/>
              </a:rPr>
              <a:t>The computer’s character set is the set of all the characters used to write programs and represent data items</a:t>
            </a:r>
            <a:r>
              <a:rPr lang="en-US" altLang="en-US" sz="2200" dirty="0" smtClean="0">
                <a:solidFill>
                  <a:srgbClr val="000000"/>
                </a:solidFill>
                <a:latin typeface="+mn-lt"/>
              </a:rPr>
              <a:t>.</a:t>
            </a:r>
            <a:endParaRPr lang="en-US" altLang="en-US" sz="2200" dirty="0">
              <a:solidFill>
                <a:srgbClr val="000000"/>
              </a:solidFill>
              <a:latin typeface="+mn-lt"/>
            </a:endParaRPr>
          </a:p>
          <a:p>
            <a:pPr lvl="1" eaLnBrk="1" hangingPunct="1"/>
            <a:r>
              <a:rPr lang="en-US" altLang="en-US" sz="2200" dirty="0">
                <a:solidFill>
                  <a:srgbClr val="000000"/>
                </a:solidFill>
                <a:latin typeface="+mn-lt"/>
              </a:rPr>
              <a:t>Computers process only 1s and 0s, so a computer’s character set represents every character as a pattern of 1s and 0s</a:t>
            </a:r>
            <a:r>
              <a:rPr lang="en-US" altLang="en-US" sz="2200" dirty="0" smtClean="0">
                <a:solidFill>
                  <a:srgbClr val="000000"/>
                </a:solidFill>
                <a:latin typeface="+mn-lt"/>
              </a:rPr>
              <a:t>.</a:t>
            </a:r>
            <a:endParaRPr lang="en-US" altLang="en-US" sz="2200" dirty="0">
              <a:solidFill>
                <a:srgbClr val="000000"/>
              </a:solidFill>
              <a:latin typeface="+mn-lt"/>
            </a:endParaRPr>
          </a:p>
        </p:txBody>
      </p:sp>
    </p:spTree>
    <p:extLst>
      <p:ext uri="{BB962C8B-B14F-4D97-AF65-F5344CB8AC3E}">
        <p14:creationId xmlns:p14="http://schemas.microsoft.com/office/powerpoint/2010/main" val="95835320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 </a:t>
            </a:r>
            <a:r>
              <a:rPr lang="en-US" sz="2000" b="0" dirty="0" smtClean="0"/>
              <a:t>(1 of 3)</a:t>
            </a:r>
            <a:endParaRPr lang="en-US" sz="2000" b="0" dirty="0"/>
          </a:p>
        </p:txBody>
      </p:sp>
      <p:sp>
        <p:nvSpPr>
          <p:cNvPr id="3" name="Text Placeholder 2"/>
          <p:cNvSpPr>
            <a:spLocks noGrp="1"/>
          </p:cNvSpPr>
          <p:nvPr>
            <p:ph type="body" idx="1"/>
          </p:nvPr>
        </p:nvSpPr>
        <p:spPr/>
        <p:txBody>
          <a:bodyPr/>
          <a:lstStyle/>
          <a:p>
            <a:pPr>
              <a:buNone/>
            </a:pPr>
            <a:r>
              <a:rPr lang="en-US" sz="2400" b="1" dirty="0" smtClean="0">
                <a:solidFill>
                  <a:schemeClr val="tx2"/>
                </a:solidFill>
                <a:latin typeface="+mn-lt"/>
              </a:rPr>
              <a:t>1.1</a:t>
            </a:r>
            <a:r>
              <a:rPr lang="en-US" sz="2400" b="1" dirty="0" smtClean="0">
                <a:latin typeface="+mn-lt"/>
              </a:rPr>
              <a:t> </a:t>
            </a:r>
            <a:r>
              <a:rPr lang="en-US" sz="2400" dirty="0" smtClean="0">
                <a:latin typeface="+mn-lt"/>
              </a:rPr>
              <a:t>Introduction</a:t>
            </a:r>
          </a:p>
          <a:p>
            <a:pPr>
              <a:buNone/>
            </a:pPr>
            <a:r>
              <a:rPr lang="en-US" sz="2400" b="1" dirty="0">
                <a:solidFill>
                  <a:schemeClr val="tx2"/>
                </a:solidFill>
                <a:latin typeface="+mn-lt"/>
              </a:rPr>
              <a:t>1.2</a:t>
            </a:r>
            <a:r>
              <a:rPr lang="en-US" sz="2400" b="1" dirty="0">
                <a:latin typeface="+mn-lt"/>
              </a:rPr>
              <a:t> </a:t>
            </a:r>
            <a:r>
              <a:rPr lang="en-US" sz="2400" dirty="0">
                <a:latin typeface="+mn-lt"/>
              </a:rPr>
              <a:t>Computers and the Internet in Industry and Research</a:t>
            </a:r>
          </a:p>
          <a:p>
            <a:pPr>
              <a:buNone/>
            </a:pPr>
            <a:r>
              <a:rPr lang="en-US" sz="2400" b="1" dirty="0">
                <a:solidFill>
                  <a:schemeClr val="tx2"/>
                </a:solidFill>
                <a:latin typeface="+mn-lt"/>
              </a:rPr>
              <a:t>1.3</a:t>
            </a:r>
            <a:r>
              <a:rPr lang="en-US" sz="2400" b="1" dirty="0">
                <a:latin typeface="+mn-lt"/>
              </a:rPr>
              <a:t> </a:t>
            </a:r>
            <a:r>
              <a:rPr lang="en-US" sz="2400" dirty="0">
                <a:latin typeface="+mn-lt"/>
              </a:rPr>
              <a:t>Hardware and Software</a:t>
            </a:r>
          </a:p>
          <a:p>
            <a:pPr marL="741363" lvl="1" indent="-284400">
              <a:buNone/>
            </a:pPr>
            <a:r>
              <a:rPr lang="en-US" sz="2400" dirty="0" smtClean="0">
                <a:solidFill>
                  <a:schemeClr val="tx2"/>
                </a:solidFill>
                <a:latin typeface="+mn-lt"/>
              </a:rPr>
              <a:t>1.3.1</a:t>
            </a:r>
            <a:r>
              <a:rPr lang="en-US" sz="2400" dirty="0" smtClean="0">
                <a:latin typeface="+mn-lt"/>
              </a:rPr>
              <a:t> Moore’s Law</a:t>
            </a:r>
          </a:p>
          <a:p>
            <a:pPr marL="741363" lvl="1" indent="-284400">
              <a:buNone/>
            </a:pPr>
            <a:r>
              <a:rPr lang="en-US" sz="2400" dirty="0" smtClean="0">
                <a:solidFill>
                  <a:schemeClr val="tx2"/>
                </a:solidFill>
                <a:latin typeface="+mn-lt"/>
              </a:rPr>
              <a:t>1.3.2</a:t>
            </a:r>
            <a:r>
              <a:rPr lang="en-US" sz="2400" dirty="0" smtClean="0">
                <a:latin typeface="+mn-lt"/>
              </a:rPr>
              <a:t> Computer Organization</a:t>
            </a:r>
          </a:p>
          <a:p>
            <a:pPr marL="0" indent="0">
              <a:buNone/>
            </a:pPr>
            <a:r>
              <a:rPr lang="en-US" sz="2400" b="1" dirty="0" smtClean="0">
                <a:solidFill>
                  <a:schemeClr val="tx2"/>
                </a:solidFill>
                <a:latin typeface="+mn-lt"/>
              </a:rPr>
              <a:t>1.4</a:t>
            </a:r>
            <a:r>
              <a:rPr lang="en-US" sz="2400" b="1" dirty="0" smtClean="0">
                <a:latin typeface="+mn-lt"/>
              </a:rPr>
              <a:t> </a:t>
            </a:r>
            <a:r>
              <a:rPr lang="en-US" sz="2400" dirty="0" smtClean="0">
                <a:latin typeface="+mn-lt"/>
              </a:rPr>
              <a:t>Data Hierarchy</a:t>
            </a:r>
          </a:p>
          <a:p>
            <a:pPr marL="0" indent="0">
              <a:buNone/>
            </a:pPr>
            <a:r>
              <a:rPr lang="en-US" sz="2400" b="1" dirty="0" smtClean="0">
                <a:solidFill>
                  <a:schemeClr val="tx2"/>
                </a:solidFill>
                <a:latin typeface="+mn-lt"/>
              </a:rPr>
              <a:t>1.5</a:t>
            </a:r>
            <a:r>
              <a:rPr lang="en-US" sz="2400" b="1" dirty="0" smtClean="0">
                <a:latin typeface="+mn-lt"/>
              </a:rPr>
              <a:t> </a:t>
            </a:r>
            <a:r>
              <a:rPr lang="en-US" sz="2400" dirty="0" smtClean="0">
                <a:latin typeface="+mn-lt"/>
              </a:rPr>
              <a:t>Machine Languages, Assembly Languages and High-Level Languages</a:t>
            </a:r>
          </a:p>
          <a:p>
            <a:pPr marL="0" indent="0">
              <a:buNone/>
            </a:pPr>
            <a:r>
              <a:rPr lang="en-US" sz="2400" b="1" dirty="0" smtClean="0">
                <a:solidFill>
                  <a:schemeClr val="tx2"/>
                </a:solidFill>
                <a:latin typeface="+mn-lt"/>
              </a:rPr>
              <a:t>1.6</a:t>
            </a:r>
            <a:r>
              <a:rPr lang="en-US" sz="2400" b="1" dirty="0" smtClean="0">
                <a:latin typeface="+mn-lt"/>
              </a:rPr>
              <a:t> </a:t>
            </a:r>
            <a:r>
              <a:rPr lang="en-US" sz="2400" dirty="0" smtClean="0">
                <a:latin typeface="+mn-lt"/>
              </a:rPr>
              <a:t>C and C++</a:t>
            </a:r>
          </a:p>
        </p:txBody>
      </p:sp>
    </p:spTree>
    <p:extLst>
      <p:ext uri="{BB962C8B-B14F-4D97-AF65-F5344CB8AC3E}">
        <p14:creationId xmlns:p14="http://schemas.microsoft.com/office/powerpoint/2010/main" val="301487455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2"/>
                </a:solidFill>
                <a:latin typeface="Times New Roman" panose="02020603050405020304" pitchFamily="18" charset="0"/>
                <a:cs typeface="Times New Roman" panose="02020603050405020304" pitchFamily="18" charset="0"/>
              </a:rPr>
              <a:t>1.4 Data Hierarchy </a:t>
            </a:r>
            <a:r>
              <a:rPr lang="en-US" sz="2000" b="0" dirty="0" smtClean="0">
                <a:solidFill>
                  <a:schemeClr val="tx2"/>
                </a:solidFill>
                <a:latin typeface="Times New Roman" panose="02020603050405020304" pitchFamily="18" charset="0"/>
                <a:cs typeface="Times New Roman" panose="02020603050405020304" pitchFamily="18" charset="0"/>
              </a:rPr>
              <a:t>(4 </a:t>
            </a:r>
            <a:r>
              <a:rPr lang="en-US" sz="2000" b="0" dirty="0">
                <a:solidFill>
                  <a:schemeClr val="tx2"/>
                </a:solidFill>
                <a:latin typeface="Times New Roman" panose="02020603050405020304" pitchFamily="18" charset="0"/>
                <a:cs typeface="Times New Roman" panose="02020603050405020304" pitchFamily="18" charset="0"/>
              </a:rPr>
              <a:t>of 8)</a:t>
            </a:r>
            <a:endParaRPr lang="en-US" dirty="0"/>
          </a:p>
        </p:txBody>
      </p:sp>
      <p:sp>
        <p:nvSpPr>
          <p:cNvPr id="3" name="Text Placeholder 2"/>
          <p:cNvSpPr>
            <a:spLocks noGrp="1"/>
          </p:cNvSpPr>
          <p:nvPr>
            <p:ph type="body" idx="1"/>
          </p:nvPr>
        </p:nvSpPr>
        <p:spPr/>
        <p:txBody>
          <a:bodyPr/>
          <a:lstStyle/>
          <a:p>
            <a:pPr eaLnBrk="1" hangingPunct="1"/>
            <a:r>
              <a:rPr lang="en-US" altLang="en-US" sz="2200" dirty="0">
                <a:solidFill>
                  <a:srgbClr val="000000"/>
                </a:solidFill>
                <a:latin typeface="+mn-lt"/>
              </a:rPr>
              <a:t>Fields</a:t>
            </a:r>
          </a:p>
          <a:p>
            <a:pPr lvl="1" eaLnBrk="1" hangingPunct="1"/>
            <a:r>
              <a:rPr lang="en-US" altLang="en-US" sz="2200" dirty="0">
                <a:solidFill>
                  <a:srgbClr val="000000"/>
                </a:solidFill>
                <a:latin typeface="+mn-lt"/>
              </a:rPr>
              <a:t>Just as characters are composed of bits, fields are composed of characters or bytes</a:t>
            </a:r>
            <a:r>
              <a:rPr lang="en-US" altLang="en-US" sz="2200" dirty="0" smtClean="0">
                <a:solidFill>
                  <a:srgbClr val="000000"/>
                </a:solidFill>
                <a:latin typeface="+mn-lt"/>
              </a:rPr>
              <a:t>.</a:t>
            </a:r>
            <a:endParaRPr lang="en-US" altLang="en-US" sz="2200" dirty="0">
              <a:solidFill>
                <a:srgbClr val="000000"/>
              </a:solidFill>
              <a:latin typeface="+mn-lt"/>
            </a:endParaRPr>
          </a:p>
          <a:p>
            <a:pPr lvl="1" eaLnBrk="1" hangingPunct="1"/>
            <a:r>
              <a:rPr lang="en-US" altLang="en-US" sz="2200" dirty="0">
                <a:solidFill>
                  <a:srgbClr val="000000"/>
                </a:solidFill>
                <a:latin typeface="+mn-lt"/>
              </a:rPr>
              <a:t>A field is a group of characters or bytes that conveys meaning.</a:t>
            </a:r>
          </a:p>
          <a:p>
            <a:pPr lvl="2" eaLnBrk="1" hangingPunct="1">
              <a:buFontTx/>
              <a:buChar char="▪"/>
            </a:pPr>
            <a:r>
              <a:rPr lang="en-US" altLang="en-US" sz="2200" dirty="0">
                <a:solidFill>
                  <a:srgbClr val="000000"/>
                </a:solidFill>
                <a:latin typeface="+mn-lt"/>
              </a:rPr>
              <a:t>A field consisting of uppercase and lowercase letters can be used to represent a person’s name</a:t>
            </a:r>
          </a:p>
          <a:p>
            <a:pPr lvl="2" eaLnBrk="1" hangingPunct="1">
              <a:buFontTx/>
              <a:buChar char="▪"/>
            </a:pPr>
            <a:r>
              <a:rPr lang="en-US" altLang="en-US" sz="2200" dirty="0">
                <a:solidFill>
                  <a:srgbClr val="000000"/>
                </a:solidFill>
                <a:latin typeface="+mn-lt"/>
              </a:rPr>
              <a:t>A field consisting of decimal digits could represent a person’s age</a:t>
            </a:r>
            <a:r>
              <a:rPr lang="en-US" altLang="en-US" sz="2200" dirty="0" smtClean="0">
                <a:solidFill>
                  <a:srgbClr val="000000"/>
                </a:solidFill>
                <a:latin typeface="+mn-lt"/>
              </a:rPr>
              <a:t>.</a:t>
            </a:r>
            <a:endParaRPr lang="en-US" altLang="en-US" sz="2200" dirty="0">
              <a:solidFill>
                <a:srgbClr val="000000"/>
              </a:solidFill>
              <a:latin typeface="+mn-lt"/>
            </a:endParaRPr>
          </a:p>
        </p:txBody>
      </p:sp>
    </p:spTree>
    <p:extLst>
      <p:ext uri="{BB962C8B-B14F-4D97-AF65-F5344CB8AC3E}">
        <p14:creationId xmlns:p14="http://schemas.microsoft.com/office/powerpoint/2010/main" val="38259177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2"/>
                </a:solidFill>
                <a:latin typeface="Times New Roman" panose="02020603050405020304" pitchFamily="18" charset="0"/>
                <a:cs typeface="Times New Roman" panose="02020603050405020304" pitchFamily="18" charset="0"/>
              </a:rPr>
              <a:t>1.4 Data Hierarchy </a:t>
            </a:r>
            <a:r>
              <a:rPr lang="en-US" sz="2000" b="0" dirty="0" smtClean="0">
                <a:solidFill>
                  <a:schemeClr val="tx2"/>
                </a:solidFill>
                <a:latin typeface="Times New Roman" panose="02020603050405020304" pitchFamily="18" charset="0"/>
                <a:cs typeface="Times New Roman" panose="02020603050405020304" pitchFamily="18" charset="0"/>
              </a:rPr>
              <a:t>(5 </a:t>
            </a:r>
            <a:r>
              <a:rPr lang="en-US" sz="2000" b="0" dirty="0">
                <a:solidFill>
                  <a:schemeClr val="tx2"/>
                </a:solidFill>
                <a:latin typeface="Times New Roman" panose="02020603050405020304" pitchFamily="18" charset="0"/>
                <a:cs typeface="Times New Roman" panose="02020603050405020304" pitchFamily="18" charset="0"/>
              </a:rPr>
              <a:t>of 8)</a:t>
            </a:r>
            <a:endParaRPr lang="en-US" dirty="0"/>
          </a:p>
        </p:txBody>
      </p:sp>
      <p:sp>
        <p:nvSpPr>
          <p:cNvPr id="3" name="Text Placeholder 2"/>
          <p:cNvSpPr>
            <a:spLocks noGrp="1"/>
          </p:cNvSpPr>
          <p:nvPr>
            <p:ph type="body" idx="1"/>
          </p:nvPr>
        </p:nvSpPr>
        <p:spPr/>
        <p:txBody>
          <a:bodyPr/>
          <a:lstStyle/>
          <a:p>
            <a:pPr eaLnBrk="1" hangingPunct="1"/>
            <a:r>
              <a:rPr lang="en-US" altLang="en-US" sz="2000" dirty="0">
                <a:solidFill>
                  <a:srgbClr val="000000"/>
                </a:solidFill>
                <a:latin typeface="+mn-lt"/>
              </a:rPr>
              <a:t>Records </a:t>
            </a:r>
          </a:p>
          <a:p>
            <a:pPr lvl="1" eaLnBrk="1" hangingPunct="1"/>
            <a:r>
              <a:rPr lang="en-US" altLang="en-US" sz="2000" dirty="0">
                <a:solidFill>
                  <a:srgbClr val="000000"/>
                </a:solidFill>
                <a:latin typeface="+mn-lt"/>
              </a:rPr>
              <a:t>Several related fields can be used to compose a record</a:t>
            </a:r>
            <a:r>
              <a:rPr lang="en-US" altLang="en-US" sz="2000" dirty="0" smtClean="0">
                <a:solidFill>
                  <a:srgbClr val="000000"/>
                </a:solidFill>
                <a:latin typeface="+mn-lt"/>
              </a:rPr>
              <a:t>.</a:t>
            </a:r>
            <a:endParaRPr lang="en-US" altLang="en-US" sz="2000" dirty="0">
              <a:solidFill>
                <a:srgbClr val="000000"/>
              </a:solidFill>
              <a:latin typeface="+mn-lt"/>
            </a:endParaRPr>
          </a:p>
          <a:p>
            <a:pPr lvl="1" eaLnBrk="1" hangingPunct="1"/>
            <a:r>
              <a:rPr lang="en-US" altLang="en-US" sz="2000" dirty="0">
                <a:solidFill>
                  <a:srgbClr val="000000"/>
                </a:solidFill>
                <a:latin typeface="+mn-lt"/>
              </a:rPr>
              <a:t>In a payroll system, for example, the record for an employee might consist of the following fields </a:t>
            </a:r>
          </a:p>
          <a:p>
            <a:pPr lvl="2" eaLnBrk="1" hangingPunct="1"/>
            <a:r>
              <a:rPr lang="en-US" altLang="en-US" sz="2000" dirty="0">
                <a:solidFill>
                  <a:srgbClr val="000000"/>
                </a:solidFill>
                <a:latin typeface="+mn-lt"/>
              </a:rPr>
              <a:t>Employee identification number (a whole number)</a:t>
            </a:r>
          </a:p>
          <a:p>
            <a:pPr lvl="2" eaLnBrk="1" hangingPunct="1"/>
            <a:r>
              <a:rPr lang="en-US" altLang="en-US" sz="2000" dirty="0">
                <a:solidFill>
                  <a:srgbClr val="000000"/>
                </a:solidFill>
                <a:latin typeface="+mn-lt"/>
              </a:rPr>
              <a:t>Name (a string of characters)</a:t>
            </a:r>
          </a:p>
          <a:p>
            <a:pPr lvl="2" eaLnBrk="1" hangingPunct="1"/>
            <a:r>
              <a:rPr lang="en-US" altLang="en-US" sz="2000" dirty="0">
                <a:solidFill>
                  <a:srgbClr val="000000"/>
                </a:solidFill>
                <a:latin typeface="+mn-lt"/>
              </a:rPr>
              <a:t>Address (a string of characters)</a:t>
            </a:r>
          </a:p>
          <a:p>
            <a:pPr lvl="2" eaLnBrk="1" hangingPunct="1"/>
            <a:r>
              <a:rPr lang="en-US" altLang="en-US" sz="2000" dirty="0">
                <a:solidFill>
                  <a:srgbClr val="000000"/>
                </a:solidFill>
                <a:latin typeface="+mn-lt"/>
              </a:rPr>
              <a:t>Hourly pay rate (a number with a decimal point)</a:t>
            </a:r>
          </a:p>
          <a:p>
            <a:pPr lvl="2" eaLnBrk="1" hangingPunct="1"/>
            <a:r>
              <a:rPr lang="en-US" altLang="en-US" sz="2000" dirty="0">
                <a:solidFill>
                  <a:srgbClr val="000000"/>
                </a:solidFill>
                <a:latin typeface="+mn-lt"/>
              </a:rPr>
              <a:t>Year-to-date earnings (a number with a decimal point)</a:t>
            </a:r>
          </a:p>
          <a:p>
            <a:pPr lvl="2" eaLnBrk="1" hangingPunct="1"/>
            <a:r>
              <a:rPr lang="en-US" altLang="en-US" sz="2000" dirty="0">
                <a:solidFill>
                  <a:srgbClr val="000000"/>
                </a:solidFill>
                <a:latin typeface="+mn-lt"/>
              </a:rPr>
              <a:t>Amount of taxes withheld (a number with a decimal point).</a:t>
            </a:r>
          </a:p>
          <a:p>
            <a:pPr lvl="1" eaLnBrk="1" hangingPunct="1"/>
            <a:r>
              <a:rPr lang="en-US" altLang="en-US" sz="2000" dirty="0">
                <a:solidFill>
                  <a:srgbClr val="000000"/>
                </a:solidFill>
                <a:latin typeface="+mn-lt"/>
              </a:rPr>
              <a:t>A company might have many employees and a payroll record for each</a:t>
            </a:r>
            <a:r>
              <a:rPr lang="en-US" altLang="en-US" sz="2000" dirty="0" smtClean="0">
                <a:solidFill>
                  <a:srgbClr val="000000"/>
                </a:solidFill>
                <a:latin typeface="+mn-lt"/>
              </a:rPr>
              <a:t>.</a:t>
            </a:r>
            <a:endParaRPr lang="en-US" altLang="en-US" sz="2000" dirty="0">
              <a:solidFill>
                <a:srgbClr val="000000"/>
              </a:solidFill>
              <a:latin typeface="+mn-lt"/>
            </a:endParaRPr>
          </a:p>
        </p:txBody>
      </p:sp>
    </p:spTree>
    <p:extLst>
      <p:ext uri="{BB962C8B-B14F-4D97-AF65-F5344CB8AC3E}">
        <p14:creationId xmlns:p14="http://schemas.microsoft.com/office/powerpoint/2010/main" val="9339560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2"/>
                </a:solidFill>
                <a:latin typeface="Times New Roman" panose="02020603050405020304" pitchFamily="18" charset="0"/>
                <a:cs typeface="Times New Roman" panose="02020603050405020304" pitchFamily="18" charset="0"/>
              </a:rPr>
              <a:t>1.4 Data Hierarchy </a:t>
            </a:r>
            <a:r>
              <a:rPr lang="en-US" sz="2000" b="0" dirty="0" smtClean="0">
                <a:solidFill>
                  <a:schemeClr val="tx2"/>
                </a:solidFill>
                <a:latin typeface="Times New Roman" panose="02020603050405020304" pitchFamily="18" charset="0"/>
                <a:cs typeface="Times New Roman" panose="02020603050405020304" pitchFamily="18" charset="0"/>
              </a:rPr>
              <a:t>(6 </a:t>
            </a:r>
            <a:r>
              <a:rPr lang="en-US" sz="2000" b="0" dirty="0">
                <a:solidFill>
                  <a:schemeClr val="tx2"/>
                </a:solidFill>
                <a:latin typeface="Times New Roman" panose="02020603050405020304" pitchFamily="18" charset="0"/>
                <a:cs typeface="Times New Roman" panose="02020603050405020304" pitchFamily="18" charset="0"/>
              </a:rPr>
              <a:t>of 8)</a:t>
            </a:r>
            <a:endParaRPr lang="en-US" dirty="0"/>
          </a:p>
        </p:txBody>
      </p:sp>
      <p:sp>
        <p:nvSpPr>
          <p:cNvPr id="3" name="Text Placeholder 2"/>
          <p:cNvSpPr>
            <a:spLocks noGrp="1"/>
          </p:cNvSpPr>
          <p:nvPr>
            <p:ph type="body" idx="1"/>
          </p:nvPr>
        </p:nvSpPr>
        <p:spPr/>
        <p:txBody>
          <a:bodyPr/>
          <a:lstStyle/>
          <a:p>
            <a:pPr eaLnBrk="1" hangingPunct="1"/>
            <a:r>
              <a:rPr lang="en-US" altLang="en-US" sz="2400" dirty="0">
                <a:solidFill>
                  <a:srgbClr val="000000"/>
                </a:solidFill>
                <a:latin typeface="+mn-lt"/>
              </a:rPr>
              <a:t>Files</a:t>
            </a:r>
          </a:p>
          <a:p>
            <a:pPr lvl="1" eaLnBrk="1" hangingPunct="1"/>
            <a:r>
              <a:rPr lang="en-US" altLang="en-US" sz="2400" dirty="0">
                <a:solidFill>
                  <a:srgbClr val="000000"/>
                </a:solidFill>
                <a:latin typeface="+mn-lt"/>
              </a:rPr>
              <a:t>A file is a group of related records</a:t>
            </a:r>
            <a:r>
              <a:rPr lang="en-US" altLang="en-US" sz="2400" dirty="0" smtClean="0">
                <a:solidFill>
                  <a:srgbClr val="000000"/>
                </a:solidFill>
                <a:latin typeface="+mn-lt"/>
              </a:rPr>
              <a:t>.</a:t>
            </a:r>
            <a:endParaRPr lang="en-US" altLang="en-US" sz="2400" dirty="0">
              <a:solidFill>
                <a:srgbClr val="000000"/>
              </a:solidFill>
              <a:latin typeface="+mn-lt"/>
            </a:endParaRPr>
          </a:p>
          <a:p>
            <a:pPr lvl="2" eaLnBrk="1" hangingPunct="1"/>
            <a:r>
              <a:rPr lang="en-US" altLang="en-US" sz="2400" dirty="0">
                <a:solidFill>
                  <a:srgbClr val="000000"/>
                </a:solidFill>
                <a:latin typeface="+mn-lt"/>
              </a:rPr>
              <a:t>[Note: More generally, a file contains arbitrary data in arbitrary formats. In some operating systems, a file is viewed simply as a sequence of bytes—any organization of the bytes in a file, such as organizing the data into records, is a view created by the application programmer.] </a:t>
            </a:r>
          </a:p>
          <a:p>
            <a:pPr lvl="1" eaLnBrk="1" hangingPunct="1"/>
            <a:r>
              <a:rPr lang="en-US" altLang="en-US" sz="2400" dirty="0">
                <a:solidFill>
                  <a:srgbClr val="000000"/>
                </a:solidFill>
                <a:latin typeface="+mn-lt"/>
              </a:rPr>
              <a:t>It’s not unusual for an organization to have many files, some containing billions, or even trillions, of characters of information</a:t>
            </a:r>
            <a:r>
              <a:rPr lang="en-US" altLang="en-US" sz="2400" dirty="0" smtClean="0">
                <a:solidFill>
                  <a:srgbClr val="000000"/>
                </a:solidFill>
                <a:latin typeface="+mn-lt"/>
              </a:rPr>
              <a:t>.</a:t>
            </a:r>
            <a:endParaRPr lang="en-US" altLang="en-US" sz="2400" dirty="0">
              <a:solidFill>
                <a:srgbClr val="000000"/>
              </a:solidFill>
              <a:latin typeface="+mn-lt"/>
            </a:endParaRPr>
          </a:p>
        </p:txBody>
      </p:sp>
    </p:spTree>
    <p:extLst>
      <p:ext uri="{BB962C8B-B14F-4D97-AF65-F5344CB8AC3E}">
        <p14:creationId xmlns:p14="http://schemas.microsoft.com/office/powerpoint/2010/main" val="172036055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2"/>
                </a:solidFill>
                <a:latin typeface="Times New Roman" panose="02020603050405020304" pitchFamily="18" charset="0"/>
                <a:cs typeface="Times New Roman" panose="02020603050405020304" pitchFamily="18" charset="0"/>
              </a:rPr>
              <a:t>1.4 Data Hierarchy </a:t>
            </a:r>
            <a:r>
              <a:rPr lang="en-US" sz="2000" b="0" dirty="0" smtClean="0">
                <a:solidFill>
                  <a:schemeClr val="tx2"/>
                </a:solidFill>
                <a:latin typeface="Times New Roman" panose="02020603050405020304" pitchFamily="18" charset="0"/>
                <a:cs typeface="Times New Roman" panose="02020603050405020304" pitchFamily="18" charset="0"/>
              </a:rPr>
              <a:t>(7 </a:t>
            </a:r>
            <a:r>
              <a:rPr lang="en-US" sz="2000" b="0" dirty="0">
                <a:solidFill>
                  <a:schemeClr val="tx2"/>
                </a:solidFill>
                <a:latin typeface="Times New Roman" panose="02020603050405020304" pitchFamily="18" charset="0"/>
                <a:cs typeface="Times New Roman" panose="02020603050405020304" pitchFamily="18" charset="0"/>
              </a:rPr>
              <a:t>of 8)</a:t>
            </a:r>
            <a:endParaRPr lang="en-US" dirty="0"/>
          </a:p>
        </p:txBody>
      </p:sp>
      <p:sp>
        <p:nvSpPr>
          <p:cNvPr id="3" name="Text Placeholder 2"/>
          <p:cNvSpPr>
            <a:spLocks noGrp="1"/>
          </p:cNvSpPr>
          <p:nvPr>
            <p:ph type="body" idx="1"/>
          </p:nvPr>
        </p:nvSpPr>
        <p:spPr/>
        <p:txBody>
          <a:bodyPr/>
          <a:lstStyle/>
          <a:p>
            <a:pPr eaLnBrk="1" hangingPunct="1"/>
            <a:r>
              <a:rPr lang="en-US" altLang="en-US" sz="2400" dirty="0">
                <a:solidFill>
                  <a:srgbClr val="000000"/>
                </a:solidFill>
                <a:latin typeface="+mn-lt"/>
                <a:cs typeface="Times New Roman" panose="02020603050405020304" pitchFamily="18" charset="0"/>
              </a:rPr>
              <a:t>Database</a:t>
            </a:r>
          </a:p>
          <a:p>
            <a:pPr lvl="1" eaLnBrk="1" hangingPunct="1"/>
            <a:r>
              <a:rPr lang="en-US" altLang="en-US" sz="2400" dirty="0">
                <a:solidFill>
                  <a:srgbClr val="000000"/>
                </a:solidFill>
                <a:latin typeface="+mn-lt"/>
                <a:cs typeface="Times New Roman" panose="02020603050405020304" pitchFamily="18" charset="0"/>
              </a:rPr>
              <a:t>A database is a collection of data organized for easy access and manipulation</a:t>
            </a:r>
            <a:r>
              <a:rPr lang="en-US" altLang="en-US" sz="2400" dirty="0" smtClean="0">
                <a:solidFill>
                  <a:srgbClr val="000000"/>
                </a:solidFill>
                <a:latin typeface="+mn-lt"/>
                <a:cs typeface="Times New Roman" panose="02020603050405020304" pitchFamily="18" charset="0"/>
              </a:rPr>
              <a:t>.</a:t>
            </a:r>
            <a:endParaRPr lang="en-US" altLang="en-US" sz="2400" dirty="0">
              <a:solidFill>
                <a:srgbClr val="000000"/>
              </a:solidFill>
              <a:latin typeface="+mn-lt"/>
              <a:cs typeface="Times New Roman" panose="02020603050405020304" pitchFamily="18" charset="0"/>
            </a:endParaRPr>
          </a:p>
          <a:p>
            <a:pPr lvl="1" eaLnBrk="1" hangingPunct="1"/>
            <a:r>
              <a:rPr lang="en-US" altLang="en-US" sz="2400" dirty="0">
                <a:solidFill>
                  <a:srgbClr val="000000"/>
                </a:solidFill>
                <a:latin typeface="+mn-lt"/>
                <a:cs typeface="Times New Roman" panose="02020603050405020304" pitchFamily="18" charset="0"/>
              </a:rPr>
              <a:t>The most popular model is the relational database</a:t>
            </a:r>
          </a:p>
          <a:p>
            <a:pPr lvl="2" eaLnBrk="1" hangingPunct="1"/>
            <a:r>
              <a:rPr lang="en-US" altLang="en-US" sz="2400" dirty="0">
                <a:solidFill>
                  <a:srgbClr val="000000"/>
                </a:solidFill>
                <a:latin typeface="+mn-lt"/>
                <a:cs typeface="Times New Roman" panose="02020603050405020304" pitchFamily="18" charset="0"/>
              </a:rPr>
              <a:t>Data is stored in simple tables</a:t>
            </a:r>
            <a:r>
              <a:rPr lang="en-US" altLang="en-US" sz="2400" dirty="0" smtClean="0">
                <a:solidFill>
                  <a:srgbClr val="000000"/>
                </a:solidFill>
                <a:latin typeface="+mn-lt"/>
                <a:cs typeface="Times New Roman" panose="02020603050405020304" pitchFamily="18" charset="0"/>
              </a:rPr>
              <a:t>.</a:t>
            </a:r>
            <a:endParaRPr lang="en-US" altLang="en-US" sz="2400" dirty="0">
              <a:solidFill>
                <a:srgbClr val="000000"/>
              </a:solidFill>
              <a:latin typeface="+mn-lt"/>
              <a:cs typeface="Times New Roman" panose="02020603050405020304" pitchFamily="18" charset="0"/>
            </a:endParaRPr>
          </a:p>
          <a:p>
            <a:pPr lvl="2" eaLnBrk="1" hangingPunct="1"/>
            <a:r>
              <a:rPr lang="en-US" altLang="en-US" sz="2400" dirty="0">
                <a:solidFill>
                  <a:srgbClr val="000000"/>
                </a:solidFill>
                <a:latin typeface="+mn-lt"/>
                <a:cs typeface="Times New Roman" panose="02020603050405020304" pitchFamily="18" charset="0"/>
              </a:rPr>
              <a:t>A table includes records and fields</a:t>
            </a:r>
            <a:r>
              <a:rPr lang="en-US" altLang="en-US" sz="2400" dirty="0" smtClean="0">
                <a:solidFill>
                  <a:srgbClr val="000000"/>
                </a:solidFill>
                <a:latin typeface="+mn-lt"/>
                <a:cs typeface="Times New Roman" panose="02020603050405020304" pitchFamily="18" charset="0"/>
              </a:rPr>
              <a:t>.</a:t>
            </a:r>
            <a:endParaRPr lang="en-US" altLang="en-US" sz="2400" dirty="0">
              <a:solidFill>
                <a:srgbClr val="000000"/>
              </a:solidFill>
              <a:latin typeface="+mn-lt"/>
              <a:cs typeface="Times New Roman" panose="02020603050405020304" pitchFamily="18" charset="0"/>
            </a:endParaRPr>
          </a:p>
          <a:p>
            <a:pPr lvl="2" eaLnBrk="1" hangingPunct="1"/>
            <a:r>
              <a:rPr lang="en-US" altLang="en-US" sz="2400" dirty="0">
                <a:solidFill>
                  <a:srgbClr val="000000"/>
                </a:solidFill>
                <a:latin typeface="+mn-lt"/>
                <a:cs typeface="Times New Roman" panose="02020603050405020304" pitchFamily="18" charset="0"/>
              </a:rPr>
              <a:t>You can search, sort and otherwise manipulate the data based on its relationship to multiple tables or databases</a:t>
            </a:r>
            <a:r>
              <a:rPr lang="en-US" altLang="en-US" sz="2400" dirty="0" smtClean="0">
                <a:solidFill>
                  <a:srgbClr val="000000"/>
                </a:solidFill>
                <a:latin typeface="+mn-lt"/>
                <a:cs typeface="Times New Roman" panose="02020603050405020304" pitchFamily="18" charset="0"/>
              </a:rPr>
              <a:t>.</a:t>
            </a:r>
            <a:endParaRPr lang="en-US" altLang="en-US" sz="2400" dirty="0">
              <a:solidFill>
                <a:srgbClr val="000000"/>
              </a:solidFill>
              <a:latin typeface="+mn-lt"/>
              <a:cs typeface="Times New Roman" panose="02020603050405020304" pitchFamily="18" charset="0"/>
            </a:endParaRPr>
          </a:p>
        </p:txBody>
      </p:sp>
    </p:spTree>
    <p:extLst>
      <p:ext uri="{BB962C8B-B14F-4D97-AF65-F5344CB8AC3E}">
        <p14:creationId xmlns:p14="http://schemas.microsoft.com/office/powerpoint/2010/main" val="143024589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2"/>
                </a:solidFill>
                <a:latin typeface="Times New Roman" panose="02020603050405020304" pitchFamily="18" charset="0"/>
                <a:cs typeface="Times New Roman" panose="02020603050405020304" pitchFamily="18" charset="0"/>
              </a:rPr>
              <a:t>1.4 Data Hierarchy </a:t>
            </a:r>
            <a:r>
              <a:rPr lang="en-US" sz="2000" b="0" dirty="0" smtClean="0">
                <a:solidFill>
                  <a:schemeClr val="tx2"/>
                </a:solidFill>
                <a:latin typeface="Times New Roman" panose="02020603050405020304" pitchFamily="18" charset="0"/>
                <a:cs typeface="Times New Roman" panose="02020603050405020304" pitchFamily="18" charset="0"/>
              </a:rPr>
              <a:t>(8 </a:t>
            </a:r>
            <a:r>
              <a:rPr lang="en-US" sz="2000" b="0" dirty="0">
                <a:solidFill>
                  <a:schemeClr val="tx2"/>
                </a:solidFill>
                <a:latin typeface="Times New Roman" panose="02020603050405020304" pitchFamily="18" charset="0"/>
                <a:cs typeface="Times New Roman" panose="02020603050405020304" pitchFamily="18" charset="0"/>
              </a:rPr>
              <a:t>of 8)</a:t>
            </a:r>
            <a:endParaRPr lang="en-US" dirty="0"/>
          </a:p>
        </p:txBody>
      </p:sp>
      <p:sp>
        <p:nvSpPr>
          <p:cNvPr id="3" name="Text Placeholder 2"/>
          <p:cNvSpPr>
            <a:spLocks noGrp="1"/>
          </p:cNvSpPr>
          <p:nvPr>
            <p:ph type="body" idx="1"/>
          </p:nvPr>
        </p:nvSpPr>
        <p:spPr>
          <a:xfrm>
            <a:off x="457200" y="1600200"/>
            <a:ext cx="8229600" cy="4678680"/>
          </a:xfrm>
        </p:spPr>
        <p:txBody>
          <a:bodyPr/>
          <a:lstStyle/>
          <a:p>
            <a:pPr eaLnBrk="1" hangingPunct="1"/>
            <a:r>
              <a:rPr lang="en-US" altLang="en-US" sz="2200" dirty="0">
                <a:solidFill>
                  <a:srgbClr val="000000"/>
                </a:solidFill>
                <a:latin typeface="+mn-lt"/>
                <a:cs typeface="Times New Roman" panose="02020603050405020304" pitchFamily="18" charset="0"/>
              </a:rPr>
              <a:t>Big Data</a:t>
            </a:r>
          </a:p>
          <a:p>
            <a:pPr lvl="1" eaLnBrk="1" hangingPunct="1"/>
            <a:r>
              <a:rPr lang="en-US" altLang="en-US" sz="2200" dirty="0">
                <a:solidFill>
                  <a:srgbClr val="000000"/>
                </a:solidFill>
                <a:latin typeface="+mn-lt"/>
                <a:cs typeface="Times New Roman" panose="02020603050405020304" pitchFamily="18" charset="0"/>
              </a:rPr>
              <a:t>The amount of data being produced worldwide is enormous and growing quickly</a:t>
            </a:r>
            <a:r>
              <a:rPr lang="en-US" altLang="en-US" sz="2200" dirty="0" smtClean="0">
                <a:solidFill>
                  <a:srgbClr val="000000"/>
                </a:solidFill>
                <a:latin typeface="+mn-lt"/>
                <a:cs typeface="Times New Roman" panose="02020603050405020304" pitchFamily="18" charset="0"/>
              </a:rPr>
              <a:t>.</a:t>
            </a:r>
            <a:endParaRPr lang="en-US" altLang="en-US" sz="2200" dirty="0">
              <a:solidFill>
                <a:srgbClr val="000000"/>
              </a:solidFill>
              <a:latin typeface="+mn-lt"/>
              <a:cs typeface="Times New Roman" panose="02020603050405020304" pitchFamily="18" charset="0"/>
            </a:endParaRPr>
          </a:p>
          <a:p>
            <a:pPr lvl="2" eaLnBrk="1" hangingPunct="1">
              <a:buFontTx/>
              <a:buChar char="▪"/>
            </a:pPr>
            <a:r>
              <a:rPr lang="en-US" altLang="en-US" sz="2200" dirty="0">
                <a:solidFill>
                  <a:srgbClr val="000000"/>
                </a:solidFill>
                <a:latin typeface="+mn-lt"/>
                <a:cs typeface="Times New Roman" panose="02020603050405020304" pitchFamily="18" charset="0"/>
              </a:rPr>
              <a:t>According to </a:t>
            </a:r>
            <a:r>
              <a:rPr lang="en-US" altLang="en-US" sz="2200" dirty="0" smtClean="0">
                <a:solidFill>
                  <a:srgbClr val="000000"/>
                </a:solidFill>
                <a:latin typeface="+mn-lt"/>
                <a:cs typeface="Times New Roman" panose="02020603050405020304" pitchFamily="18" charset="0"/>
              </a:rPr>
              <a:t>I</a:t>
            </a:r>
            <a:r>
              <a:rPr lang="en-US" altLang="en-US" sz="100" dirty="0" smtClean="0">
                <a:solidFill>
                  <a:srgbClr val="000000"/>
                </a:solidFill>
                <a:latin typeface="+mn-lt"/>
                <a:cs typeface="Times New Roman" panose="02020603050405020304" pitchFamily="18" charset="0"/>
              </a:rPr>
              <a:t> </a:t>
            </a:r>
            <a:r>
              <a:rPr lang="en-US" altLang="en-US" sz="2200" dirty="0" smtClean="0">
                <a:solidFill>
                  <a:srgbClr val="000000"/>
                </a:solidFill>
                <a:latin typeface="+mn-lt"/>
                <a:cs typeface="Times New Roman" panose="02020603050405020304" pitchFamily="18" charset="0"/>
              </a:rPr>
              <a:t>B</a:t>
            </a:r>
            <a:r>
              <a:rPr lang="en-US" altLang="en-US" sz="100" dirty="0" smtClean="0">
                <a:solidFill>
                  <a:srgbClr val="000000"/>
                </a:solidFill>
                <a:latin typeface="+mn-lt"/>
                <a:cs typeface="Times New Roman" panose="02020603050405020304" pitchFamily="18" charset="0"/>
              </a:rPr>
              <a:t> </a:t>
            </a:r>
            <a:r>
              <a:rPr lang="en-US" altLang="en-US" sz="2200" dirty="0" smtClean="0">
                <a:solidFill>
                  <a:srgbClr val="000000"/>
                </a:solidFill>
                <a:latin typeface="+mn-lt"/>
                <a:cs typeface="Times New Roman" panose="02020603050405020304" pitchFamily="18" charset="0"/>
              </a:rPr>
              <a:t>M</a:t>
            </a:r>
            <a:r>
              <a:rPr lang="en-US" altLang="en-US" sz="2200" dirty="0">
                <a:solidFill>
                  <a:srgbClr val="000000"/>
                </a:solidFill>
                <a:latin typeface="+mn-lt"/>
                <a:cs typeface="Times New Roman" panose="02020603050405020304" pitchFamily="18" charset="0"/>
              </a:rPr>
              <a:t>, approximately 2.5 quintillion bytes (2.5 exabytes) of data are created </a:t>
            </a:r>
            <a:r>
              <a:rPr lang="en-US" altLang="en-US" sz="2200" dirty="0" smtClean="0">
                <a:solidFill>
                  <a:srgbClr val="000000"/>
                </a:solidFill>
                <a:latin typeface="+mn-lt"/>
                <a:cs typeface="Times New Roman" panose="02020603050405020304" pitchFamily="18" charset="0"/>
              </a:rPr>
              <a:t>daily</a:t>
            </a:r>
            <a:endParaRPr lang="en-US" altLang="en-US" sz="2200" dirty="0">
              <a:solidFill>
                <a:srgbClr val="000000"/>
              </a:solidFill>
              <a:latin typeface="+mn-lt"/>
              <a:cs typeface="Times New Roman" panose="02020603050405020304" pitchFamily="18" charset="0"/>
            </a:endParaRPr>
          </a:p>
          <a:p>
            <a:pPr lvl="2" eaLnBrk="1" hangingPunct="1">
              <a:buFontTx/>
              <a:buChar char="▪"/>
            </a:pPr>
            <a:r>
              <a:rPr lang="en-US" altLang="en-US" sz="2200" dirty="0">
                <a:solidFill>
                  <a:srgbClr val="000000"/>
                </a:solidFill>
                <a:latin typeface="+mn-lt"/>
                <a:cs typeface="Times New Roman" panose="02020603050405020304" pitchFamily="18" charset="0"/>
              </a:rPr>
              <a:t>According to Salesforce.com, 90% of the world’s data was created in just the past 12 months</a:t>
            </a:r>
            <a:r>
              <a:rPr lang="en-US" altLang="en-US" sz="2200" dirty="0" smtClean="0">
                <a:solidFill>
                  <a:srgbClr val="000000"/>
                </a:solidFill>
                <a:latin typeface="+mn-lt"/>
                <a:cs typeface="Times New Roman" panose="02020603050405020304" pitchFamily="18" charset="0"/>
              </a:rPr>
              <a:t>!</a:t>
            </a:r>
            <a:endParaRPr lang="en-US" altLang="en-US" sz="2200" dirty="0">
              <a:solidFill>
                <a:srgbClr val="000000"/>
              </a:solidFill>
              <a:latin typeface="+mn-lt"/>
              <a:cs typeface="Times New Roman" panose="02020603050405020304" pitchFamily="18" charset="0"/>
            </a:endParaRPr>
          </a:p>
          <a:p>
            <a:pPr lvl="2" eaLnBrk="1" hangingPunct="1">
              <a:buFontTx/>
              <a:buChar char="▪"/>
            </a:pPr>
            <a:r>
              <a:rPr lang="en-US" altLang="en-US" sz="2200" dirty="0">
                <a:solidFill>
                  <a:srgbClr val="000000"/>
                </a:solidFill>
                <a:latin typeface="+mn-lt"/>
                <a:cs typeface="Times New Roman" panose="02020603050405020304" pitchFamily="18" charset="0"/>
              </a:rPr>
              <a:t>According to an </a:t>
            </a:r>
            <a:r>
              <a:rPr lang="en-US" altLang="en-US" sz="2200" dirty="0" smtClean="0">
                <a:solidFill>
                  <a:srgbClr val="000000"/>
                </a:solidFill>
                <a:latin typeface="+mn-lt"/>
                <a:cs typeface="Times New Roman" panose="02020603050405020304" pitchFamily="18" charset="0"/>
              </a:rPr>
              <a:t>I</a:t>
            </a:r>
            <a:r>
              <a:rPr lang="en-US" altLang="en-US" sz="100" dirty="0" smtClean="0">
                <a:solidFill>
                  <a:srgbClr val="000000"/>
                </a:solidFill>
                <a:latin typeface="+mn-lt"/>
                <a:cs typeface="Times New Roman" panose="02020603050405020304" pitchFamily="18" charset="0"/>
              </a:rPr>
              <a:t> </a:t>
            </a:r>
            <a:r>
              <a:rPr lang="en-US" altLang="en-US" sz="2200" dirty="0" smtClean="0">
                <a:solidFill>
                  <a:srgbClr val="000000"/>
                </a:solidFill>
                <a:latin typeface="+mn-lt"/>
                <a:cs typeface="Times New Roman" panose="02020603050405020304" pitchFamily="18" charset="0"/>
              </a:rPr>
              <a:t>D</a:t>
            </a:r>
            <a:r>
              <a:rPr lang="en-US" altLang="en-US" sz="100" dirty="0" smtClean="0">
                <a:solidFill>
                  <a:srgbClr val="000000"/>
                </a:solidFill>
                <a:latin typeface="+mn-lt"/>
                <a:cs typeface="Times New Roman" panose="02020603050405020304" pitchFamily="18" charset="0"/>
              </a:rPr>
              <a:t> </a:t>
            </a:r>
            <a:r>
              <a:rPr lang="en-US" altLang="en-US" sz="2200" dirty="0" smtClean="0">
                <a:solidFill>
                  <a:srgbClr val="000000"/>
                </a:solidFill>
                <a:latin typeface="+mn-lt"/>
                <a:cs typeface="Times New Roman" panose="02020603050405020304" pitchFamily="18" charset="0"/>
              </a:rPr>
              <a:t>C </a:t>
            </a:r>
            <a:r>
              <a:rPr lang="en-US" altLang="en-US" sz="2200" dirty="0">
                <a:solidFill>
                  <a:srgbClr val="000000"/>
                </a:solidFill>
                <a:latin typeface="+mn-lt"/>
                <a:cs typeface="Times New Roman" panose="02020603050405020304" pitchFamily="18" charset="0"/>
              </a:rPr>
              <a:t>study, the global data supply will reach 40 zettabytes (equal to 40 trillion gigabytes) annually by 2020</a:t>
            </a:r>
            <a:r>
              <a:rPr lang="en-US" altLang="en-US" sz="2200" dirty="0" smtClean="0">
                <a:solidFill>
                  <a:srgbClr val="000000"/>
                </a:solidFill>
                <a:latin typeface="+mn-lt"/>
                <a:cs typeface="Times New Roman" panose="02020603050405020304" pitchFamily="18" charset="0"/>
              </a:rPr>
              <a:t>.</a:t>
            </a:r>
            <a:endParaRPr lang="en-US" altLang="en-US" sz="2200" dirty="0">
              <a:solidFill>
                <a:srgbClr val="000000"/>
              </a:solidFill>
              <a:latin typeface="+mn-lt"/>
              <a:cs typeface="Times New Roman" panose="02020603050405020304" pitchFamily="18" charset="0"/>
            </a:endParaRPr>
          </a:p>
          <a:p>
            <a:pPr lvl="2" eaLnBrk="1" hangingPunct="1">
              <a:buFontTx/>
              <a:buChar char="▪"/>
            </a:pPr>
            <a:r>
              <a:rPr lang="en-US" altLang="en-US" sz="2200" dirty="0">
                <a:solidFill>
                  <a:srgbClr val="000000"/>
                </a:solidFill>
                <a:latin typeface="+mn-lt"/>
                <a:cs typeface="Times New Roman" panose="02020603050405020304" pitchFamily="18" charset="0"/>
              </a:rPr>
              <a:t>Figure 1.4 shows some common byte measurements</a:t>
            </a:r>
            <a:r>
              <a:rPr lang="en-US" altLang="en-US" sz="2200" dirty="0" smtClean="0">
                <a:solidFill>
                  <a:srgbClr val="000000"/>
                </a:solidFill>
                <a:latin typeface="+mn-lt"/>
                <a:cs typeface="Times New Roman" panose="02020603050405020304" pitchFamily="18" charset="0"/>
              </a:rPr>
              <a:t>.</a:t>
            </a:r>
            <a:endParaRPr lang="en-US" altLang="en-US" sz="2200" dirty="0">
              <a:solidFill>
                <a:srgbClr val="000000"/>
              </a:solidFill>
              <a:latin typeface="+mn-lt"/>
              <a:cs typeface="Times New Roman" panose="02020603050405020304" pitchFamily="18" charset="0"/>
            </a:endParaRPr>
          </a:p>
          <a:p>
            <a:pPr lvl="1" eaLnBrk="1" hangingPunct="1"/>
            <a:r>
              <a:rPr lang="en-US" altLang="en-US" sz="2200" dirty="0">
                <a:solidFill>
                  <a:srgbClr val="000000"/>
                </a:solidFill>
                <a:latin typeface="+mn-lt"/>
                <a:cs typeface="Times New Roman" panose="02020603050405020304" pitchFamily="18" charset="0"/>
              </a:rPr>
              <a:t>Big data applications deal with massive amounts of data</a:t>
            </a:r>
            <a:r>
              <a:rPr lang="en-US" altLang="en-US" sz="2200" dirty="0" smtClean="0">
                <a:solidFill>
                  <a:srgbClr val="000000"/>
                </a:solidFill>
                <a:latin typeface="+mn-lt"/>
                <a:cs typeface="Times New Roman" panose="02020603050405020304" pitchFamily="18" charset="0"/>
              </a:rPr>
              <a:t>.</a:t>
            </a:r>
            <a:endParaRPr lang="en-US" altLang="en-US" sz="2200" dirty="0">
              <a:solidFill>
                <a:srgbClr val="000000"/>
              </a:solidFill>
              <a:latin typeface="+mn-lt"/>
              <a:cs typeface="Times New Roman" panose="02020603050405020304" pitchFamily="18" charset="0"/>
            </a:endParaRPr>
          </a:p>
        </p:txBody>
      </p:sp>
    </p:spTree>
    <p:extLst>
      <p:ext uri="{BB962C8B-B14F-4D97-AF65-F5344CB8AC3E}">
        <p14:creationId xmlns:p14="http://schemas.microsoft.com/office/powerpoint/2010/main" val="266523256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Figure 1.4 Byte Measurements</a:t>
            </a:r>
          </a:p>
        </p:txBody>
      </p:sp>
      <p:graphicFrame>
        <p:nvGraphicFramePr>
          <p:cNvPr id="4" name="Table 3"/>
          <p:cNvGraphicFramePr>
            <a:graphicFrameLocks noGrp="1"/>
          </p:cNvGraphicFramePr>
          <p:nvPr>
            <p:extLst>
              <p:ext uri="{D42A27DB-BD31-4B8C-83A1-F6EECF244321}">
                <p14:modId xmlns:p14="http://schemas.microsoft.com/office/powerpoint/2010/main" val="1667272395"/>
              </p:ext>
            </p:extLst>
          </p:nvPr>
        </p:nvGraphicFramePr>
        <p:xfrm>
          <a:off x="628650" y="1741805"/>
          <a:ext cx="7886701" cy="3255010"/>
        </p:xfrm>
        <a:graphic>
          <a:graphicData uri="http://schemas.openxmlformats.org/drawingml/2006/table">
            <a:tbl>
              <a:tblPr firstRow="1" bandRow="1">
                <a:tableStyleId>{40F9630F-82C1-40B7-BC3A-925EFCFF5E92}</a:tableStyleId>
              </a:tblPr>
              <a:tblGrid>
                <a:gridCol w="1866900">
                  <a:extLst>
                    <a:ext uri="{9D8B030D-6E8A-4147-A177-3AD203B41FA5}">
                      <a16:colId xmlns:a16="http://schemas.microsoft.com/office/drawing/2014/main" val="1022904896"/>
                    </a:ext>
                  </a:extLst>
                </a:gridCol>
                <a:gridCol w="1828800">
                  <a:extLst>
                    <a:ext uri="{9D8B030D-6E8A-4147-A177-3AD203B41FA5}">
                      <a16:colId xmlns:a16="http://schemas.microsoft.com/office/drawing/2014/main" val="570917969"/>
                    </a:ext>
                  </a:extLst>
                </a:gridCol>
                <a:gridCol w="4191001">
                  <a:extLst>
                    <a:ext uri="{9D8B030D-6E8A-4147-A177-3AD203B41FA5}">
                      <a16:colId xmlns:a16="http://schemas.microsoft.com/office/drawing/2014/main" val="3124789811"/>
                    </a:ext>
                  </a:extLst>
                </a:gridCol>
              </a:tblGrid>
              <a:tr h="325120">
                <a:tc>
                  <a:txBody>
                    <a:bodyPr/>
                    <a:lstStyle/>
                    <a:p>
                      <a:r>
                        <a:rPr lang="en-US" sz="1800" b="1" i="0" u="none" strike="noStrike" cap="none" baseline="0" dirty="0" smtClean="0">
                          <a:solidFill>
                            <a:schemeClr val="dk1"/>
                          </a:solidFill>
                          <a:latin typeface="+mn-lt"/>
                          <a:ea typeface="Arial"/>
                          <a:cs typeface="Arial"/>
                          <a:sym typeface="Arial"/>
                        </a:rPr>
                        <a:t>Unit</a:t>
                      </a:r>
                      <a:endParaRPr lang="en-US" sz="1800" b="1" dirty="0">
                        <a:solidFill>
                          <a:schemeClr val="tx1"/>
                        </a:solidFill>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800" b="1" i="0" u="none" strike="noStrike" cap="none" baseline="0" dirty="0" smtClean="0">
                          <a:solidFill>
                            <a:schemeClr val="dk1"/>
                          </a:solidFill>
                          <a:latin typeface="+mn-lt"/>
                          <a:ea typeface="Arial"/>
                          <a:cs typeface="Arial"/>
                          <a:sym typeface="Arial"/>
                        </a:rPr>
                        <a:t>Bytes</a:t>
                      </a:r>
                      <a:endParaRPr lang="en-US" sz="1800" b="1" dirty="0">
                        <a:solidFill>
                          <a:schemeClr val="tx1"/>
                        </a:solidFill>
                        <a:latin typeface="+mn-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800" b="1" i="0" u="none" strike="noStrike" cap="none" baseline="0" dirty="0" smtClean="0">
                          <a:solidFill>
                            <a:schemeClr val="dk1"/>
                          </a:solidFill>
                          <a:latin typeface="+mn-lt"/>
                          <a:ea typeface="Arial"/>
                          <a:cs typeface="Arial"/>
                          <a:sym typeface="Arial"/>
                        </a:rPr>
                        <a:t>Which is approximately</a:t>
                      </a:r>
                      <a:endParaRPr lang="en-US" sz="1800" b="1" dirty="0">
                        <a:solidFill>
                          <a:schemeClr val="tx1"/>
                        </a:solidFill>
                        <a:latin typeface="+mn-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50181481"/>
                  </a:ext>
                </a:extLst>
              </a:tr>
              <a:tr h="416560">
                <a:tc>
                  <a:txBody>
                    <a:bodyPr/>
                    <a:lstStyle/>
                    <a:p>
                      <a:pPr algn="l" fontAlgn="b"/>
                      <a:r>
                        <a:rPr lang="en-US" sz="1800" b="0" i="0" u="none" strike="noStrike" dirty="0">
                          <a:solidFill>
                            <a:srgbClr val="000000"/>
                          </a:solidFill>
                          <a:effectLst/>
                          <a:latin typeface="+mn-lt"/>
                        </a:rPr>
                        <a:t>1 kilobyte (</a:t>
                      </a:r>
                      <a:r>
                        <a:rPr lang="en-US" sz="1800" b="0" i="0" u="none" strike="noStrike" dirty="0" smtClean="0">
                          <a:solidFill>
                            <a:srgbClr val="000000"/>
                          </a:solidFill>
                          <a:effectLst/>
                          <a:latin typeface="+mn-lt"/>
                        </a:rPr>
                        <a:t>K</a:t>
                      </a:r>
                      <a:r>
                        <a:rPr lang="en-US" sz="100" b="0" i="0" u="none" strike="noStrike" dirty="0" smtClean="0">
                          <a:solidFill>
                            <a:srgbClr val="000000"/>
                          </a:solidFill>
                          <a:effectLst/>
                          <a:latin typeface="+mn-lt"/>
                        </a:rPr>
                        <a:t> </a:t>
                      </a:r>
                      <a:r>
                        <a:rPr lang="en-US" sz="1800" b="0" i="0" u="none" strike="noStrike" dirty="0" smtClean="0">
                          <a:solidFill>
                            <a:srgbClr val="000000"/>
                          </a:solidFill>
                          <a:effectLst/>
                          <a:latin typeface="+mn-lt"/>
                        </a:rPr>
                        <a:t>B</a:t>
                      </a:r>
                      <a:r>
                        <a:rPr lang="en-US" sz="1800" b="0" i="0" u="none" strike="noStrike" dirty="0">
                          <a:solidFill>
                            <a:srgbClr val="000000"/>
                          </a:solidFill>
                          <a:effectLst/>
                          <a:latin typeface="+mn-lt"/>
                        </a:rPr>
                        <a:t>)</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1800" b="0" i="0" u="none" strike="noStrike" dirty="0">
                          <a:solidFill>
                            <a:srgbClr val="000000"/>
                          </a:solidFill>
                          <a:effectLst/>
                          <a:latin typeface="+mn-lt"/>
                        </a:rPr>
                        <a:t>1024 bytes</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700" b="0" i="0" u="none" strike="noStrike" dirty="0" smtClean="0">
                          <a:solidFill>
                            <a:srgbClr val="000000"/>
                          </a:solidFill>
                          <a:effectLst/>
                          <a:latin typeface="+mn-lt"/>
                        </a:rPr>
                        <a:t> </a:t>
                      </a:r>
                      <a:r>
                        <a:rPr lang="en-US" sz="700" b="0" i="0" u="none" strike="noStrike" dirty="0" smtClean="0">
                          <a:solidFill>
                            <a:schemeClr val="bg1"/>
                          </a:solidFill>
                          <a:effectLst/>
                          <a:latin typeface="+mn-lt"/>
                        </a:rPr>
                        <a:t>10 cube</a:t>
                      </a:r>
                      <a:r>
                        <a:rPr lang="en-US" sz="700" b="0" i="0" u="none" strike="noStrike" dirty="0" smtClean="0">
                          <a:solidFill>
                            <a:srgbClr val="000000"/>
                          </a:solidFill>
                          <a:effectLst/>
                          <a:latin typeface="+mn-lt"/>
                        </a:rPr>
                        <a:t> </a:t>
                      </a:r>
                      <a:r>
                        <a:rPr lang="en-US" sz="1800" b="0" i="0" u="none" strike="noStrike" dirty="0" smtClean="0">
                          <a:solidFill>
                            <a:srgbClr val="000000"/>
                          </a:solidFill>
                          <a:effectLst/>
                          <a:latin typeface="+mn-lt"/>
                        </a:rPr>
                        <a:t>(1024</a:t>
                      </a:r>
                      <a:r>
                        <a:rPr lang="en-US" sz="1800" b="0" i="0" u="none" strike="noStrike" dirty="0">
                          <a:solidFill>
                            <a:srgbClr val="000000"/>
                          </a:solidFill>
                          <a:effectLst/>
                          <a:latin typeface="+mn-lt"/>
                        </a:rPr>
                        <a:t>) bytes exactly</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33675087"/>
                  </a:ext>
                </a:extLst>
              </a:tr>
              <a:tr h="409575">
                <a:tc>
                  <a:txBody>
                    <a:bodyPr/>
                    <a:lstStyle/>
                    <a:p>
                      <a:pPr algn="l" fontAlgn="b"/>
                      <a:r>
                        <a:rPr lang="en-US" sz="1800" b="0" i="0" u="none" strike="noStrike" dirty="0">
                          <a:solidFill>
                            <a:srgbClr val="000000"/>
                          </a:solidFill>
                          <a:effectLst/>
                          <a:latin typeface="+mn-lt"/>
                        </a:rPr>
                        <a:t>1 megabyte (</a:t>
                      </a:r>
                      <a:r>
                        <a:rPr lang="en-US" sz="1800" b="0" i="0" u="none" strike="noStrike" dirty="0" smtClean="0">
                          <a:solidFill>
                            <a:srgbClr val="000000"/>
                          </a:solidFill>
                          <a:effectLst/>
                          <a:latin typeface="+mn-lt"/>
                        </a:rPr>
                        <a:t>M</a:t>
                      </a:r>
                      <a:r>
                        <a:rPr lang="en-US" sz="100" b="0" i="0" u="none" strike="noStrike" dirty="0" smtClean="0">
                          <a:solidFill>
                            <a:srgbClr val="000000"/>
                          </a:solidFill>
                          <a:effectLst/>
                          <a:latin typeface="+mn-lt"/>
                        </a:rPr>
                        <a:t> </a:t>
                      </a:r>
                      <a:r>
                        <a:rPr lang="en-US" sz="1800" b="0" i="0" u="none" strike="noStrike" dirty="0" smtClean="0">
                          <a:solidFill>
                            <a:srgbClr val="000000"/>
                          </a:solidFill>
                          <a:effectLst/>
                          <a:latin typeface="+mn-lt"/>
                        </a:rPr>
                        <a:t>B</a:t>
                      </a:r>
                      <a:r>
                        <a:rPr lang="en-US" sz="1800" b="0" i="0" u="none" strike="noStrike" dirty="0">
                          <a:solidFill>
                            <a:srgbClr val="000000"/>
                          </a:solidFill>
                          <a:effectLst/>
                          <a:latin typeface="+mn-lt"/>
                        </a:rPr>
                        <a:t>)</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1800" b="0" i="0" u="none" strike="noStrike" dirty="0">
                          <a:solidFill>
                            <a:srgbClr val="000000"/>
                          </a:solidFill>
                          <a:effectLst/>
                          <a:latin typeface="+mn-lt"/>
                        </a:rPr>
                        <a:t>1024 kilobytes</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1800" b="0" i="0" u="none" strike="noStrike" dirty="0" smtClean="0">
                          <a:solidFill>
                            <a:srgbClr val="000000"/>
                          </a:solidFill>
                          <a:effectLst/>
                          <a:latin typeface="+mn-lt"/>
                        </a:rPr>
                        <a:t> </a:t>
                      </a:r>
                      <a:r>
                        <a:rPr lang="en-US" sz="200" b="0" i="0" u="none" strike="noStrike" dirty="0" smtClean="0">
                          <a:solidFill>
                            <a:schemeClr val="bg1"/>
                          </a:solidFill>
                          <a:effectLst/>
                          <a:latin typeface="+mn-lt"/>
                        </a:rPr>
                        <a:t>10 to the sixth power</a:t>
                      </a:r>
                      <a:r>
                        <a:rPr lang="en-US" sz="1800" b="0" i="0" u="none" strike="noStrike" dirty="0" smtClean="0">
                          <a:solidFill>
                            <a:srgbClr val="000000"/>
                          </a:solidFill>
                          <a:effectLst/>
                          <a:latin typeface="+mn-lt"/>
                        </a:rPr>
                        <a:t> (</a:t>
                      </a:r>
                      <a:r>
                        <a:rPr lang="en-US" sz="1800" b="0" i="0" u="none" strike="noStrike" dirty="0">
                          <a:solidFill>
                            <a:srgbClr val="000000"/>
                          </a:solidFill>
                          <a:effectLst/>
                          <a:latin typeface="+mn-lt"/>
                        </a:rPr>
                        <a:t>1,000,000 )bytes</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206425317"/>
                  </a:ext>
                </a:extLst>
              </a:tr>
              <a:tr h="0">
                <a:tc>
                  <a:txBody>
                    <a:bodyPr/>
                    <a:lstStyle/>
                    <a:p>
                      <a:pPr algn="l" fontAlgn="b"/>
                      <a:r>
                        <a:rPr lang="en-US" sz="1800" b="0" i="0" u="none" strike="noStrike" dirty="0">
                          <a:solidFill>
                            <a:srgbClr val="000000"/>
                          </a:solidFill>
                          <a:effectLst/>
                          <a:latin typeface="+mn-lt"/>
                        </a:rPr>
                        <a:t>1 gigabyte (</a:t>
                      </a:r>
                      <a:r>
                        <a:rPr lang="en-US" sz="1800" b="0" i="0" u="none" strike="noStrike" dirty="0" smtClean="0">
                          <a:solidFill>
                            <a:srgbClr val="000000"/>
                          </a:solidFill>
                          <a:effectLst/>
                          <a:latin typeface="+mn-lt"/>
                        </a:rPr>
                        <a:t>G</a:t>
                      </a:r>
                      <a:r>
                        <a:rPr lang="en-US" sz="100" b="0" i="0" u="none" strike="noStrike" dirty="0" smtClean="0">
                          <a:solidFill>
                            <a:srgbClr val="000000"/>
                          </a:solidFill>
                          <a:effectLst/>
                          <a:latin typeface="+mn-lt"/>
                        </a:rPr>
                        <a:t> </a:t>
                      </a:r>
                      <a:r>
                        <a:rPr lang="en-US" sz="1800" b="0" i="0" u="none" strike="noStrike" dirty="0" smtClean="0">
                          <a:solidFill>
                            <a:srgbClr val="000000"/>
                          </a:solidFill>
                          <a:effectLst/>
                          <a:latin typeface="+mn-lt"/>
                        </a:rPr>
                        <a:t>B</a:t>
                      </a:r>
                      <a:r>
                        <a:rPr lang="en-US" sz="1800" b="0" i="0" u="none" strike="noStrike" dirty="0">
                          <a:solidFill>
                            <a:srgbClr val="000000"/>
                          </a:solidFill>
                          <a:effectLst/>
                          <a:latin typeface="+mn-lt"/>
                        </a:rPr>
                        <a:t>)</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1800" b="0" i="0" u="none" strike="noStrike" dirty="0">
                          <a:solidFill>
                            <a:srgbClr val="000000"/>
                          </a:solidFill>
                          <a:effectLst/>
                          <a:latin typeface="+mn-lt"/>
                        </a:rPr>
                        <a:t>1024 megabytes</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300" b="0" i="0" u="none" strike="noStrike" dirty="0" smtClean="0">
                          <a:solidFill>
                            <a:schemeClr val="bg1"/>
                          </a:solidFill>
                          <a:effectLst/>
                          <a:latin typeface="+mn-lt"/>
                        </a:rPr>
                        <a:t> 10 to the ninth</a:t>
                      </a:r>
                      <a:r>
                        <a:rPr lang="en-US" sz="300" b="0" i="0" u="none" strike="noStrike" baseline="0" dirty="0" smtClean="0">
                          <a:solidFill>
                            <a:schemeClr val="bg1"/>
                          </a:solidFill>
                          <a:effectLst/>
                          <a:latin typeface="+mn-lt"/>
                        </a:rPr>
                        <a:t> power</a:t>
                      </a:r>
                      <a:r>
                        <a:rPr lang="en-US" sz="300" b="0" i="0" u="none" strike="noStrike" dirty="0" smtClean="0">
                          <a:solidFill>
                            <a:schemeClr val="bg1"/>
                          </a:solidFill>
                          <a:effectLst/>
                          <a:latin typeface="+mn-lt"/>
                        </a:rPr>
                        <a:t> </a:t>
                      </a:r>
                      <a:r>
                        <a:rPr lang="en-US" sz="1800" b="0" i="0" u="none" strike="noStrike" dirty="0" smtClean="0">
                          <a:solidFill>
                            <a:srgbClr val="000000"/>
                          </a:solidFill>
                          <a:effectLst/>
                          <a:latin typeface="+mn-lt"/>
                        </a:rPr>
                        <a:t>(</a:t>
                      </a:r>
                      <a:r>
                        <a:rPr lang="en-US" sz="1800" b="0" i="0" u="none" strike="noStrike" dirty="0">
                          <a:solidFill>
                            <a:srgbClr val="000000"/>
                          </a:solidFill>
                          <a:effectLst/>
                          <a:latin typeface="+mn-lt"/>
                        </a:rPr>
                        <a:t>1,000,000,000) bytes</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33557482"/>
                  </a:ext>
                </a:extLst>
              </a:tr>
              <a:tr h="411480">
                <a:tc>
                  <a:txBody>
                    <a:bodyPr/>
                    <a:lstStyle/>
                    <a:p>
                      <a:pPr algn="l" fontAlgn="b"/>
                      <a:r>
                        <a:rPr lang="en-US" sz="1800" b="0" i="0" u="none" strike="noStrike" dirty="0">
                          <a:solidFill>
                            <a:srgbClr val="000000"/>
                          </a:solidFill>
                          <a:effectLst/>
                          <a:latin typeface="+mn-lt"/>
                        </a:rPr>
                        <a:t>1 terabyte (</a:t>
                      </a:r>
                      <a:r>
                        <a:rPr lang="en-US" sz="1800" b="0" i="0" u="none" strike="noStrike" dirty="0" smtClean="0">
                          <a:solidFill>
                            <a:srgbClr val="000000"/>
                          </a:solidFill>
                          <a:effectLst/>
                          <a:latin typeface="+mn-lt"/>
                        </a:rPr>
                        <a:t>T</a:t>
                      </a:r>
                      <a:r>
                        <a:rPr lang="en-US" sz="100" b="0" i="0" u="none" strike="noStrike" dirty="0" smtClean="0">
                          <a:solidFill>
                            <a:srgbClr val="000000"/>
                          </a:solidFill>
                          <a:effectLst/>
                          <a:latin typeface="+mn-lt"/>
                        </a:rPr>
                        <a:t> </a:t>
                      </a:r>
                      <a:r>
                        <a:rPr lang="en-US" sz="1800" b="0" i="0" u="none" strike="noStrike" dirty="0" smtClean="0">
                          <a:solidFill>
                            <a:srgbClr val="000000"/>
                          </a:solidFill>
                          <a:effectLst/>
                          <a:latin typeface="+mn-lt"/>
                        </a:rPr>
                        <a:t>B</a:t>
                      </a:r>
                      <a:r>
                        <a:rPr lang="en-US" sz="1800" b="0" i="0" u="none" strike="noStrike" dirty="0">
                          <a:solidFill>
                            <a:srgbClr val="000000"/>
                          </a:solidFill>
                          <a:effectLst/>
                          <a:latin typeface="+mn-lt"/>
                        </a:rPr>
                        <a:t>)</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1800" b="0" i="0" u="none" strike="noStrike" dirty="0">
                          <a:solidFill>
                            <a:srgbClr val="000000"/>
                          </a:solidFill>
                          <a:effectLst/>
                          <a:latin typeface="+mn-lt"/>
                        </a:rPr>
                        <a:t>1024 gigabytes</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300" b="0" i="0" u="none" strike="noStrike" dirty="0" smtClean="0">
                          <a:solidFill>
                            <a:srgbClr val="000000"/>
                          </a:solidFill>
                          <a:effectLst/>
                          <a:latin typeface="+mn-lt"/>
                        </a:rPr>
                        <a:t> </a:t>
                      </a:r>
                      <a:r>
                        <a:rPr lang="en-US" sz="300" b="0" i="0" u="none" strike="noStrike" dirty="0" smtClean="0">
                          <a:solidFill>
                            <a:schemeClr val="bg1"/>
                          </a:solidFill>
                          <a:effectLst/>
                          <a:latin typeface="+mn-lt"/>
                        </a:rPr>
                        <a:t>10 to the twelfth power</a:t>
                      </a:r>
                      <a:r>
                        <a:rPr lang="en-US" sz="300" b="0" i="0" u="none" strike="noStrike" dirty="0" smtClean="0">
                          <a:solidFill>
                            <a:srgbClr val="000000"/>
                          </a:solidFill>
                          <a:effectLst/>
                          <a:latin typeface="+mn-lt"/>
                        </a:rPr>
                        <a:t> </a:t>
                      </a:r>
                      <a:r>
                        <a:rPr lang="en-US" sz="1800" b="0" i="0" u="none" strike="noStrike" dirty="0" smtClean="0">
                          <a:solidFill>
                            <a:srgbClr val="000000"/>
                          </a:solidFill>
                          <a:effectLst/>
                          <a:latin typeface="+mn-lt"/>
                        </a:rPr>
                        <a:t>(</a:t>
                      </a:r>
                      <a:r>
                        <a:rPr lang="en-US" sz="1800" b="0" i="0" u="none" strike="noStrike" dirty="0">
                          <a:solidFill>
                            <a:srgbClr val="000000"/>
                          </a:solidFill>
                          <a:effectLst/>
                          <a:latin typeface="+mn-lt"/>
                        </a:rPr>
                        <a:t>1,000,000,000,000) bytes</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170229582"/>
                  </a:ext>
                </a:extLst>
              </a:tr>
              <a:tr h="361950">
                <a:tc>
                  <a:txBody>
                    <a:bodyPr/>
                    <a:lstStyle/>
                    <a:p>
                      <a:pPr algn="l" fontAlgn="b"/>
                      <a:r>
                        <a:rPr lang="en-US" sz="1800" b="0" i="0" u="none" strike="noStrike" dirty="0">
                          <a:solidFill>
                            <a:srgbClr val="000000"/>
                          </a:solidFill>
                          <a:effectLst/>
                          <a:latin typeface="+mn-lt"/>
                        </a:rPr>
                        <a:t>1 petabyte (</a:t>
                      </a:r>
                      <a:r>
                        <a:rPr lang="en-US" sz="1800" b="0" i="0" u="none" strike="noStrike" dirty="0" smtClean="0">
                          <a:solidFill>
                            <a:srgbClr val="000000"/>
                          </a:solidFill>
                          <a:effectLst/>
                          <a:latin typeface="+mn-lt"/>
                        </a:rPr>
                        <a:t>P</a:t>
                      </a:r>
                      <a:r>
                        <a:rPr lang="en-US" sz="100" b="0" i="0" u="none" strike="noStrike" dirty="0" smtClean="0">
                          <a:solidFill>
                            <a:srgbClr val="000000"/>
                          </a:solidFill>
                          <a:effectLst/>
                          <a:latin typeface="+mn-lt"/>
                        </a:rPr>
                        <a:t> </a:t>
                      </a:r>
                      <a:r>
                        <a:rPr lang="en-US" sz="1800" b="0" i="0" u="none" strike="noStrike" dirty="0" smtClean="0">
                          <a:solidFill>
                            <a:srgbClr val="000000"/>
                          </a:solidFill>
                          <a:effectLst/>
                          <a:latin typeface="+mn-lt"/>
                        </a:rPr>
                        <a:t>B</a:t>
                      </a:r>
                      <a:r>
                        <a:rPr lang="en-US" sz="1800" b="0" i="0" u="none" strike="noStrike" dirty="0">
                          <a:solidFill>
                            <a:srgbClr val="000000"/>
                          </a:solidFill>
                          <a:effectLst/>
                          <a:latin typeface="+mn-lt"/>
                        </a:rPr>
                        <a:t>)</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1800" b="0" i="0" u="none" strike="noStrike" dirty="0">
                          <a:solidFill>
                            <a:srgbClr val="000000"/>
                          </a:solidFill>
                          <a:effectLst/>
                          <a:latin typeface="+mn-lt"/>
                        </a:rPr>
                        <a:t>1024 terabytes</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300" b="0" i="0" u="none" strike="noStrike" dirty="0" smtClean="0">
                          <a:solidFill>
                            <a:schemeClr val="bg1"/>
                          </a:solidFill>
                          <a:effectLst/>
                          <a:latin typeface="+mn-lt"/>
                        </a:rPr>
                        <a:t> 10 to the fifteenth power </a:t>
                      </a:r>
                      <a:r>
                        <a:rPr lang="en-US" sz="1800" b="0" i="0" u="none" strike="noStrike" dirty="0" smtClean="0">
                          <a:solidFill>
                            <a:srgbClr val="000000"/>
                          </a:solidFill>
                          <a:effectLst/>
                          <a:latin typeface="+mn-lt"/>
                        </a:rPr>
                        <a:t>(1,000,000,000,000,000</a:t>
                      </a:r>
                      <a:r>
                        <a:rPr lang="en-US" sz="1800" b="0" i="0" u="none" strike="noStrike" dirty="0">
                          <a:solidFill>
                            <a:srgbClr val="000000"/>
                          </a:solidFill>
                          <a:effectLst/>
                          <a:latin typeface="+mn-lt"/>
                        </a:rPr>
                        <a:t>) bytes</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527274223"/>
                  </a:ext>
                </a:extLst>
              </a:tr>
              <a:tr h="447675">
                <a:tc>
                  <a:txBody>
                    <a:bodyPr/>
                    <a:lstStyle/>
                    <a:p>
                      <a:pPr algn="l" fontAlgn="b"/>
                      <a:r>
                        <a:rPr lang="en-US" sz="1800" b="0" i="0" u="none" strike="noStrike" dirty="0">
                          <a:solidFill>
                            <a:srgbClr val="000000"/>
                          </a:solidFill>
                          <a:effectLst/>
                          <a:latin typeface="+mn-lt"/>
                        </a:rPr>
                        <a:t>1 exabyte (</a:t>
                      </a:r>
                      <a:r>
                        <a:rPr lang="en-US" sz="1800" b="0" i="0" u="none" strike="noStrike" dirty="0" smtClean="0">
                          <a:solidFill>
                            <a:srgbClr val="000000"/>
                          </a:solidFill>
                          <a:effectLst/>
                          <a:latin typeface="+mn-lt"/>
                        </a:rPr>
                        <a:t>E</a:t>
                      </a:r>
                      <a:r>
                        <a:rPr lang="en-US" sz="100" b="0" i="0" u="none" strike="noStrike" dirty="0" smtClean="0">
                          <a:solidFill>
                            <a:srgbClr val="000000"/>
                          </a:solidFill>
                          <a:effectLst/>
                          <a:latin typeface="+mn-lt"/>
                        </a:rPr>
                        <a:t> </a:t>
                      </a:r>
                      <a:r>
                        <a:rPr lang="en-US" sz="1800" b="0" i="0" u="none" strike="noStrike" dirty="0" smtClean="0">
                          <a:solidFill>
                            <a:srgbClr val="000000"/>
                          </a:solidFill>
                          <a:effectLst/>
                          <a:latin typeface="+mn-lt"/>
                        </a:rPr>
                        <a:t>B</a:t>
                      </a:r>
                      <a:r>
                        <a:rPr lang="en-US" sz="1800" b="0" i="0" u="none" strike="noStrike" dirty="0">
                          <a:solidFill>
                            <a:srgbClr val="000000"/>
                          </a:solidFill>
                          <a:effectLst/>
                          <a:latin typeface="+mn-lt"/>
                        </a:rPr>
                        <a:t>)</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1800" b="0" i="0" u="none" strike="noStrike" dirty="0">
                          <a:solidFill>
                            <a:srgbClr val="000000"/>
                          </a:solidFill>
                          <a:effectLst/>
                          <a:latin typeface="+mn-lt"/>
                        </a:rPr>
                        <a:t>1024 petabytes</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300" b="0" i="0" u="none" strike="noStrike" dirty="0" smtClean="0">
                          <a:solidFill>
                            <a:schemeClr val="bg1"/>
                          </a:solidFill>
                          <a:effectLst/>
                          <a:latin typeface="+mn-lt"/>
                        </a:rPr>
                        <a:t>10 to the</a:t>
                      </a:r>
                      <a:r>
                        <a:rPr lang="en-US" sz="300" b="0" i="0" u="none" strike="noStrike" baseline="0" dirty="0" smtClean="0">
                          <a:solidFill>
                            <a:schemeClr val="bg1"/>
                          </a:solidFill>
                          <a:effectLst/>
                          <a:latin typeface="+mn-lt"/>
                        </a:rPr>
                        <a:t> eighteenth power</a:t>
                      </a:r>
                      <a:r>
                        <a:rPr lang="en-US" sz="300" b="0" i="0" u="none" strike="noStrike" dirty="0" smtClean="0">
                          <a:solidFill>
                            <a:schemeClr val="bg1"/>
                          </a:solidFill>
                          <a:effectLst/>
                          <a:latin typeface="+mn-lt"/>
                        </a:rPr>
                        <a:t> </a:t>
                      </a:r>
                      <a:r>
                        <a:rPr lang="en-US" sz="1800" b="0" i="0" u="none" strike="noStrike" dirty="0" smtClean="0">
                          <a:solidFill>
                            <a:srgbClr val="000000"/>
                          </a:solidFill>
                          <a:effectLst/>
                          <a:latin typeface="+mn-lt"/>
                        </a:rPr>
                        <a:t>(</a:t>
                      </a:r>
                      <a:r>
                        <a:rPr lang="en-US" sz="1800" b="0" i="0" u="none" strike="noStrike" dirty="0">
                          <a:solidFill>
                            <a:srgbClr val="000000"/>
                          </a:solidFill>
                          <a:effectLst/>
                          <a:latin typeface="+mn-lt"/>
                        </a:rPr>
                        <a:t>1,000,000,000,000,000,000) bytes</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578089938"/>
                  </a:ext>
                </a:extLst>
              </a:tr>
              <a:tr h="381000">
                <a:tc>
                  <a:txBody>
                    <a:bodyPr/>
                    <a:lstStyle/>
                    <a:p>
                      <a:pPr algn="l" fontAlgn="b"/>
                      <a:r>
                        <a:rPr lang="en-US" sz="1800" b="0" i="0" u="none" strike="noStrike" dirty="0">
                          <a:solidFill>
                            <a:srgbClr val="000000"/>
                          </a:solidFill>
                          <a:effectLst/>
                          <a:latin typeface="+mn-lt"/>
                        </a:rPr>
                        <a:t>1 zettabyte (</a:t>
                      </a:r>
                      <a:r>
                        <a:rPr lang="en-US" sz="1800" b="0" i="0" u="none" strike="noStrike" dirty="0" smtClean="0">
                          <a:solidFill>
                            <a:srgbClr val="000000"/>
                          </a:solidFill>
                          <a:effectLst/>
                          <a:latin typeface="+mn-lt"/>
                        </a:rPr>
                        <a:t>Z</a:t>
                      </a:r>
                      <a:r>
                        <a:rPr lang="en-US" sz="100" b="0" i="0" u="none" strike="noStrike" dirty="0" smtClean="0">
                          <a:solidFill>
                            <a:srgbClr val="000000"/>
                          </a:solidFill>
                          <a:effectLst/>
                          <a:latin typeface="+mn-lt"/>
                        </a:rPr>
                        <a:t> </a:t>
                      </a:r>
                      <a:r>
                        <a:rPr lang="en-US" sz="1800" b="0" i="0" u="none" strike="noStrike" dirty="0" smtClean="0">
                          <a:solidFill>
                            <a:srgbClr val="000000"/>
                          </a:solidFill>
                          <a:effectLst/>
                          <a:latin typeface="+mn-lt"/>
                        </a:rPr>
                        <a:t>B</a:t>
                      </a:r>
                      <a:r>
                        <a:rPr lang="en-US" sz="1800" b="0" i="0" u="none" strike="noStrike" dirty="0">
                          <a:solidFill>
                            <a:srgbClr val="000000"/>
                          </a:solidFill>
                          <a:effectLst/>
                          <a:latin typeface="+mn-lt"/>
                        </a:rPr>
                        <a:t>)</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1800" b="0" i="0" u="none" strike="noStrike" dirty="0">
                          <a:solidFill>
                            <a:srgbClr val="000000"/>
                          </a:solidFill>
                          <a:effectLst/>
                          <a:latin typeface="+mn-lt"/>
                        </a:rPr>
                        <a:t>1024 exabytes</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300" b="0" i="0" u="none" strike="noStrike" cap="none" dirty="0" smtClean="0">
                          <a:solidFill>
                            <a:schemeClr val="bg1"/>
                          </a:solidFill>
                          <a:effectLst/>
                          <a:latin typeface="+mn-lt"/>
                          <a:ea typeface="Arial"/>
                          <a:cs typeface="Arial"/>
                          <a:sym typeface="Arial"/>
                        </a:rPr>
                        <a:t>10 to the</a:t>
                      </a:r>
                      <a:r>
                        <a:rPr lang="en-US" sz="300" b="0" i="0" u="none" strike="noStrike" cap="none" baseline="0" dirty="0" smtClean="0">
                          <a:solidFill>
                            <a:schemeClr val="bg1"/>
                          </a:solidFill>
                          <a:effectLst/>
                          <a:latin typeface="+mn-lt"/>
                          <a:ea typeface="Arial"/>
                          <a:cs typeface="Arial"/>
                          <a:sym typeface="Arial"/>
                        </a:rPr>
                        <a:t> twenty one power</a:t>
                      </a:r>
                      <a:r>
                        <a:rPr lang="en-US" sz="700" b="0" i="0" u="none" strike="noStrike" dirty="0" smtClean="0">
                          <a:solidFill>
                            <a:srgbClr val="000000"/>
                          </a:solidFill>
                          <a:effectLst/>
                          <a:latin typeface="+mn-lt"/>
                        </a:rPr>
                        <a:t>  </a:t>
                      </a:r>
                      <a:r>
                        <a:rPr lang="en-US" sz="1800" b="0" i="0" u="none" strike="noStrike" dirty="0" smtClean="0">
                          <a:solidFill>
                            <a:srgbClr val="000000"/>
                          </a:solidFill>
                          <a:effectLst/>
                          <a:latin typeface="+mn-lt"/>
                        </a:rPr>
                        <a:t>(1,000,000,000,000,000,000,000) bytes</a:t>
                      </a:r>
                      <a:endParaRPr lang="en-US" sz="1800" b="0" i="0" u="none" strike="noStrike" dirty="0">
                        <a:solidFill>
                          <a:srgbClr val="000000"/>
                        </a:solidFill>
                        <a:effectLst/>
                        <a:latin typeface="+mn-lt"/>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96983341"/>
                  </a:ext>
                </a:extLst>
              </a:tr>
            </a:tbl>
          </a:graphicData>
        </a:graphic>
      </p:graphicFrame>
      <p:graphicFrame>
        <p:nvGraphicFramePr>
          <p:cNvPr id="3" name="Object 2"/>
          <p:cNvGraphicFramePr>
            <a:graphicFrameLocks noChangeAspect="1"/>
          </p:cNvGraphicFramePr>
          <p:nvPr>
            <p:extLst>
              <p:ext uri="{D42A27DB-BD31-4B8C-83A1-F6EECF244321}">
                <p14:modId xmlns:p14="http://schemas.microsoft.com/office/powerpoint/2010/main" val="1464453826"/>
              </p:ext>
            </p:extLst>
          </p:nvPr>
        </p:nvGraphicFramePr>
        <p:xfrm>
          <a:off x="4331930" y="2191260"/>
          <a:ext cx="401436" cy="321152"/>
        </p:xfrm>
        <a:graphic>
          <a:graphicData uri="http://schemas.openxmlformats.org/presentationml/2006/ole">
            <mc:AlternateContent xmlns:mc="http://schemas.openxmlformats.org/markup-compatibility/2006">
              <mc:Choice xmlns:v="urn:schemas-microsoft-com:vml" Requires="v">
                <p:oleObj spid="_x0000_s1635" name="Equation" r:id="rId3" imgW="253800" imgH="203040" progId="Equation.DSMT4">
                  <p:embed/>
                </p:oleObj>
              </mc:Choice>
              <mc:Fallback>
                <p:oleObj name="Equation" r:id="rId3" imgW="253800" imgH="203040" progId="Equation.DSMT4">
                  <p:embed/>
                  <p:pic>
                    <p:nvPicPr>
                      <p:cNvPr id="0" name=""/>
                      <p:cNvPicPr/>
                      <p:nvPr/>
                    </p:nvPicPr>
                    <p:blipFill>
                      <a:blip r:embed="rId4"/>
                      <a:stretch>
                        <a:fillRect/>
                      </a:stretch>
                    </p:blipFill>
                    <p:spPr>
                      <a:xfrm>
                        <a:off x="4331930" y="2191260"/>
                        <a:ext cx="401436" cy="321152"/>
                      </a:xfrm>
                      <a:prstGeom prst="rect">
                        <a:avLst/>
                      </a:prstGeom>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285602806"/>
              </p:ext>
            </p:extLst>
          </p:nvPr>
        </p:nvGraphicFramePr>
        <p:xfrm>
          <a:off x="4331930" y="2550581"/>
          <a:ext cx="374426" cy="299545"/>
        </p:xfrm>
        <a:graphic>
          <a:graphicData uri="http://schemas.openxmlformats.org/presentationml/2006/ole">
            <mc:AlternateContent xmlns:mc="http://schemas.openxmlformats.org/markup-compatibility/2006">
              <mc:Choice xmlns:v="urn:schemas-microsoft-com:vml" Requires="v">
                <p:oleObj spid="_x0000_s1636" name="Equation" r:id="rId5" imgW="253800" imgH="203040" progId="Equation.DSMT4">
                  <p:embed/>
                </p:oleObj>
              </mc:Choice>
              <mc:Fallback>
                <p:oleObj name="Equation" r:id="rId5" imgW="253800" imgH="203040" progId="Equation.DSMT4">
                  <p:embed/>
                  <p:pic>
                    <p:nvPicPr>
                      <p:cNvPr id="3" name="Object 2"/>
                      <p:cNvPicPr/>
                      <p:nvPr/>
                    </p:nvPicPr>
                    <p:blipFill>
                      <a:blip r:embed="rId6"/>
                      <a:stretch>
                        <a:fillRect/>
                      </a:stretch>
                    </p:blipFill>
                    <p:spPr>
                      <a:xfrm>
                        <a:off x="4331930" y="2550581"/>
                        <a:ext cx="374426" cy="299545"/>
                      </a:xfrm>
                      <a:prstGeom prst="rect">
                        <a:avLst/>
                      </a:prstGeom>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126315209"/>
              </p:ext>
            </p:extLst>
          </p:nvPr>
        </p:nvGraphicFramePr>
        <p:xfrm>
          <a:off x="4338714" y="2918618"/>
          <a:ext cx="381952" cy="305565"/>
        </p:xfrm>
        <a:graphic>
          <a:graphicData uri="http://schemas.openxmlformats.org/presentationml/2006/ole">
            <mc:AlternateContent xmlns:mc="http://schemas.openxmlformats.org/markup-compatibility/2006">
              <mc:Choice xmlns:v="urn:schemas-microsoft-com:vml" Requires="v">
                <p:oleObj spid="_x0000_s1637" name="Equation" r:id="rId7" imgW="253800" imgH="203040" progId="Equation.DSMT4">
                  <p:embed/>
                </p:oleObj>
              </mc:Choice>
              <mc:Fallback>
                <p:oleObj name="Equation" r:id="rId7" imgW="253800" imgH="203040" progId="Equation.DSMT4">
                  <p:embed/>
                  <p:pic>
                    <p:nvPicPr>
                      <p:cNvPr id="3" name="Object 2"/>
                      <p:cNvPicPr/>
                      <p:nvPr/>
                    </p:nvPicPr>
                    <p:blipFill>
                      <a:blip r:embed="rId8"/>
                      <a:stretch>
                        <a:fillRect/>
                      </a:stretch>
                    </p:blipFill>
                    <p:spPr>
                      <a:xfrm>
                        <a:off x="4338714" y="2918618"/>
                        <a:ext cx="381952" cy="305565"/>
                      </a:xfrm>
                      <a:prstGeom prst="rect">
                        <a:avLst/>
                      </a:prstGeom>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24748553"/>
              </p:ext>
            </p:extLst>
          </p:nvPr>
        </p:nvGraphicFramePr>
        <p:xfrm>
          <a:off x="4331930" y="3292675"/>
          <a:ext cx="431782" cy="287857"/>
        </p:xfrm>
        <a:graphic>
          <a:graphicData uri="http://schemas.openxmlformats.org/presentationml/2006/ole">
            <mc:AlternateContent xmlns:mc="http://schemas.openxmlformats.org/markup-compatibility/2006">
              <mc:Choice xmlns:v="urn:schemas-microsoft-com:vml" Requires="v">
                <p:oleObj spid="_x0000_s1638" name="Equation" r:id="rId9" imgW="304560" imgH="203040" progId="Equation.DSMT4">
                  <p:embed/>
                </p:oleObj>
              </mc:Choice>
              <mc:Fallback>
                <p:oleObj name="Equation" r:id="rId9" imgW="304560" imgH="203040" progId="Equation.DSMT4">
                  <p:embed/>
                  <p:pic>
                    <p:nvPicPr>
                      <p:cNvPr id="3" name="Object 2"/>
                      <p:cNvPicPr/>
                      <p:nvPr/>
                    </p:nvPicPr>
                    <p:blipFill>
                      <a:blip r:embed="rId10"/>
                      <a:stretch>
                        <a:fillRect/>
                      </a:stretch>
                    </p:blipFill>
                    <p:spPr>
                      <a:xfrm>
                        <a:off x="4331930" y="3292675"/>
                        <a:ext cx="431782" cy="287857"/>
                      </a:xfrm>
                      <a:prstGeom prst="rect">
                        <a:avLst/>
                      </a:prstGeom>
                    </p:spPr>
                  </p:pic>
                </p:oleObj>
              </mc:Fallback>
            </mc:AlternateContent>
          </a:graphicData>
        </a:graphic>
      </p:graphicFrame>
      <p:graphicFrame>
        <p:nvGraphicFramePr>
          <p:cNvPr id="8" name="Object 7"/>
          <p:cNvGraphicFramePr>
            <a:graphicFrameLocks noChangeAspect="1"/>
          </p:cNvGraphicFramePr>
          <p:nvPr>
            <p:extLst>
              <p:ext uri="{D42A27DB-BD31-4B8C-83A1-F6EECF244321}">
                <p14:modId xmlns:p14="http://schemas.microsoft.com/office/powerpoint/2010/main" val="3976310780"/>
              </p:ext>
            </p:extLst>
          </p:nvPr>
        </p:nvGraphicFramePr>
        <p:xfrm>
          <a:off x="4334309" y="3685918"/>
          <a:ext cx="423274" cy="282185"/>
        </p:xfrm>
        <a:graphic>
          <a:graphicData uri="http://schemas.openxmlformats.org/presentationml/2006/ole">
            <mc:AlternateContent xmlns:mc="http://schemas.openxmlformats.org/markup-compatibility/2006">
              <mc:Choice xmlns:v="urn:schemas-microsoft-com:vml" Requires="v">
                <p:oleObj spid="_x0000_s1639" name="Equation" r:id="rId11" imgW="304560" imgH="203040" progId="Equation.DSMT4">
                  <p:embed/>
                </p:oleObj>
              </mc:Choice>
              <mc:Fallback>
                <p:oleObj name="Equation" r:id="rId11" imgW="304560" imgH="203040" progId="Equation.DSMT4">
                  <p:embed/>
                  <p:pic>
                    <p:nvPicPr>
                      <p:cNvPr id="3" name="Object 2"/>
                      <p:cNvPicPr/>
                      <p:nvPr/>
                    </p:nvPicPr>
                    <p:blipFill>
                      <a:blip r:embed="rId12"/>
                      <a:stretch>
                        <a:fillRect/>
                      </a:stretch>
                    </p:blipFill>
                    <p:spPr>
                      <a:xfrm>
                        <a:off x="4334309" y="3685918"/>
                        <a:ext cx="423274" cy="282185"/>
                      </a:xfrm>
                      <a:prstGeom prst="rect">
                        <a:avLst/>
                      </a:prstGeom>
                    </p:spPr>
                  </p:pic>
                </p:oleObj>
              </mc:Fallback>
            </mc:AlternateContent>
          </a:graphicData>
        </a:graphic>
      </p:graphicFrame>
      <p:graphicFrame>
        <p:nvGraphicFramePr>
          <p:cNvPr id="9" name="Object 8"/>
          <p:cNvGraphicFramePr>
            <a:graphicFrameLocks noChangeAspect="1"/>
          </p:cNvGraphicFramePr>
          <p:nvPr>
            <p:extLst>
              <p:ext uri="{D42A27DB-BD31-4B8C-83A1-F6EECF244321}">
                <p14:modId xmlns:p14="http://schemas.microsoft.com/office/powerpoint/2010/main" val="2178802736"/>
              </p:ext>
            </p:extLst>
          </p:nvPr>
        </p:nvGraphicFramePr>
        <p:xfrm>
          <a:off x="4331930" y="4063282"/>
          <a:ext cx="436100" cy="290736"/>
        </p:xfrm>
        <a:graphic>
          <a:graphicData uri="http://schemas.openxmlformats.org/presentationml/2006/ole">
            <mc:AlternateContent xmlns:mc="http://schemas.openxmlformats.org/markup-compatibility/2006">
              <mc:Choice xmlns:v="urn:schemas-microsoft-com:vml" Requires="v">
                <p:oleObj spid="_x0000_s1640" name="Equation" r:id="rId13" imgW="304560" imgH="203040" progId="Equation.DSMT4">
                  <p:embed/>
                </p:oleObj>
              </mc:Choice>
              <mc:Fallback>
                <p:oleObj name="Equation" r:id="rId13" imgW="304560" imgH="203040" progId="Equation.DSMT4">
                  <p:embed/>
                  <p:pic>
                    <p:nvPicPr>
                      <p:cNvPr id="3" name="Object 2"/>
                      <p:cNvPicPr/>
                      <p:nvPr/>
                    </p:nvPicPr>
                    <p:blipFill>
                      <a:blip r:embed="rId14"/>
                      <a:stretch>
                        <a:fillRect/>
                      </a:stretch>
                    </p:blipFill>
                    <p:spPr>
                      <a:xfrm>
                        <a:off x="4331930" y="4063282"/>
                        <a:ext cx="436100" cy="290736"/>
                      </a:xfrm>
                      <a:prstGeom prst="rect">
                        <a:avLst/>
                      </a:prstGeom>
                    </p:spPr>
                  </p:pic>
                </p:oleObj>
              </mc:Fallback>
            </mc:AlternateContent>
          </a:graphicData>
        </a:graphic>
      </p:graphicFrame>
      <p:graphicFrame>
        <p:nvGraphicFramePr>
          <p:cNvPr id="10" name="Object 9"/>
          <p:cNvGraphicFramePr>
            <a:graphicFrameLocks noChangeAspect="1"/>
          </p:cNvGraphicFramePr>
          <p:nvPr>
            <p:extLst>
              <p:ext uri="{D42A27DB-BD31-4B8C-83A1-F6EECF244321}">
                <p14:modId xmlns:p14="http://schemas.microsoft.com/office/powerpoint/2010/main" val="510368739"/>
              </p:ext>
            </p:extLst>
          </p:nvPr>
        </p:nvGraphicFramePr>
        <p:xfrm>
          <a:off x="4372581" y="4432170"/>
          <a:ext cx="413790" cy="287857"/>
        </p:xfrm>
        <a:graphic>
          <a:graphicData uri="http://schemas.openxmlformats.org/presentationml/2006/ole">
            <mc:AlternateContent xmlns:mc="http://schemas.openxmlformats.org/markup-compatibility/2006">
              <mc:Choice xmlns:v="urn:schemas-microsoft-com:vml" Requires="v">
                <p:oleObj spid="_x0000_s1641" name="Equation" r:id="rId15" imgW="291960" imgH="203040" progId="Equation.DSMT4">
                  <p:embed/>
                </p:oleObj>
              </mc:Choice>
              <mc:Fallback>
                <p:oleObj name="Equation" r:id="rId15" imgW="291960" imgH="203040" progId="Equation.DSMT4">
                  <p:embed/>
                  <p:pic>
                    <p:nvPicPr>
                      <p:cNvPr id="3" name="Object 2"/>
                      <p:cNvPicPr/>
                      <p:nvPr/>
                    </p:nvPicPr>
                    <p:blipFill>
                      <a:blip r:embed="rId16"/>
                      <a:stretch>
                        <a:fillRect/>
                      </a:stretch>
                    </p:blipFill>
                    <p:spPr>
                      <a:xfrm>
                        <a:off x="4372581" y="4432170"/>
                        <a:ext cx="413790" cy="287857"/>
                      </a:xfrm>
                      <a:prstGeom prst="rect">
                        <a:avLst/>
                      </a:prstGeom>
                    </p:spPr>
                  </p:pic>
                </p:oleObj>
              </mc:Fallback>
            </mc:AlternateContent>
          </a:graphicData>
        </a:graphic>
      </p:graphicFrame>
    </p:spTree>
    <p:extLst>
      <p:ext uri="{BB962C8B-B14F-4D97-AF65-F5344CB8AC3E}">
        <p14:creationId xmlns:p14="http://schemas.microsoft.com/office/powerpoint/2010/main" val="265617734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2"/>
                </a:solidFill>
                <a:latin typeface="Times New Roman" panose="02020603050405020304" pitchFamily="18" charset="0"/>
                <a:cs typeface="Times New Roman" panose="02020603050405020304" pitchFamily="18" charset="0"/>
              </a:rPr>
              <a:t>1.5 Machine </a:t>
            </a:r>
            <a:r>
              <a:rPr lang="en-US" dirty="0">
                <a:solidFill>
                  <a:schemeClr val="tx2"/>
                </a:solidFill>
                <a:latin typeface="Times New Roman" panose="02020603050405020304" pitchFamily="18" charset="0"/>
                <a:cs typeface="Times New Roman" panose="02020603050405020304" pitchFamily="18" charset="0"/>
              </a:rPr>
              <a:t>Languages, Assembly Languages and High-Level </a:t>
            </a:r>
            <a:r>
              <a:rPr lang="en-US" dirty="0" smtClean="0">
                <a:solidFill>
                  <a:schemeClr val="tx2"/>
                </a:solidFill>
                <a:latin typeface="Times New Roman" panose="02020603050405020304" pitchFamily="18" charset="0"/>
                <a:cs typeface="Times New Roman" panose="02020603050405020304" pitchFamily="18" charset="0"/>
              </a:rPr>
              <a:t>Languages </a:t>
            </a:r>
            <a:r>
              <a:rPr lang="en-US" sz="2000" b="0" dirty="0" smtClean="0">
                <a:solidFill>
                  <a:schemeClr val="tx2"/>
                </a:solidFill>
                <a:latin typeface="Times New Roman" panose="02020603050405020304" pitchFamily="18" charset="0"/>
                <a:cs typeface="Times New Roman" panose="02020603050405020304" pitchFamily="18" charset="0"/>
              </a:rPr>
              <a:t>(1 of 5)</a:t>
            </a:r>
            <a:endParaRPr lang="en-US" sz="2000" b="0" dirty="0">
              <a:solidFill>
                <a:schemeClr val="tx2"/>
              </a:solidFill>
              <a:latin typeface="Times New Roman" panose="02020603050405020304" pitchFamily="18" charset="0"/>
              <a:cs typeface="Times New Roman" panose="02020603050405020304" pitchFamily="18" charset="0"/>
            </a:endParaRPr>
          </a:p>
        </p:txBody>
      </p:sp>
      <p:sp>
        <p:nvSpPr>
          <p:cNvPr id="3" name="Text Placeholder 2"/>
          <p:cNvSpPr>
            <a:spLocks noGrp="1"/>
          </p:cNvSpPr>
          <p:nvPr>
            <p:ph type="body" idx="1"/>
          </p:nvPr>
        </p:nvSpPr>
        <p:spPr/>
        <p:txBody>
          <a:bodyPr/>
          <a:lstStyle/>
          <a:p>
            <a:pPr eaLnBrk="1" hangingPunct="1"/>
            <a:r>
              <a:rPr lang="en-US" altLang="en-US" sz="2400" dirty="0">
                <a:solidFill>
                  <a:srgbClr val="000000"/>
                </a:solidFill>
                <a:latin typeface="+mn-lt"/>
              </a:rPr>
              <a:t>Programmers write instructions in various programming languages, some directly understandable by computers and others requiring intermediate </a:t>
            </a:r>
            <a:r>
              <a:rPr lang="en-US" altLang="en-US" sz="2400" b="1" dirty="0">
                <a:solidFill>
                  <a:srgbClr val="000000"/>
                </a:solidFill>
                <a:latin typeface="+mn-lt"/>
              </a:rPr>
              <a:t>translation steps</a:t>
            </a:r>
            <a:r>
              <a:rPr lang="en-US" altLang="en-US" sz="2400" i="1" dirty="0" smtClean="0">
                <a:solidFill>
                  <a:srgbClr val="000000"/>
                </a:solidFill>
                <a:latin typeface="+mn-lt"/>
              </a:rPr>
              <a:t>.</a:t>
            </a:r>
            <a:endParaRPr lang="en-US" altLang="en-US" sz="2400" i="1" dirty="0">
              <a:solidFill>
                <a:srgbClr val="000000"/>
              </a:solidFill>
              <a:latin typeface="+mn-lt"/>
            </a:endParaRPr>
          </a:p>
          <a:p>
            <a:pPr eaLnBrk="1" hangingPunct="1"/>
            <a:r>
              <a:rPr lang="en-US" altLang="en-US" sz="2400" dirty="0">
                <a:solidFill>
                  <a:srgbClr val="000000"/>
                </a:solidFill>
                <a:latin typeface="+mn-lt"/>
              </a:rPr>
              <a:t>These may be divided into three general types:</a:t>
            </a:r>
          </a:p>
          <a:p>
            <a:pPr lvl="1" eaLnBrk="1" hangingPunct="1"/>
            <a:r>
              <a:rPr lang="en-US" altLang="en-US" sz="2400" dirty="0">
                <a:solidFill>
                  <a:srgbClr val="000000"/>
                </a:solidFill>
                <a:latin typeface="+mn-lt"/>
              </a:rPr>
              <a:t>Machine languages</a:t>
            </a:r>
          </a:p>
          <a:p>
            <a:pPr lvl="1" eaLnBrk="1" hangingPunct="1"/>
            <a:r>
              <a:rPr lang="en-US" altLang="en-US" sz="2400" dirty="0">
                <a:solidFill>
                  <a:srgbClr val="000000"/>
                </a:solidFill>
                <a:latin typeface="+mn-lt"/>
              </a:rPr>
              <a:t>Assembly languages</a:t>
            </a:r>
          </a:p>
          <a:p>
            <a:pPr lvl="1" eaLnBrk="1" hangingPunct="1"/>
            <a:r>
              <a:rPr lang="en-US" altLang="en-US" sz="2400" dirty="0">
                <a:solidFill>
                  <a:srgbClr val="000000"/>
                </a:solidFill>
                <a:latin typeface="+mn-lt"/>
              </a:rPr>
              <a:t>High-level </a:t>
            </a:r>
            <a:r>
              <a:rPr lang="en-US" altLang="en-US" sz="2400" dirty="0" smtClean="0">
                <a:solidFill>
                  <a:srgbClr val="000000"/>
                </a:solidFill>
                <a:latin typeface="+mn-lt"/>
              </a:rPr>
              <a:t>languages</a:t>
            </a:r>
            <a:endParaRPr lang="en-US" altLang="en-US" sz="2400" dirty="0">
              <a:solidFill>
                <a:srgbClr val="000000"/>
              </a:solidFill>
              <a:latin typeface="+mn-lt"/>
            </a:endParaRPr>
          </a:p>
        </p:txBody>
      </p:sp>
    </p:spTree>
    <p:extLst>
      <p:ext uri="{BB962C8B-B14F-4D97-AF65-F5344CB8AC3E}">
        <p14:creationId xmlns:p14="http://schemas.microsoft.com/office/powerpoint/2010/main" val="150746013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2"/>
                </a:solidFill>
                <a:latin typeface="Times New Roman" panose="02020603050405020304" pitchFamily="18" charset="0"/>
                <a:cs typeface="Times New Roman" panose="02020603050405020304" pitchFamily="18" charset="0"/>
              </a:rPr>
              <a:t>1.5 Machine </a:t>
            </a:r>
            <a:r>
              <a:rPr lang="en-US" dirty="0">
                <a:solidFill>
                  <a:schemeClr val="tx2"/>
                </a:solidFill>
                <a:latin typeface="Times New Roman" panose="02020603050405020304" pitchFamily="18" charset="0"/>
                <a:cs typeface="Times New Roman" panose="02020603050405020304" pitchFamily="18" charset="0"/>
              </a:rPr>
              <a:t>Languages, Assembly Languages and High-Level Languages </a:t>
            </a:r>
            <a:r>
              <a:rPr lang="en-US" sz="2000" b="0" dirty="0" smtClean="0">
                <a:solidFill>
                  <a:schemeClr val="tx2"/>
                </a:solidFill>
                <a:latin typeface="Times New Roman" panose="02020603050405020304" pitchFamily="18" charset="0"/>
                <a:cs typeface="Times New Roman" panose="02020603050405020304" pitchFamily="18" charset="0"/>
              </a:rPr>
              <a:t>(2 </a:t>
            </a:r>
            <a:r>
              <a:rPr lang="en-US" sz="2000" b="0" dirty="0">
                <a:solidFill>
                  <a:schemeClr val="tx2"/>
                </a:solidFill>
                <a:latin typeface="Times New Roman" panose="02020603050405020304" pitchFamily="18" charset="0"/>
                <a:cs typeface="Times New Roman" panose="02020603050405020304" pitchFamily="18" charset="0"/>
              </a:rPr>
              <a:t>of 5)</a:t>
            </a:r>
            <a:endParaRPr lang="en-US" dirty="0"/>
          </a:p>
        </p:txBody>
      </p:sp>
      <p:sp>
        <p:nvSpPr>
          <p:cNvPr id="3" name="Text Placeholder 2"/>
          <p:cNvSpPr>
            <a:spLocks noGrp="1"/>
          </p:cNvSpPr>
          <p:nvPr>
            <p:ph type="body" idx="1"/>
          </p:nvPr>
        </p:nvSpPr>
        <p:spPr/>
        <p:txBody>
          <a:bodyPr/>
          <a:lstStyle/>
          <a:p>
            <a:pPr marL="0" indent="0" eaLnBrk="1" hangingPunct="1">
              <a:lnSpc>
                <a:spcPct val="90000"/>
              </a:lnSpc>
              <a:buFont typeface="Wingdings 3" panose="05040102010807070707" pitchFamily="18" charset="2"/>
              <a:buNone/>
              <a:defRPr/>
            </a:pPr>
            <a:r>
              <a:rPr lang="en-US" sz="2400" b="1" dirty="0">
                <a:solidFill>
                  <a:srgbClr val="000000"/>
                </a:solidFill>
                <a:latin typeface="+mn-lt"/>
              </a:rPr>
              <a:t>Machine Languages</a:t>
            </a:r>
          </a:p>
          <a:p>
            <a:pPr eaLnBrk="1" hangingPunct="1">
              <a:defRPr/>
            </a:pPr>
            <a:r>
              <a:rPr lang="en-US" sz="2400" dirty="0">
                <a:solidFill>
                  <a:srgbClr val="000000"/>
                </a:solidFill>
                <a:latin typeface="+mn-lt"/>
              </a:rPr>
              <a:t>Any computer can directly understand only its own </a:t>
            </a:r>
            <a:r>
              <a:rPr lang="en-US" sz="2400" b="1" dirty="0">
                <a:solidFill>
                  <a:schemeClr val="tx1"/>
                </a:solidFill>
                <a:latin typeface="+mn-lt"/>
              </a:rPr>
              <a:t>machine language</a:t>
            </a:r>
            <a:r>
              <a:rPr lang="en-US" sz="2400" dirty="0">
                <a:solidFill>
                  <a:srgbClr val="000000"/>
                </a:solidFill>
                <a:latin typeface="+mn-lt"/>
              </a:rPr>
              <a:t> (also called machine code), defined by its hardware architecture</a:t>
            </a:r>
            <a:r>
              <a:rPr lang="en-US" sz="2400" dirty="0" smtClean="0">
                <a:solidFill>
                  <a:srgbClr val="000000"/>
                </a:solidFill>
                <a:latin typeface="+mn-lt"/>
              </a:rPr>
              <a:t>.</a:t>
            </a:r>
            <a:endParaRPr lang="en-US" sz="2400" dirty="0">
              <a:solidFill>
                <a:srgbClr val="000000"/>
              </a:solidFill>
              <a:latin typeface="+mn-lt"/>
            </a:endParaRPr>
          </a:p>
          <a:p>
            <a:pPr eaLnBrk="1" hangingPunct="1">
              <a:defRPr/>
            </a:pPr>
            <a:r>
              <a:rPr lang="en-US" sz="2400" dirty="0">
                <a:solidFill>
                  <a:srgbClr val="000000"/>
                </a:solidFill>
                <a:latin typeface="+mn-lt"/>
              </a:rPr>
              <a:t>Machine languages generally consist of numbers (ultimately reduced to 1s and 0s). Such languages are cumbersome for humans</a:t>
            </a:r>
            <a:r>
              <a:rPr lang="en-US" sz="2400" dirty="0" smtClean="0">
                <a:solidFill>
                  <a:srgbClr val="000000"/>
                </a:solidFill>
                <a:latin typeface="+mn-lt"/>
              </a:rPr>
              <a:t>.</a:t>
            </a:r>
            <a:endParaRPr lang="en-US" sz="2400" dirty="0">
              <a:solidFill>
                <a:srgbClr val="000000"/>
              </a:solidFill>
              <a:latin typeface="+mn-lt"/>
            </a:endParaRPr>
          </a:p>
        </p:txBody>
      </p:sp>
    </p:spTree>
    <p:extLst>
      <p:ext uri="{BB962C8B-B14F-4D97-AF65-F5344CB8AC3E}">
        <p14:creationId xmlns:p14="http://schemas.microsoft.com/office/powerpoint/2010/main" val="201256144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2"/>
                </a:solidFill>
                <a:latin typeface="Times New Roman" panose="02020603050405020304" pitchFamily="18" charset="0"/>
                <a:cs typeface="Times New Roman" panose="02020603050405020304" pitchFamily="18" charset="0"/>
              </a:rPr>
              <a:t>1.5 Machine </a:t>
            </a:r>
            <a:r>
              <a:rPr lang="en-US" dirty="0">
                <a:solidFill>
                  <a:schemeClr val="tx2"/>
                </a:solidFill>
                <a:latin typeface="Times New Roman" panose="02020603050405020304" pitchFamily="18" charset="0"/>
                <a:cs typeface="Times New Roman" panose="02020603050405020304" pitchFamily="18" charset="0"/>
              </a:rPr>
              <a:t>Languages, Assembly Languages and High-Level Languages </a:t>
            </a:r>
            <a:r>
              <a:rPr lang="en-US" sz="2000" b="0" dirty="0" smtClean="0">
                <a:solidFill>
                  <a:schemeClr val="tx2"/>
                </a:solidFill>
                <a:latin typeface="Times New Roman" panose="02020603050405020304" pitchFamily="18" charset="0"/>
                <a:cs typeface="Times New Roman" panose="02020603050405020304" pitchFamily="18" charset="0"/>
              </a:rPr>
              <a:t>(3 </a:t>
            </a:r>
            <a:r>
              <a:rPr lang="en-US" sz="2000" b="0" dirty="0">
                <a:solidFill>
                  <a:schemeClr val="tx2"/>
                </a:solidFill>
                <a:latin typeface="Times New Roman" panose="02020603050405020304" pitchFamily="18" charset="0"/>
                <a:cs typeface="Times New Roman" panose="02020603050405020304" pitchFamily="18" charset="0"/>
              </a:rPr>
              <a:t>of 5)</a:t>
            </a:r>
            <a:endParaRPr lang="en-US" dirty="0"/>
          </a:p>
        </p:txBody>
      </p:sp>
      <p:sp>
        <p:nvSpPr>
          <p:cNvPr id="3" name="Text Placeholder 2"/>
          <p:cNvSpPr>
            <a:spLocks noGrp="1"/>
          </p:cNvSpPr>
          <p:nvPr>
            <p:ph type="body" idx="1"/>
          </p:nvPr>
        </p:nvSpPr>
        <p:spPr/>
        <p:txBody>
          <a:bodyPr/>
          <a:lstStyle/>
          <a:p>
            <a:pPr marL="0" indent="0" eaLnBrk="1" hangingPunct="1">
              <a:lnSpc>
                <a:spcPct val="90000"/>
              </a:lnSpc>
              <a:buFont typeface="Wingdings 3" panose="05040102010807070707" pitchFamily="18" charset="2"/>
              <a:buNone/>
              <a:defRPr/>
            </a:pPr>
            <a:r>
              <a:rPr lang="en-US" sz="2400" b="1" dirty="0">
                <a:solidFill>
                  <a:srgbClr val="000000"/>
                </a:solidFill>
                <a:latin typeface="+mn-lt"/>
              </a:rPr>
              <a:t>Assembly Languages</a:t>
            </a:r>
          </a:p>
          <a:p>
            <a:pPr eaLnBrk="1" hangingPunct="1">
              <a:defRPr/>
            </a:pPr>
            <a:r>
              <a:rPr lang="en-US" sz="2400" dirty="0">
                <a:solidFill>
                  <a:srgbClr val="000000"/>
                </a:solidFill>
                <a:latin typeface="+mn-lt"/>
              </a:rPr>
              <a:t>English-like </a:t>
            </a:r>
            <a:r>
              <a:rPr lang="en-US" sz="2400" b="1" dirty="0">
                <a:solidFill>
                  <a:srgbClr val="000000"/>
                </a:solidFill>
                <a:latin typeface="+mn-lt"/>
              </a:rPr>
              <a:t>abbreviations</a:t>
            </a:r>
            <a:r>
              <a:rPr lang="en-US" sz="2400" dirty="0">
                <a:solidFill>
                  <a:srgbClr val="000000"/>
                </a:solidFill>
                <a:latin typeface="+mn-lt"/>
              </a:rPr>
              <a:t> to represent elementary operations. These abbreviations formed the basis of </a:t>
            </a:r>
            <a:r>
              <a:rPr lang="en-US" sz="2400" b="1" dirty="0">
                <a:solidFill>
                  <a:schemeClr val="tx1"/>
                </a:solidFill>
                <a:latin typeface="+mn-lt"/>
              </a:rPr>
              <a:t>assembly</a:t>
            </a:r>
            <a:r>
              <a:rPr lang="en-US" sz="2400" b="1" dirty="0">
                <a:solidFill>
                  <a:srgbClr val="0000FF"/>
                </a:solidFill>
                <a:latin typeface="+mn-lt"/>
              </a:rPr>
              <a:t> </a:t>
            </a:r>
            <a:r>
              <a:rPr lang="en-US" sz="2400" b="1" dirty="0">
                <a:solidFill>
                  <a:schemeClr val="tx1"/>
                </a:solidFill>
                <a:latin typeface="+mn-lt"/>
              </a:rPr>
              <a:t>languages</a:t>
            </a:r>
            <a:r>
              <a:rPr lang="en-US" sz="2400" i="1" dirty="0" smtClean="0">
                <a:solidFill>
                  <a:srgbClr val="000000"/>
                </a:solidFill>
                <a:latin typeface="+mn-lt"/>
              </a:rPr>
              <a:t>.</a:t>
            </a:r>
            <a:endParaRPr lang="en-US" sz="2400" i="1" dirty="0">
              <a:solidFill>
                <a:srgbClr val="000000"/>
              </a:solidFill>
              <a:latin typeface="+mn-lt"/>
            </a:endParaRPr>
          </a:p>
          <a:p>
            <a:pPr eaLnBrk="1" hangingPunct="1">
              <a:defRPr/>
            </a:pPr>
            <a:r>
              <a:rPr lang="en-US" sz="2400" b="1" dirty="0">
                <a:solidFill>
                  <a:srgbClr val="000000"/>
                </a:solidFill>
                <a:latin typeface="+mn-lt"/>
              </a:rPr>
              <a:t>Translator programs</a:t>
            </a:r>
            <a:r>
              <a:rPr lang="en-US" sz="2400" i="1" dirty="0">
                <a:solidFill>
                  <a:srgbClr val="000000"/>
                </a:solidFill>
                <a:latin typeface="+mn-lt"/>
              </a:rPr>
              <a:t> </a:t>
            </a:r>
            <a:r>
              <a:rPr lang="en-US" sz="2400" dirty="0">
                <a:solidFill>
                  <a:srgbClr val="000000"/>
                </a:solidFill>
                <a:latin typeface="+mn-lt"/>
              </a:rPr>
              <a:t>called </a:t>
            </a:r>
            <a:r>
              <a:rPr lang="en-US" sz="2400" b="1" dirty="0">
                <a:solidFill>
                  <a:schemeClr val="tx1"/>
                </a:solidFill>
                <a:latin typeface="+mn-lt"/>
              </a:rPr>
              <a:t>assemblers</a:t>
            </a:r>
            <a:r>
              <a:rPr lang="en-US" sz="2400" dirty="0">
                <a:solidFill>
                  <a:srgbClr val="000000"/>
                </a:solidFill>
                <a:latin typeface="+mn-lt"/>
              </a:rPr>
              <a:t> were developed to convert early assembly-language programs to machine language</a:t>
            </a:r>
            <a:r>
              <a:rPr lang="en-US" sz="2400" dirty="0" smtClean="0">
                <a:solidFill>
                  <a:srgbClr val="000000"/>
                </a:solidFill>
                <a:latin typeface="+mn-lt"/>
              </a:rPr>
              <a:t>.</a:t>
            </a:r>
            <a:endParaRPr lang="en-US" sz="2400" dirty="0">
              <a:solidFill>
                <a:srgbClr val="000000"/>
              </a:solidFill>
              <a:latin typeface="+mn-lt"/>
            </a:endParaRPr>
          </a:p>
        </p:txBody>
      </p:sp>
    </p:spTree>
    <p:extLst>
      <p:ext uri="{BB962C8B-B14F-4D97-AF65-F5344CB8AC3E}">
        <p14:creationId xmlns:p14="http://schemas.microsoft.com/office/powerpoint/2010/main" val="151000864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2"/>
                </a:solidFill>
                <a:latin typeface="Times New Roman" panose="02020603050405020304" pitchFamily="18" charset="0"/>
                <a:cs typeface="Times New Roman" panose="02020603050405020304" pitchFamily="18" charset="0"/>
              </a:rPr>
              <a:t>1.5 Machine </a:t>
            </a:r>
            <a:r>
              <a:rPr lang="en-US" dirty="0">
                <a:solidFill>
                  <a:schemeClr val="tx2"/>
                </a:solidFill>
                <a:latin typeface="Times New Roman" panose="02020603050405020304" pitchFamily="18" charset="0"/>
                <a:cs typeface="Times New Roman" panose="02020603050405020304" pitchFamily="18" charset="0"/>
              </a:rPr>
              <a:t>Languages, Assembly Languages and High-Level Languages </a:t>
            </a:r>
            <a:r>
              <a:rPr lang="en-US" sz="2000" b="0" dirty="0" smtClean="0">
                <a:solidFill>
                  <a:schemeClr val="tx2"/>
                </a:solidFill>
                <a:latin typeface="Times New Roman" panose="02020603050405020304" pitchFamily="18" charset="0"/>
                <a:cs typeface="Times New Roman" panose="02020603050405020304" pitchFamily="18" charset="0"/>
              </a:rPr>
              <a:t>(4 </a:t>
            </a:r>
            <a:r>
              <a:rPr lang="en-US" sz="2000" b="0" dirty="0">
                <a:solidFill>
                  <a:schemeClr val="tx2"/>
                </a:solidFill>
                <a:latin typeface="Times New Roman" panose="02020603050405020304" pitchFamily="18" charset="0"/>
                <a:cs typeface="Times New Roman" panose="02020603050405020304" pitchFamily="18" charset="0"/>
              </a:rPr>
              <a:t>of 5)</a:t>
            </a:r>
            <a:endParaRPr lang="en-US" dirty="0"/>
          </a:p>
        </p:txBody>
      </p:sp>
      <p:sp>
        <p:nvSpPr>
          <p:cNvPr id="3" name="Text Placeholder 2"/>
          <p:cNvSpPr>
            <a:spLocks noGrp="1"/>
          </p:cNvSpPr>
          <p:nvPr>
            <p:ph type="body" idx="1"/>
          </p:nvPr>
        </p:nvSpPr>
        <p:spPr/>
        <p:txBody>
          <a:bodyPr/>
          <a:lstStyle/>
          <a:p>
            <a:pPr marL="109537" indent="0" eaLnBrk="1" hangingPunct="1">
              <a:buFont typeface="Wingdings 3" panose="05040102010807070707" pitchFamily="18" charset="2"/>
              <a:buNone/>
              <a:defRPr/>
            </a:pPr>
            <a:r>
              <a:rPr lang="en-US" sz="2400" b="1" dirty="0">
                <a:latin typeface="+mn-lt"/>
              </a:rPr>
              <a:t>High-Level </a:t>
            </a:r>
            <a:r>
              <a:rPr lang="en-US" sz="2400" b="1" dirty="0" smtClean="0">
                <a:latin typeface="+mn-lt"/>
              </a:rPr>
              <a:t>Languages</a:t>
            </a:r>
          </a:p>
          <a:p>
            <a:pPr eaLnBrk="1" hangingPunct="1">
              <a:defRPr/>
            </a:pPr>
            <a:r>
              <a:rPr lang="en-US" sz="2400" dirty="0" smtClean="0">
                <a:solidFill>
                  <a:srgbClr val="000000"/>
                </a:solidFill>
                <a:latin typeface="+mn-lt"/>
              </a:rPr>
              <a:t>To </a:t>
            </a:r>
            <a:r>
              <a:rPr lang="en-US" sz="2400" dirty="0">
                <a:solidFill>
                  <a:srgbClr val="000000"/>
                </a:solidFill>
                <a:latin typeface="+mn-lt"/>
              </a:rPr>
              <a:t>speed up the programming process further, high-level languages were developed in which single statements could be written to accomplish substantial tasks</a:t>
            </a:r>
            <a:r>
              <a:rPr lang="en-US" sz="2400" dirty="0" smtClean="0">
                <a:solidFill>
                  <a:srgbClr val="000000"/>
                </a:solidFill>
                <a:latin typeface="+mn-lt"/>
              </a:rPr>
              <a:t>.</a:t>
            </a:r>
            <a:endParaRPr lang="en-US" sz="2400" dirty="0">
              <a:solidFill>
                <a:srgbClr val="000000"/>
              </a:solidFill>
              <a:latin typeface="+mn-lt"/>
            </a:endParaRPr>
          </a:p>
          <a:p>
            <a:pPr eaLnBrk="1" hangingPunct="1">
              <a:defRPr/>
            </a:pPr>
            <a:r>
              <a:rPr lang="en-US" sz="2400" dirty="0">
                <a:latin typeface="+mn-lt"/>
              </a:rPr>
              <a:t>Translator programs called </a:t>
            </a:r>
            <a:r>
              <a:rPr lang="en-US" sz="2400" b="1" dirty="0">
                <a:solidFill>
                  <a:schemeClr val="tx1"/>
                </a:solidFill>
                <a:latin typeface="+mn-lt"/>
              </a:rPr>
              <a:t>compilers</a:t>
            </a:r>
            <a:r>
              <a:rPr lang="en-US" sz="2400" dirty="0">
                <a:solidFill>
                  <a:srgbClr val="000000"/>
                </a:solidFill>
                <a:latin typeface="+mn-lt"/>
              </a:rPr>
              <a:t> convert high-level language programs into machine language</a:t>
            </a:r>
            <a:r>
              <a:rPr lang="en-US" sz="2400" i="1" dirty="0" smtClean="0">
                <a:solidFill>
                  <a:srgbClr val="000000"/>
                </a:solidFill>
                <a:latin typeface="+mn-lt"/>
              </a:rPr>
              <a:t>.</a:t>
            </a:r>
            <a:endParaRPr lang="en-US" sz="2400" i="1" dirty="0">
              <a:solidFill>
                <a:srgbClr val="000000"/>
              </a:solidFill>
              <a:latin typeface="+mn-lt"/>
            </a:endParaRPr>
          </a:p>
          <a:p>
            <a:pPr eaLnBrk="1" hangingPunct="1">
              <a:defRPr/>
            </a:pPr>
            <a:r>
              <a:rPr lang="en-US" sz="2400" dirty="0">
                <a:solidFill>
                  <a:srgbClr val="000000"/>
                </a:solidFill>
                <a:latin typeface="+mn-lt"/>
              </a:rPr>
              <a:t>Allow you to write instructions that look more like everyday English and contain commonly used mathematical expressions</a:t>
            </a:r>
            <a:r>
              <a:rPr lang="en-US" sz="2400" dirty="0" smtClean="0">
                <a:solidFill>
                  <a:srgbClr val="000000"/>
                </a:solidFill>
                <a:latin typeface="+mn-lt"/>
              </a:rPr>
              <a:t>.</a:t>
            </a:r>
            <a:endParaRPr lang="en-US" sz="2400" dirty="0">
              <a:solidFill>
                <a:srgbClr val="000000"/>
              </a:solidFill>
              <a:latin typeface="+mn-lt"/>
            </a:endParaRPr>
          </a:p>
        </p:txBody>
      </p:sp>
    </p:spTree>
    <p:extLst>
      <p:ext uri="{BB962C8B-B14F-4D97-AF65-F5344CB8AC3E}">
        <p14:creationId xmlns:p14="http://schemas.microsoft.com/office/powerpoint/2010/main" val="59710002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 </a:t>
            </a:r>
            <a:r>
              <a:rPr lang="en-US" sz="2000" b="0" dirty="0" smtClean="0"/>
              <a:t>(2 </a:t>
            </a:r>
            <a:r>
              <a:rPr lang="en-US" sz="2000" b="0" dirty="0"/>
              <a:t>of </a:t>
            </a:r>
            <a:r>
              <a:rPr lang="en-US" sz="2000" b="0" dirty="0" smtClean="0"/>
              <a:t>3)</a:t>
            </a:r>
            <a:endParaRPr lang="en-US" dirty="0"/>
          </a:p>
        </p:txBody>
      </p:sp>
      <p:sp>
        <p:nvSpPr>
          <p:cNvPr id="3" name="Text Placeholder 2"/>
          <p:cNvSpPr>
            <a:spLocks noGrp="1"/>
          </p:cNvSpPr>
          <p:nvPr>
            <p:ph type="body" idx="1"/>
          </p:nvPr>
        </p:nvSpPr>
        <p:spPr/>
        <p:txBody>
          <a:bodyPr/>
          <a:lstStyle/>
          <a:p>
            <a:pPr>
              <a:buNone/>
            </a:pPr>
            <a:r>
              <a:rPr lang="en-US" sz="2400" b="1" dirty="0" smtClean="0">
                <a:solidFill>
                  <a:schemeClr val="tx2"/>
                </a:solidFill>
                <a:latin typeface="+mn-lt"/>
              </a:rPr>
              <a:t>1.7</a:t>
            </a:r>
            <a:r>
              <a:rPr lang="en-US" sz="2400" b="1" dirty="0" smtClean="0">
                <a:latin typeface="+mn-lt"/>
              </a:rPr>
              <a:t> </a:t>
            </a:r>
            <a:r>
              <a:rPr lang="en-US" sz="2400" dirty="0">
                <a:latin typeface="+mn-lt"/>
              </a:rPr>
              <a:t>Programming Languages</a:t>
            </a:r>
          </a:p>
          <a:p>
            <a:pPr>
              <a:buNone/>
            </a:pPr>
            <a:r>
              <a:rPr lang="en-US" sz="2400" b="1" dirty="0">
                <a:solidFill>
                  <a:schemeClr val="tx2"/>
                </a:solidFill>
                <a:latin typeface="+mn-lt"/>
              </a:rPr>
              <a:t>1.8</a:t>
            </a:r>
            <a:r>
              <a:rPr lang="en-US" sz="2400" b="1" dirty="0">
                <a:latin typeface="+mn-lt"/>
              </a:rPr>
              <a:t> </a:t>
            </a:r>
            <a:r>
              <a:rPr lang="en-US" sz="2400" dirty="0">
                <a:latin typeface="+mn-lt"/>
              </a:rPr>
              <a:t>Introduction to Object Technology</a:t>
            </a:r>
          </a:p>
          <a:p>
            <a:pPr>
              <a:buNone/>
            </a:pPr>
            <a:r>
              <a:rPr lang="en-US" sz="2400" b="1" dirty="0">
                <a:solidFill>
                  <a:schemeClr val="tx2"/>
                </a:solidFill>
                <a:latin typeface="+mn-lt"/>
              </a:rPr>
              <a:t>1.9</a:t>
            </a:r>
            <a:r>
              <a:rPr lang="en-US" sz="2400" b="1" dirty="0">
                <a:latin typeface="+mn-lt"/>
              </a:rPr>
              <a:t> </a:t>
            </a:r>
            <a:r>
              <a:rPr lang="en-US" sz="2400" dirty="0">
                <a:latin typeface="+mn-lt"/>
              </a:rPr>
              <a:t>Typical C++ Development Environment</a:t>
            </a:r>
          </a:p>
          <a:p>
            <a:pPr>
              <a:buNone/>
            </a:pPr>
            <a:r>
              <a:rPr lang="en-US" sz="2400" b="1" dirty="0">
                <a:solidFill>
                  <a:schemeClr val="tx2"/>
                </a:solidFill>
                <a:latin typeface="+mn-lt"/>
              </a:rPr>
              <a:t>1.10</a:t>
            </a:r>
            <a:r>
              <a:rPr lang="en-US" sz="2400" b="1" dirty="0">
                <a:latin typeface="+mn-lt"/>
              </a:rPr>
              <a:t> </a:t>
            </a:r>
            <a:r>
              <a:rPr lang="en-US" sz="2400" dirty="0">
                <a:latin typeface="+mn-lt"/>
              </a:rPr>
              <a:t>Test-Driving a C++ Application</a:t>
            </a:r>
          </a:p>
          <a:p>
            <a:pPr marL="741600" lvl="1" indent="-284400">
              <a:buNone/>
            </a:pPr>
            <a:r>
              <a:rPr lang="en-US" sz="2400" dirty="0">
                <a:solidFill>
                  <a:schemeClr val="tx2"/>
                </a:solidFill>
                <a:latin typeface="+mn-lt"/>
              </a:rPr>
              <a:t>1.10.1</a:t>
            </a:r>
            <a:r>
              <a:rPr lang="en-US" sz="2400" dirty="0">
                <a:latin typeface="+mn-lt"/>
              </a:rPr>
              <a:t> Compiling and Running an Application in Visual Studio 2015 for Windows</a:t>
            </a:r>
          </a:p>
          <a:p>
            <a:pPr marL="741600" lvl="1" indent="-284400">
              <a:buNone/>
            </a:pPr>
            <a:r>
              <a:rPr lang="en-US" sz="2400" dirty="0">
                <a:solidFill>
                  <a:schemeClr val="tx2"/>
                </a:solidFill>
                <a:latin typeface="+mn-lt"/>
              </a:rPr>
              <a:t>1.10.2</a:t>
            </a:r>
            <a:r>
              <a:rPr lang="en-US" sz="2400" dirty="0">
                <a:latin typeface="+mn-lt"/>
              </a:rPr>
              <a:t> Compiling and Running Using </a:t>
            </a:r>
            <a:r>
              <a:rPr lang="en-US" sz="2400" dirty="0" smtClean="0">
                <a:latin typeface="+mn-lt"/>
              </a:rPr>
              <a:t>G</a:t>
            </a:r>
            <a:r>
              <a:rPr lang="en-US" sz="100" dirty="0" smtClean="0">
                <a:latin typeface="+mn-lt"/>
              </a:rPr>
              <a:t> </a:t>
            </a:r>
            <a:r>
              <a:rPr lang="en-US" sz="2400" dirty="0" smtClean="0">
                <a:latin typeface="+mn-lt"/>
              </a:rPr>
              <a:t>N</a:t>
            </a:r>
            <a:r>
              <a:rPr lang="en-US" sz="100" dirty="0" smtClean="0">
                <a:latin typeface="+mn-lt"/>
              </a:rPr>
              <a:t> </a:t>
            </a:r>
            <a:r>
              <a:rPr lang="en-US" sz="2400" dirty="0" smtClean="0">
                <a:latin typeface="+mn-lt"/>
              </a:rPr>
              <a:t>U </a:t>
            </a:r>
            <a:r>
              <a:rPr lang="en-US" sz="2400" dirty="0">
                <a:latin typeface="+mn-lt"/>
              </a:rPr>
              <a:t>C++ on Linux</a:t>
            </a:r>
          </a:p>
          <a:p>
            <a:pPr marL="741600" lvl="1" indent="-284400">
              <a:buNone/>
            </a:pPr>
            <a:r>
              <a:rPr lang="en-US" sz="2400" dirty="0">
                <a:solidFill>
                  <a:schemeClr val="tx2"/>
                </a:solidFill>
                <a:latin typeface="+mn-lt"/>
              </a:rPr>
              <a:t>1.10.3</a:t>
            </a:r>
            <a:r>
              <a:rPr lang="en-US" sz="2400" dirty="0">
                <a:latin typeface="+mn-lt"/>
              </a:rPr>
              <a:t> Compiling and Running with </a:t>
            </a:r>
            <a:r>
              <a:rPr lang="en-US" sz="2400" dirty="0" smtClean="0">
                <a:latin typeface="+mn-lt"/>
              </a:rPr>
              <a:t>X</a:t>
            </a:r>
            <a:r>
              <a:rPr lang="en-US" sz="100" dirty="0" smtClean="0">
                <a:latin typeface="+mn-lt"/>
              </a:rPr>
              <a:t> </a:t>
            </a:r>
            <a:r>
              <a:rPr lang="en-US" sz="2400" dirty="0" smtClean="0">
                <a:latin typeface="+mn-lt"/>
              </a:rPr>
              <a:t>code </a:t>
            </a:r>
            <a:r>
              <a:rPr lang="en-US" sz="2400" dirty="0">
                <a:latin typeface="+mn-lt"/>
              </a:rPr>
              <a:t>on Mac </a:t>
            </a:r>
            <a:r>
              <a:rPr lang="en-US" sz="2400" dirty="0" smtClean="0">
                <a:latin typeface="+mn-lt"/>
              </a:rPr>
              <a:t>O</a:t>
            </a:r>
            <a:r>
              <a:rPr lang="en-US" sz="100" dirty="0" smtClean="0">
                <a:latin typeface="+mn-lt"/>
              </a:rPr>
              <a:t> </a:t>
            </a:r>
            <a:r>
              <a:rPr lang="en-US" sz="2400" dirty="0" smtClean="0">
                <a:latin typeface="+mn-lt"/>
              </a:rPr>
              <a:t>S X</a:t>
            </a:r>
            <a:endParaRPr lang="en-US" sz="2400" dirty="0">
              <a:latin typeface="+mn-lt"/>
            </a:endParaRPr>
          </a:p>
        </p:txBody>
      </p:sp>
    </p:spTree>
    <p:extLst>
      <p:ext uri="{BB962C8B-B14F-4D97-AF65-F5344CB8AC3E}">
        <p14:creationId xmlns:p14="http://schemas.microsoft.com/office/powerpoint/2010/main" val="382534464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2"/>
                </a:solidFill>
                <a:latin typeface="Times New Roman" panose="02020603050405020304" pitchFamily="18" charset="0"/>
                <a:cs typeface="Times New Roman" panose="02020603050405020304" pitchFamily="18" charset="0"/>
              </a:rPr>
              <a:t>1.5 Machine </a:t>
            </a:r>
            <a:r>
              <a:rPr lang="en-US" dirty="0">
                <a:solidFill>
                  <a:schemeClr val="tx2"/>
                </a:solidFill>
                <a:latin typeface="Times New Roman" panose="02020603050405020304" pitchFamily="18" charset="0"/>
                <a:cs typeface="Times New Roman" panose="02020603050405020304" pitchFamily="18" charset="0"/>
              </a:rPr>
              <a:t>Languages, Assembly Languages and High-Level Languages </a:t>
            </a:r>
            <a:r>
              <a:rPr lang="en-US" sz="2000" b="0" dirty="0" smtClean="0">
                <a:solidFill>
                  <a:schemeClr val="tx2"/>
                </a:solidFill>
                <a:latin typeface="Times New Roman" panose="02020603050405020304" pitchFamily="18" charset="0"/>
                <a:cs typeface="Times New Roman" panose="02020603050405020304" pitchFamily="18" charset="0"/>
              </a:rPr>
              <a:t>(5 </a:t>
            </a:r>
            <a:r>
              <a:rPr lang="en-US" sz="2000" b="0" dirty="0">
                <a:solidFill>
                  <a:schemeClr val="tx2"/>
                </a:solidFill>
                <a:latin typeface="Times New Roman" panose="02020603050405020304" pitchFamily="18" charset="0"/>
                <a:cs typeface="Times New Roman" panose="02020603050405020304" pitchFamily="18" charset="0"/>
              </a:rPr>
              <a:t>of 5)</a:t>
            </a:r>
            <a:endParaRPr lang="en-US" dirty="0"/>
          </a:p>
        </p:txBody>
      </p:sp>
      <p:sp>
        <p:nvSpPr>
          <p:cNvPr id="3" name="Text Placeholder 2"/>
          <p:cNvSpPr>
            <a:spLocks noGrp="1"/>
          </p:cNvSpPr>
          <p:nvPr>
            <p:ph type="body" idx="1"/>
          </p:nvPr>
        </p:nvSpPr>
        <p:spPr/>
        <p:txBody>
          <a:bodyPr/>
          <a:lstStyle/>
          <a:p>
            <a:pPr eaLnBrk="1" hangingPunct="1"/>
            <a:r>
              <a:rPr lang="en-US" altLang="en-US" sz="2400" dirty="0">
                <a:solidFill>
                  <a:srgbClr val="000000"/>
                </a:solidFill>
                <a:latin typeface="+mn-lt"/>
                <a:cs typeface="Times New Roman" panose="02020603050405020304" pitchFamily="18" charset="0"/>
              </a:rPr>
              <a:t>Compiling a high-level language program into machine language can take a considerable amount of computer time.</a:t>
            </a:r>
          </a:p>
          <a:p>
            <a:pPr eaLnBrk="1" hangingPunct="1"/>
            <a:r>
              <a:rPr lang="en-US" altLang="en-US" sz="2400" b="1" dirty="0">
                <a:solidFill>
                  <a:schemeClr val="tx1"/>
                </a:solidFill>
                <a:latin typeface="+mn-lt"/>
                <a:cs typeface="Times New Roman" panose="02020603050405020304" pitchFamily="18" charset="0"/>
              </a:rPr>
              <a:t>Interpreter</a:t>
            </a:r>
            <a:r>
              <a:rPr lang="en-US" altLang="en-US" sz="2400" i="1" dirty="0">
                <a:solidFill>
                  <a:srgbClr val="0000FF"/>
                </a:solidFill>
                <a:latin typeface="+mn-lt"/>
                <a:cs typeface="Times New Roman" panose="02020603050405020304" pitchFamily="18" charset="0"/>
              </a:rPr>
              <a:t> </a:t>
            </a:r>
            <a:r>
              <a:rPr lang="en-US" altLang="en-US" sz="2400" dirty="0">
                <a:solidFill>
                  <a:srgbClr val="000000"/>
                </a:solidFill>
                <a:latin typeface="+mn-lt"/>
                <a:cs typeface="Times New Roman" panose="02020603050405020304" pitchFamily="18" charset="0"/>
              </a:rPr>
              <a:t>programs were developed to execute high-level language programs directly (without the need for compilation), although more slowly than compiled programs.</a:t>
            </a:r>
          </a:p>
          <a:p>
            <a:pPr eaLnBrk="1" hangingPunct="1"/>
            <a:r>
              <a:rPr lang="en-US" altLang="en-US" sz="2400" b="1" dirty="0">
                <a:solidFill>
                  <a:schemeClr val="tx1"/>
                </a:solidFill>
                <a:latin typeface="+mn-lt"/>
                <a:cs typeface="Times New Roman" panose="02020603050405020304" pitchFamily="18" charset="0"/>
              </a:rPr>
              <a:t>Scripting</a:t>
            </a:r>
            <a:r>
              <a:rPr lang="en-US" altLang="en-US" sz="2400" dirty="0">
                <a:solidFill>
                  <a:schemeClr val="tx1"/>
                </a:solidFill>
                <a:latin typeface="+mn-lt"/>
                <a:cs typeface="Times New Roman" panose="02020603050405020304" pitchFamily="18" charset="0"/>
              </a:rPr>
              <a:t> </a:t>
            </a:r>
            <a:r>
              <a:rPr lang="en-US" altLang="en-US" sz="2400" b="1" dirty="0">
                <a:solidFill>
                  <a:schemeClr val="tx1"/>
                </a:solidFill>
                <a:latin typeface="+mn-lt"/>
                <a:cs typeface="Times New Roman" panose="02020603050405020304" pitchFamily="18" charset="0"/>
              </a:rPr>
              <a:t>languages</a:t>
            </a:r>
            <a:r>
              <a:rPr lang="en-US" altLang="en-US" sz="2400" dirty="0">
                <a:solidFill>
                  <a:schemeClr val="tx1"/>
                </a:solidFill>
                <a:latin typeface="+mn-lt"/>
                <a:cs typeface="Times New Roman" panose="02020603050405020304" pitchFamily="18" charset="0"/>
              </a:rPr>
              <a:t> </a:t>
            </a:r>
            <a:r>
              <a:rPr lang="en-US" altLang="en-US" sz="2400" dirty="0">
                <a:solidFill>
                  <a:srgbClr val="000000"/>
                </a:solidFill>
                <a:latin typeface="+mn-lt"/>
                <a:cs typeface="Times New Roman" panose="02020603050405020304" pitchFamily="18" charset="0"/>
              </a:rPr>
              <a:t>such as the popular web languages </a:t>
            </a:r>
            <a:r>
              <a:rPr lang="en-US" altLang="en-US" sz="2400" dirty="0" smtClean="0">
                <a:solidFill>
                  <a:srgbClr val="000000"/>
                </a:solidFill>
                <a:latin typeface="+mn-lt"/>
                <a:cs typeface="Times New Roman" panose="02020603050405020304" pitchFamily="18" charset="0"/>
              </a:rPr>
              <a:t>Java</a:t>
            </a:r>
            <a:r>
              <a:rPr lang="en-US" altLang="en-US" sz="100" dirty="0" smtClean="0">
                <a:solidFill>
                  <a:srgbClr val="000000"/>
                </a:solidFill>
                <a:latin typeface="+mn-lt"/>
                <a:cs typeface="Times New Roman" panose="02020603050405020304" pitchFamily="18" charset="0"/>
              </a:rPr>
              <a:t> </a:t>
            </a:r>
            <a:r>
              <a:rPr lang="en-US" altLang="en-US" sz="2400" dirty="0" smtClean="0">
                <a:solidFill>
                  <a:srgbClr val="000000"/>
                </a:solidFill>
                <a:latin typeface="+mn-lt"/>
                <a:cs typeface="Times New Roman" panose="02020603050405020304" pitchFamily="18" charset="0"/>
              </a:rPr>
              <a:t>Script </a:t>
            </a:r>
            <a:r>
              <a:rPr lang="en-US" altLang="en-US" sz="2400" dirty="0">
                <a:solidFill>
                  <a:srgbClr val="000000"/>
                </a:solidFill>
                <a:latin typeface="+mn-lt"/>
                <a:cs typeface="Times New Roman" panose="02020603050405020304" pitchFamily="18" charset="0"/>
              </a:rPr>
              <a:t>and </a:t>
            </a:r>
            <a:r>
              <a:rPr lang="en-US" altLang="en-US" sz="2400" dirty="0" smtClean="0">
                <a:solidFill>
                  <a:srgbClr val="000000"/>
                </a:solidFill>
                <a:latin typeface="+mn-lt"/>
                <a:cs typeface="Times New Roman" panose="02020603050405020304" pitchFamily="18" charset="0"/>
              </a:rPr>
              <a:t>P</a:t>
            </a:r>
            <a:r>
              <a:rPr lang="en-US" altLang="en-US" sz="100" dirty="0" smtClean="0">
                <a:solidFill>
                  <a:srgbClr val="000000"/>
                </a:solidFill>
                <a:latin typeface="+mn-lt"/>
                <a:cs typeface="Times New Roman" panose="02020603050405020304" pitchFamily="18" charset="0"/>
              </a:rPr>
              <a:t> </a:t>
            </a:r>
            <a:r>
              <a:rPr lang="en-US" altLang="en-US" sz="2400" dirty="0" smtClean="0">
                <a:solidFill>
                  <a:srgbClr val="000000"/>
                </a:solidFill>
                <a:latin typeface="+mn-lt"/>
                <a:cs typeface="Times New Roman" panose="02020603050405020304" pitchFamily="18" charset="0"/>
              </a:rPr>
              <a:t>H</a:t>
            </a:r>
            <a:r>
              <a:rPr lang="en-US" altLang="en-US" sz="100" dirty="0" smtClean="0">
                <a:solidFill>
                  <a:srgbClr val="000000"/>
                </a:solidFill>
                <a:latin typeface="+mn-lt"/>
                <a:cs typeface="Times New Roman" panose="02020603050405020304" pitchFamily="18" charset="0"/>
              </a:rPr>
              <a:t> </a:t>
            </a:r>
            <a:r>
              <a:rPr lang="en-US" altLang="en-US" sz="2400" dirty="0" smtClean="0">
                <a:solidFill>
                  <a:srgbClr val="000000"/>
                </a:solidFill>
                <a:latin typeface="+mn-lt"/>
                <a:cs typeface="Times New Roman" panose="02020603050405020304" pitchFamily="18" charset="0"/>
              </a:rPr>
              <a:t>P </a:t>
            </a:r>
            <a:r>
              <a:rPr lang="en-US" altLang="en-US" sz="2400" dirty="0">
                <a:solidFill>
                  <a:srgbClr val="000000"/>
                </a:solidFill>
                <a:latin typeface="+mn-lt"/>
                <a:cs typeface="Times New Roman" panose="02020603050405020304" pitchFamily="18" charset="0"/>
              </a:rPr>
              <a:t>are processed by interpreters</a:t>
            </a:r>
            <a:r>
              <a:rPr lang="en-US" altLang="en-US" sz="2400" dirty="0" smtClean="0">
                <a:solidFill>
                  <a:srgbClr val="000000"/>
                </a:solidFill>
                <a:latin typeface="+mn-lt"/>
                <a:cs typeface="Times New Roman" panose="02020603050405020304" pitchFamily="18" charset="0"/>
              </a:rPr>
              <a:t>.</a:t>
            </a:r>
            <a:endParaRPr lang="en-US" altLang="en-US" sz="2400" dirty="0">
              <a:solidFill>
                <a:srgbClr val="000000"/>
              </a:solidFill>
              <a:latin typeface="+mn-lt"/>
              <a:cs typeface="Times New Roman" panose="02020603050405020304" pitchFamily="18" charset="0"/>
            </a:endParaRPr>
          </a:p>
        </p:txBody>
      </p:sp>
    </p:spTree>
    <p:extLst>
      <p:ext uri="{BB962C8B-B14F-4D97-AF65-F5344CB8AC3E}">
        <p14:creationId xmlns:p14="http://schemas.microsoft.com/office/powerpoint/2010/main" val="104689099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Performance Tip 1.1</a:t>
            </a:r>
          </a:p>
        </p:txBody>
      </p:sp>
      <p:sp>
        <p:nvSpPr>
          <p:cNvPr id="3" name="Text Placeholder 2"/>
          <p:cNvSpPr>
            <a:spLocks noGrp="1"/>
          </p:cNvSpPr>
          <p:nvPr>
            <p:ph type="body" idx="1"/>
          </p:nvPr>
        </p:nvSpPr>
        <p:spPr/>
        <p:txBody>
          <a:bodyPr/>
          <a:lstStyle/>
          <a:p>
            <a:pPr marL="0" indent="0">
              <a:buNone/>
            </a:pPr>
            <a:r>
              <a:rPr lang="en-US" sz="2400" dirty="0">
                <a:latin typeface="+mn-lt"/>
              </a:rPr>
              <a:t>Interpreters have an advantage over compilers in Internet scripting. An interpreted </a:t>
            </a:r>
            <a:r>
              <a:rPr lang="en-US" sz="2400" dirty="0" smtClean="0">
                <a:latin typeface="+mn-lt"/>
              </a:rPr>
              <a:t>program can </a:t>
            </a:r>
            <a:r>
              <a:rPr lang="en-US" sz="2400" dirty="0">
                <a:latin typeface="+mn-lt"/>
              </a:rPr>
              <a:t>begin executing as soon as it’s downloaded to the client’s machine, without </a:t>
            </a:r>
            <a:r>
              <a:rPr lang="en-US" sz="2400" dirty="0" smtClean="0">
                <a:latin typeface="+mn-lt"/>
              </a:rPr>
              <a:t>needing to </a:t>
            </a:r>
            <a:r>
              <a:rPr lang="en-US" sz="2400" dirty="0">
                <a:latin typeface="+mn-lt"/>
              </a:rPr>
              <a:t>be compiled before it can execute. On the downside, interpreted scripts generally </a:t>
            </a:r>
            <a:r>
              <a:rPr lang="en-US" sz="2400" dirty="0" smtClean="0">
                <a:latin typeface="+mn-lt"/>
              </a:rPr>
              <a:t>run slower </a:t>
            </a:r>
            <a:r>
              <a:rPr lang="en-US" sz="2400" dirty="0">
                <a:latin typeface="+mn-lt"/>
              </a:rPr>
              <a:t>and consume more memory than compiled code.</a:t>
            </a:r>
          </a:p>
        </p:txBody>
      </p:sp>
    </p:spTree>
    <p:extLst>
      <p:ext uri="{BB962C8B-B14F-4D97-AF65-F5344CB8AC3E}">
        <p14:creationId xmlns:p14="http://schemas.microsoft.com/office/powerpoint/2010/main" val="18237354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2"/>
                </a:solidFill>
                <a:latin typeface="Times New Roman" panose="02020603050405020304" pitchFamily="18" charset="0"/>
                <a:cs typeface="Times New Roman" panose="02020603050405020304" pitchFamily="18" charset="0"/>
              </a:rPr>
              <a:t>1.6 C </a:t>
            </a:r>
            <a:r>
              <a:rPr lang="en-US" dirty="0">
                <a:solidFill>
                  <a:schemeClr val="tx2"/>
                </a:solidFill>
                <a:latin typeface="Times New Roman" panose="02020603050405020304" pitchFamily="18" charset="0"/>
                <a:cs typeface="Times New Roman" panose="02020603050405020304" pitchFamily="18" charset="0"/>
              </a:rPr>
              <a:t>and C</a:t>
            </a:r>
            <a:r>
              <a:rPr lang="en-US" dirty="0" smtClean="0">
                <a:solidFill>
                  <a:schemeClr val="tx2"/>
                </a:solidFill>
                <a:latin typeface="Times New Roman" panose="02020603050405020304" pitchFamily="18" charset="0"/>
                <a:cs typeface="Times New Roman" panose="02020603050405020304" pitchFamily="18" charset="0"/>
              </a:rPr>
              <a:t>++ </a:t>
            </a:r>
            <a:r>
              <a:rPr lang="en-US" sz="2000" b="0" dirty="0" smtClean="0">
                <a:solidFill>
                  <a:schemeClr val="tx2"/>
                </a:solidFill>
                <a:latin typeface="Times New Roman" panose="02020603050405020304" pitchFamily="18" charset="0"/>
                <a:cs typeface="Times New Roman" panose="02020603050405020304" pitchFamily="18" charset="0"/>
              </a:rPr>
              <a:t>(1 of 4)</a:t>
            </a:r>
            <a:endParaRPr lang="en-US" sz="2000" b="0" dirty="0">
              <a:solidFill>
                <a:schemeClr val="tx2"/>
              </a:solidFill>
              <a:latin typeface="Times New Roman" panose="02020603050405020304" pitchFamily="18" charset="0"/>
              <a:cs typeface="Times New Roman" panose="02020603050405020304" pitchFamily="18" charset="0"/>
            </a:endParaRPr>
          </a:p>
        </p:txBody>
      </p:sp>
      <p:sp>
        <p:nvSpPr>
          <p:cNvPr id="3" name="Text Placeholder 2"/>
          <p:cNvSpPr>
            <a:spLocks noGrp="1"/>
          </p:cNvSpPr>
          <p:nvPr>
            <p:ph type="body" idx="1"/>
          </p:nvPr>
        </p:nvSpPr>
        <p:spPr/>
        <p:txBody>
          <a:bodyPr/>
          <a:lstStyle/>
          <a:p>
            <a:pPr eaLnBrk="1" hangingPunct="1"/>
            <a:r>
              <a:rPr lang="en-US" altLang="en-US" sz="2400" dirty="0">
                <a:solidFill>
                  <a:srgbClr val="000000"/>
                </a:solidFill>
                <a:latin typeface="+mn-lt"/>
              </a:rPr>
              <a:t>C was implemented in 1972 by Dennis Ritchie at Bell Laboratories</a:t>
            </a:r>
            <a:r>
              <a:rPr lang="en-US" altLang="en-US" sz="2400" dirty="0" smtClean="0">
                <a:solidFill>
                  <a:srgbClr val="000000"/>
                </a:solidFill>
                <a:latin typeface="+mn-lt"/>
              </a:rPr>
              <a:t>.</a:t>
            </a:r>
            <a:endParaRPr lang="en-US" altLang="en-US" sz="2400" dirty="0">
              <a:solidFill>
                <a:srgbClr val="000000"/>
              </a:solidFill>
              <a:latin typeface="+mn-lt"/>
            </a:endParaRPr>
          </a:p>
          <a:p>
            <a:pPr lvl="1" eaLnBrk="1" hangingPunct="1"/>
            <a:r>
              <a:rPr lang="en-US" altLang="en-US" sz="2400" dirty="0">
                <a:solidFill>
                  <a:srgbClr val="000000"/>
                </a:solidFill>
                <a:latin typeface="+mn-lt"/>
              </a:rPr>
              <a:t>Initially became widely known as the </a:t>
            </a:r>
            <a:r>
              <a:rPr lang="en-US" altLang="en-US" sz="2400" dirty="0" smtClean="0">
                <a:solidFill>
                  <a:srgbClr val="000000"/>
                </a:solidFill>
                <a:latin typeface="+mn-lt"/>
              </a:rPr>
              <a:t>U</a:t>
            </a:r>
            <a:r>
              <a:rPr lang="en-US" altLang="en-US" sz="100" dirty="0" smtClean="0">
                <a:solidFill>
                  <a:srgbClr val="000000"/>
                </a:solidFill>
                <a:latin typeface="+mn-lt"/>
              </a:rPr>
              <a:t> </a:t>
            </a:r>
            <a:r>
              <a:rPr lang="en-US" altLang="en-US" sz="2400" dirty="0" smtClean="0">
                <a:solidFill>
                  <a:srgbClr val="000000"/>
                </a:solidFill>
                <a:latin typeface="+mn-lt"/>
              </a:rPr>
              <a:t>N</a:t>
            </a:r>
            <a:r>
              <a:rPr lang="en-US" altLang="en-US" sz="100" dirty="0" smtClean="0">
                <a:solidFill>
                  <a:srgbClr val="000000"/>
                </a:solidFill>
                <a:latin typeface="+mn-lt"/>
              </a:rPr>
              <a:t> </a:t>
            </a:r>
            <a:r>
              <a:rPr lang="en-US" altLang="en-US" sz="2400" dirty="0" smtClean="0">
                <a:solidFill>
                  <a:srgbClr val="000000"/>
                </a:solidFill>
                <a:latin typeface="+mn-lt"/>
              </a:rPr>
              <a:t>I</a:t>
            </a:r>
            <a:r>
              <a:rPr lang="en-US" altLang="en-US" sz="100" dirty="0" smtClean="0">
                <a:solidFill>
                  <a:srgbClr val="000000"/>
                </a:solidFill>
                <a:latin typeface="+mn-lt"/>
              </a:rPr>
              <a:t> </a:t>
            </a:r>
            <a:r>
              <a:rPr lang="en-US" altLang="en-US" sz="2400" dirty="0" smtClean="0">
                <a:solidFill>
                  <a:srgbClr val="000000"/>
                </a:solidFill>
                <a:latin typeface="+mn-lt"/>
              </a:rPr>
              <a:t>X </a:t>
            </a:r>
            <a:r>
              <a:rPr lang="en-US" altLang="en-US" sz="2400" dirty="0">
                <a:solidFill>
                  <a:srgbClr val="000000"/>
                </a:solidFill>
                <a:latin typeface="+mn-lt"/>
              </a:rPr>
              <a:t>operating system’s development language</a:t>
            </a:r>
            <a:r>
              <a:rPr lang="en-US" altLang="en-US" sz="2400" dirty="0" smtClean="0">
                <a:solidFill>
                  <a:srgbClr val="000000"/>
                </a:solidFill>
                <a:latin typeface="+mn-lt"/>
              </a:rPr>
              <a:t>.</a:t>
            </a:r>
            <a:endParaRPr lang="en-US" altLang="en-US" sz="2400" dirty="0">
              <a:solidFill>
                <a:srgbClr val="000000"/>
              </a:solidFill>
              <a:latin typeface="+mn-lt"/>
            </a:endParaRPr>
          </a:p>
          <a:p>
            <a:pPr lvl="1" eaLnBrk="1" hangingPunct="1"/>
            <a:r>
              <a:rPr lang="en-US" altLang="en-US" sz="2400" dirty="0">
                <a:solidFill>
                  <a:srgbClr val="000000"/>
                </a:solidFill>
                <a:latin typeface="+mn-lt"/>
              </a:rPr>
              <a:t>Today, most of the code for general-purpose operating systems is written in C or C</a:t>
            </a:r>
            <a:r>
              <a:rPr lang="en-US" altLang="en-US" sz="2400" dirty="0" smtClean="0">
                <a:solidFill>
                  <a:srgbClr val="000000"/>
                </a:solidFill>
                <a:latin typeface="+mn-lt"/>
              </a:rPr>
              <a:t>++.</a:t>
            </a:r>
            <a:endParaRPr lang="en-US" altLang="en-US" sz="2400" dirty="0">
              <a:solidFill>
                <a:srgbClr val="000000"/>
              </a:solidFill>
              <a:latin typeface="+mn-lt"/>
            </a:endParaRPr>
          </a:p>
          <a:p>
            <a:pPr eaLnBrk="1" hangingPunct="1"/>
            <a:r>
              <a:rPr lang="en-US" altLang="en-US" sz="2400" dirty="0">
                <a:solidFill>
                  <a:srgbClr val="000000"/>
                </a:solidFill>
                <a:latin typeface="+mn-lt"/>
              </a:rPr>
              <a:t>C++ evolved from C, which is available for most computers and is hardware independent</a:t>
            </a:r>
            <a:r>
              <a:rPr lang="en-US" altLang="en-US" sz="2400" dirty="0" smtClean="0">
                <a:solidFill>
                  <a:srgbClr val="000000"/>
                </a:solidFill>
                <a:latin typeface="+mn-lt"/>
              </a:rPr>
              <a:t>.</a:t>
            </a:r>
            <a:endParaRPr lang="en-US" altLang="en-US" sz="2400" dirty="0">
              <a:solidFill>
                <a:srgbClr val="000000"/>
              </a:solidFill>
              <a:latin typeface="+mn-lt"/>
            </a:endParaRPr>
          </a:p>
        </p:txBody>
      </p:sp>
    </p:spTree>
    <p:extLst>
      <p:ext uri="{BB962C8B-B14F-4D97-AF65-F5344CB8AC3E}">
        <p14:creationId xmlns:p14="http://schemas.microsoft.com/office/powerpoint/2010/main" val="46269256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2"/>
                </a:solidFill>
                <a:latin typeface="Times New Roman" panose="02020603050405020304" pitchFamily="18" charset="0"/>
                <a:cs typeface="Times New Roman" panose="02020603050405020304" pitchFamily="18" charset="0"/>
              </a:rPr>
              <a:t>1.6 C </a:t>
            </a:r>
            <a:r>
              <a:rPr lang="en-US" dirty="0">
                <a:solidFill>
                  <a:schemeClr val="tx2"/>
                </a:solidFill>
                <a:latin typeface="Times New Roman" panose="02020603050405020304" pitchFamily="18" charset="0"/>
                <a:cs typeface="Times New Roman" panose="02020603050405020304" pitchFamily="18" charset="0"/>
              </a:rPr>
              <a:t>and C++ </a:t>
            </a:r>
            <a:r>
              <a:rPr lang="en-US" sz="2000" b="0" dirty="0" smtClean="0">
                <a:solidFill>
                  <a:schemeClr val="tx2"/>
                </a:solidFill>
                <a:latin typeface="Times New Roman" panose="02020603050405020304" pitchFamily="18" charset="0"/>
                <a:cs typeface="Times New Roman" panose="02020603050405020304" pitchFamily="18" charset="0"/>
              </a:rPr>
              <a:t>(2 </a:t>
            </a:r>
            <a:r>
              <a:rPr lang="en-US" sz="2000" b="0" dirty="0">
                <a:solidFill>
                  <a:schemeClr val="tx2"/>
                </a:solidFill>
                <a:latin typeface="Times New Roman" panose="02020603050405020304" pitchFamily="18" charset="0"/>
                <a:cs typeface="Times New Roman" panose="02020603050405020304" pitchFamily="18" charset="0"/>
              </a:rPr>
              <a:t>of </a:t>
            </a:r>
            <a:r>
              <a:rPr lang="en-US" sz="2000" b="0" dirty="0" smtClean="0">
                <a:solidFill>
                  <a:schemeClr val="tx2"/>
                </a:solidFill>
                <a:latin typeface="Times New Roman" panose="02020603050405020304" pitchFamily="18" charset="0"/>
                <a:cs typeface="Times New Roman" panose="02020603050405020304" pitchFamily="18" charset="0"/>
              </a:rPr>
              <a:t>4)</a:t>
            </a:r>
            <a:endParaRPr lang="en-US" dirty="0">
              <a:solidFill>
                <a:schemeClr val="tx2"/>
              </a:solidFill>
              <a:latin typeface="Times New Roman" panose="02020603050405020304" pitchFamily="18" charset="0"/>
              <a:cs typeface="Times New Roman" panose="02020603050405020304" pitchFamily="18" charset="0"/>
            </a:endParaRPr>
          </a:p>
        </p:txBody>
      </p:sp>
      <p:sp>
        <p:nvSpPr>
          <p:cNvPr id="3" name="Text Placeholder 2"/>
          <p:cNvSpPr>
            <a:spLocks noGrp="1"/>
          </p:cNvSpPr>
          <p:nvPr>
            <p:ph type="body" idx="1"/>
          </p:nvPr>
        </p:nvSpPr>
        <p:spPr/>
        <p:txBody>
          <a:bodyPr/>
          <a:lstStyle/>
          <a:p>
            <a:pPr eaLnBrk="1" hangingPunct="1"/>
            <a:r>
              <a:rPr lang="en-US" altLang="en-US" sz="2400" dirty="0">
                <a:solidFill>
                  <a:srgbClr val="000000"/>
                </a:solidFill>
                <a:latin typeface="+mn-lt"/>
              </a:rPr>
              <a:t>The widespread use of C with various kinds of computers (sometimes called </a:t>
            </a:r>
            <a:r>
              <a:rPr lang="en-US" altLang="en-US" sz="2400" b="1" dirty="0">
                <a:solidFill>
                  <a:schemeClr val="tx1"/>
                </a:solidFill>
                <a:latin typeface="+mn-lt"/>
              </a:rPr>
              <a:t>hardware platforms</a:t>
            </a:r>
            <a:r>
              <a:rPr lang="en-US" altLang="en-US" sz="2400" dirty="0">
                <a:solidFill>
                  <a:srgbClr val="000000"/>
                </a:solidFill>
                <a:latin typeface="+mn-lt"/>
              </a:rPr>
              <a:t>) led to many variations</a:t>
            </a:r>
            <a:r>
              <a:rPr lang="en-US" altLang="en-US" sz="2400" dirty="0" smtClean="0">
                <a:solidFill>
                  <a:srgbClr val="000000"/>
                </a:solidFill>
                <a:latin typeface="+mn-lt"/>
              </a:rPr>
              <a:t>.</a:t>
            </a:r>
            <a:endParaRPr lang="en-US" altLang="en-US" sz="2400" dirty="0">
              <a:solidFill>
                <a:srgbClr val="000000"/>
              </a:solidFill>
              <a:latin typeface="+mn-lt"/>
            </a:endParaRPr>
          </a:p>
          <a:p>
            <a:pPr eaLnBrk="1" hangingPunct="1"/>
            <a:r>
              <a:rPr lang="en-US" altLang="en-US" sz="2400" dirty="0">
                <a:solidFill>
                  <a:srgbClr val="000000"/>
                </a:solidFill>
                <a:latin typeface="+mn-lt"/>
              </a:rPr>
              <a:t>American National Standards Institute (</a:t>
            </a:r>
            <a:r>
              <a:rPr lang="en-US" altLang="en-US" sz="2400" dirty="0" smtClean="0">
                <a:solidFill>
                  <a:srgbClr val="000000"/>
                </a:solidFill>
                <a:latin typeface="+mn-lt"/>
              </a:rPr>
              <a:t>A</a:t>
            </a:r>
            <a:r>
              <a:rPr lang="en-US" altLang="en-US" sz="100" dirty="0" smtClean="0">
                <a:solidFill>
                  <a:srgbClr val="000000"/>
                </a:solidFill>
                <a:latin typeface="+mn-lt"/>
              </a:rPr>
              <a:t> </a:t>
            </a:r>
            <a:r>
              <a:rPr lang="en-US" altLang="en-US" sz="2400" dirty="0" smtClean="0">
                <a:solidFill>
                  <a:srgbClr val="000000"/>
                </a:solidFill>
                <a:latin typeface="+mn-lt"/>
              </a:rPr>
              <a:t>N</a:t>
            </a:r>
            <a:r>
              <a:rPr lang="en-US" altLang="en-US" sz="100" dirty="0" smtClean="0">
                <a:solidFill>
                  <a:srgbClr val="000000"/>
                </a:solidFill>
                <a:latin typeface="+mn-lt"/>
              </a:rPr>
              <a:t> </a:t>
            </a:r>
            <a:r>
              <a:rPr lang="en-US" altLang="en-US" sz="2400" dirty="0" smtClean="0">
                <a:solidFill>
                  <a:srgbClr val="000000"/>
                </a:solidFill>
                <a:latin typeface="+mn-lt"/>
              </a:rPr>
              <a:t>S</a:t>
            </a:r>
            <a:r>
              <a:rPr lang="en-US" altLang="en-US" sz="100" dirty="0" smtClean="0">
                <a:solidFill>
                  <a:srgbClr val="000000"/>
                </a:solidFill>
                <a:latin typeface="+mn-lt"/>
              </a:rPr>
              <a:t> </a:t>
            </a:r>
            <a:r>
              <a:rPr lang="en-US" altLang="en-US" sz="2400" dirty="0" smtClean="0">
                <a:solidFill>
                  <a:srgbClr val="000000"/>
                </a:solidFill>
                <a:latin typeface="+mn-lt"/>
              </a:rPr>
              <a:t>I</a:t>
            </a:r>
            <a:r>
              <a:rPr lang="en-US" altLang="en-US" sz="2400" dirty="0">
                <a:solidFill>
                  <a:srgbClr val="000000"/>
                </a:solidFill>
                <a:latin typeface="+mn-lt"/>
              </a:rPr>
              <a:t>) cooperated with the International Organization for Standardization (</a:t>
            </a:r>
            <a:r>
              <a:rPr lang="en-US" altLang="en-US" sz="2400" dirty="0" smtClean="0">
                <a:solidFill>
                  <a:srgbClr val="000000"/>
                </a:solidFill>
                <a:latin typeface="+mn-lt"/>
              </a:rPr>
              <a:t>I</a:t>
            </a:r>
            <a:r>
              <a:rPr lang="en-US" altLang="en-US" sz="100" dirty="0" smtClean="0">
                <a:solidFill>
                  <a:srgbClr val="000000"/>
                </a:solidFill>
                <a:latin typeface="+mn-lt"/>
              </a:rPr>
              <a:t> </a:t>
            </a:r>
            <a:r>
              <a:rPr lang="en-US" altLang="en-US" sz="2400" dirty="0" smtClean="0">
                <a:solidFill>
                  <a:srgbClr val="000000"/>
                </a:solidFill>
                <a:latin typeface="+mn-lt"/>
              </a:rPr>
              <a:t>S</a:t>
            </a:r>
            <a:r>
              <a:rPr lang="en-US" altLang="en-US" sz="100" dirty="0" smtClean="0">
                <a:solidFill>
                  <a:srgbClr val="000000"/>
                </a:solidFill>
                <a:latin typeface="+mn-lt"/>
              </a:rPr>
              <a:t> </a:t>
            </a:r>
            <a:r>
              <a:rPr lang="en-US" altLang="en-US" sz="2400" dirty="0" smtClean="0">
                <a:solidFill>
                  <a:srgbClr val="000000"/>
                </a:solidFill>
                <a:latin typeface="+mn-lt"/>
              </a:rPr>
              <a:t>O</a:t>
            </a:r>
            <a:r>
              <a:rPr lang="en-US" altLang="en-US" sz="2400" dirty="0">
                <a:solidFill>
                  <a:srgbClr val="000000"/>
                </a:solidFill>
                <a:latin typeface="+mn-lt"/>
              </a:rPr>
              <a:t>) to standardize C </a:t>
            </a:r>
            <a:r>
              <a:rPr lang="en-US" altLang="en-US" sz="2400" dirty="0" smtClean="0">
                <a:solidFill>
                  <a:srgbClr val="000000"/>
                </a:solidFill>
                <a:latin typeface="+mn-lt"/>
              </a:rPr>
              <a:t>worldwide.</a:t>
            </a:r>
            <a:endParaRPr lang="en-US" altLang="en-US" sz="2400" dirty="0">
              <a:solidFill>
                <a:srgbClr val="000000"/>
              </a:solidFill>
              <a:latin typeface="+mn-lt"/>
            </a:endParaRPr>
          </a:p>
          <a:p>
            <a:pPr eaLnBrk="1" hangingPunct="1"/>
            <a:r>
              <a:rPr lang="en-US" altLang="en-US" sz="2400" dirty="0">
                <a:solidFill>
                  <a:srgbClr val="000000"/>
                </a:solidFill>
                <a:latin typeface="+mn-lt"/>
              </a:rPr>
              <a:t>Joint standard document was published in 1990</a:t>
            </a:r>
            <a:r>
              <a:rPr lang="en-US" altLang="en-US" sz="2400" dirty="0" smtClean="0">
                <a:solidFill>
                  <a:srgbClr val="000000"/>
                </a:solidFill>
                <a:latin typeface="+mn-lt"/>
              </a:rPr>
              <a:t>.</a:t>
            </a:r>
            <a:endParaRPr lang="en-US" altLang="en-US" sz="2400" dirty="0">
              <a:solidFill>
                <a:srgbClr val="000000"/>
              </a:solidFill>
              <a:latin typeface="+mn-lt"/>
            </a:endParaRPr>
          </a:p>
        </p:txBody>
      </p:sp>
    </p:spTree>
    <p:extLst>
      <p:ext uri="{BB962C8B-B14F-4D97-AF65-F5344CB8AC3E}">
        <p14:creationId xmlns:p14="http://schemas.microsoft.com/office/powerpoint/2010/main" val="320798532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2"/>
                </a:solidFill>
                <a:latin typeface="Times New Roman" panose="02020603050405020304" pitchFamily="18" charset="0"/>
                <a:cs typeface="Times New Roman" panose="02020603050405020304" pitchFamily="18" charset="0"/>
              </a:rPr>
              <a:t>1.6 C </a:t>
            </a:r>
            <a:r>
              <a:rPr lang="en-US" dirty="0">
                <a:solidFill>
                  <a:schemeClr val="tx2"/>
                </a:solidFill>
                <a:latin typeface="Times New Roman" panose="02020603050405020304" pitchFamily="18" charset="0"/>
                <a:cs typeface="Times New Roman" panose="02020603050405020304" pitchFamily="18" charset="0"/>
              </a:rPr>
              <a:t>and C++ </a:t>
            </a:r>
            <a:r>
              <a:rPr lang="en-US" sz="2000" b="0" dirty="0" smtClean="0">
                <a:solidFill>
                  <a:schemeClr val="tx2"/>
                </a:solidFill>
                <a:latin typeface="Times New Roman" panose="02020603050405020304" pitchFamily="18" charset="0"/>
                <a:cs typeface="Times New Roman" panose="02020603050405020304" pitchFamily="18" charset="0"/>
              </a:rPr>
              <a:t>(3 </a:t>
            </a:r>
            <a:r>
              <a:rPr lang="en-US" sz="2000" b="0" dirty="0">
                <a:solidFill>
                  <a:schemeClr val="tx2"/>
                </a:solidFill>
                <a:latin typeface="Times New Roman" panose="02020603050405020304" pitchFamily="18" charset="0"/>
                <a:cs typeface="Times New Roman" panose="02020603050405020304" pitchFamily="18" charset="0"/>
              </a:rPr>
              <a:t>of </a:t>
            </a:r>
            <a:r>
              <a:rPr lang="en-US" sz="2000" b="0" dirty="0" smtClean="0">
                <a:solidFill>
                  <a:schemeClr val="tx2"/>
                </a:solidFill>
                <a:latin typeface="Times New Roman" panose="02020603050405020304" pitchFamily="18" charset="0"/>
                <a:cs typeface="Times New Roman" panose="02020603050405020304" pitchFamily="18" charset="0"/>
              </a:rPr>
              <a:t>4)</a:t>
            </a:r>
            <a:endParaRPr lang="en-US" dirty="0">
              <a:solidFill>
                <a:schemeClr val="tx2"/>
              </a:solidFill>
              <a:latin typeface="Times New Roman" panose="02020603050405020304" pitchFamily="18" charset="0"/>
              <a:cs typeface="Times New Roman" panose="02020603050405020304" pitchFamily="18" charset="0"/>
            </a:endParaRPr>
          </a:p>
        </p:txBody>
      </p:sp>
      <p:sp>
        <p:nvSpPr>
          <p:cNvPr id="3" name="Text Placeholder 2"/>
          <p:cNvSpPr>
            <a:spLocks noGrp="1"/>
          </p:cNvSpPr>
          <p:nvPr>
            <p:ph type="body" idx="1"/>
          </p:nvPr>
        </p:nvSpPr>
        <p:spPr>
          <a:xfrm>
            <a:off x="457200" y="1600200"/>
            <a:ext cx="8229600" cy="4248150"/>
          </a:xfrm>
        </p:spPr>
        <p:txBody>
          <a:bodyPr/>
          <a:lstStyle/>
          <a:p>
            <a:pPr eaLnBrk="1" hangingPunct="1"/>
            <a:r>
              <a:rPr lang="en-US" altLang="en-US" sz="2000" dirty="0">
                <a:solidFill>
                  <a:srgbClr val="000000"/>
                </a:solidFill>
                <a:latin typeface="+mn-lt"/>
              </a:rPr>
              <a:t>C11 </a:t>
            </a:r>
          </a:p>
          <a:p>
            <a:pPr lvl="1" eaLnBrk="1" hangingPunct="1">
              <a:lnSpc>
                <a:spcPct val="90000"/>
              </a:lnSpc>
            </a:pPr>
            <a:r>
              <a:rPr lang="en-US" altLang="en-US" sz="2000" dirty="0">
                <a:solidFill>
                  <a:srgbClr val="000000"/>
                </a:solidFill>
                <a:latin typeface="+mn-lt"/>
              </a:rPr>
              <a:t>Latest </a:t>
            </a:r>
            <a:r>
              <a:rPr lang="en-US" altLang="en-US" sz="2000" dirty="0" smtClean="0">
                <a:solidFill>
                  <a:srgbClr val="000000"/>
                </a:solidFill>
                <a:latin typeface="+mn-lt"/>
              </a:rPr>
              <a:t>A</a:t>
            </a:r>
            <a:r>
              <a:rPr lang="en-US" altLang="en-US" sz="100" dirty="0" smtClean="0">
                <a:solidFill>
                  <a:srgbClr val="000000"/>
                </a:solidFill>
                <a:latin typeface="+mn-lt"/>
              </a:rPr>
              <a:t> </a:t>
            </a:r>
            <a:r>
              <a:rPr lang="en-US" altLang="en-US" sz="2000" dirty="0" smtClean="0">
                <a:solidFill>
                  <a:srgbClr val="000000"/>
                </a:solidFill>
                <a:latin typeface="+mn-lt"/>
              </a:rPr>
              <a:t>N</a:t>
            </a:r>
            <a:r>
              <a:rPr lang="en-US" altLang="en-US" sz="100" dirty="0" smtClean="0">
                <a:solidFill>
                  <a:srgbClr val="000000"/>
                </a:solidFill>
                <a:latin typeface="+mn-lt"/>
              </a:rPr>
              <a:t> </a:t>
            </a:r>
            <a:r>
              <a:rPr lang="en-US" altLang="en-US" sz="2000" dirty="0" smtClean="0">
                <a:solidFill>
                  <a:srgbClr val="000000"/>
                </a:solidFill>
                <a:latin typeface="+mn-lt"/>
              </a:rPr>
              <a:t>S</a:t>
            </a:r>
            <a:r>
              <a:rPr lang="en-US" altLang="en-US" sz="100" dirty="0" smtClean="0">
                <a:solidFill>
                  <a:srgbClr val="000000"/>
                </a:solidFill>
                <a:latin typeface="+mn-lt"/>
              </a:rPr>
              <a:t> </a:t>
            </a:r>
            <a:r>
              <a:rPr lang="en-US" altLang="en-US" sz="2000" dirty="0" smtClean="0">
                <a:solidFill>
                  <a:srgbClr val="000000"/>
                </a:solidFill>
                <a:latin typeface="+mn-lt"/>
              </a:rPr>
              <a:t>I </a:t>
            </a:r>
            <a:r>
              <a:rPr lang="en-US" altLang="en-US" sz="2000" dirty="0">
                <a:solidFill>
                  <a:srgbClr val="000000"/>
                </a:solidFill>
                <a:latin typeface="+mn-lt"/>
              </a:rPr>
              <a:t>standard for the language</a:t>
            </a:r>
            <a:r>
              <a:rPr lang="en-US" altLang="en-US" sz="2000" dirty="0" smtClean="0">
                <a:solidFill>
                  <a:srgbClr val="000000"/>
                </a:solidFill>
                <a:latin typeface="+mn-lt"/>
              </a:rPr>
              <a:t>.</a:t>
            </a:r>
            <a:endParaRPr lang="en-US" altLang="en-US" sz="2000" dirty="0">
              <a:solidFill>
                <a:srgbClr val="000000"/>
              </a:solidFill>
              <a:latin typeface="+mn-lt"/>
            </a:endParaRPr>
          </a:p>
          <a:p>
            <a:pPr lvl="1" eaLnBrk="1" hangingPunct="1">
              <a:lnSpc>
                <a:spcPct val="90000"/>
              </a:lnSpc>
            </a:pPr>
            <a:r>
              <a:rPr lang="en-US" altLang="en-US" sz="2000" dirty="0">
                <a:solidFill>
                  <a:srgbClr val="000000"/>
                </a:solidFill>
                <a:latin typeface="+mn-lt"/>
              </a:rPr>
              <a:t>Developed to evolve the C language to keep pace with increasingly powerful hardware and ever more demanding user requirements</a:t>
            </a:r>
            <a:r>
              <a:rPr lang="en-US" altLang="en-US" sz="2000" dirty="0" smtClean="0">
                <a:solidFill>
                  <a:srgbClr val="000000"/>
                </a:solidFill>
                <a:latin typeface="+mn-lt"/>
              </a:rPr>
              <a:t>.</a:t>
            </a:r>
            <a:endParaRPr lang="en-US" altLang="en-US" sz="2000" dirty="0">
              <a:solidFill>
                <a:srgbClr val="000000"/>
              </a:solidFill>
              <a:latin typeface="+mn-lt"/>
            </a:endParaRPr>
          </a:p>
          <a:p>
            <a:pPr lvl="1" eaLnBrk="1" hangingPunct="1">
              <a:lnSpc>
                <a:spcPct val="90000"/>
              </a:lnSpc>
            </a:pPr>
            <a:r>
              <a:rPr lang="en-US" altLang="en-US" sz="2000" dirty="0">
                <a:solidFill>
                  <a:srgbClr val="000000"/>
                </a:solidFill>
                <a:latin typeface="+mn-lt"/>
              </a:rPr>
              <a:t>Makes C more consistent with C</a:t>
            </a:r>
            <a:r>
              <a:rPr lang="en-US" altLang="en-US" sz="2000" dirty="0" smtClean="0">
                <a:solidFill>
                  <a:srgbClr val="000000"/>
                </a:solidFill>
                <a:latin typeface="+mn-lt"/>
              </a:rPr>
              <a:t>++.</a:t>
            </a:r>
            <a:endParaRPr lang="en-US" altLang="en-US" sz="2000" dirty="0">
              <a:solidFill>
                <a:srgbClr val="000000"/>
              </a:solidFill>
              <a:latin typeface="+mn-lt"/>
            </a:endParaRPr>
          </a:p>
          <a:p>
            <a:pPr eaLnBrk="1" hangingPunct="1"/>
            <a:r>
              <a:rPr lang="en-US" altLang="en-US" sz="2000" dirty="0">
                <a:solidFill>
                  <a:srgbClr val="000000"/>
                </a:solidFill>
                <a:latin typeface="+mn-lt"/>
              </a:rPr>
              <a:t>C++, an extension of C, was developed by Bjarne </a:t>
            </a:r>
            <a:r>
              <a:rPr lang="en-US" altLang="en-US" sz="2000" dirty="0" smtClean="0">
                <a:solidFill>
                  <a:srgbClr val="000000"/>
                </a:solidFill>
                <a:latin typeface="+mn-lt"/>
              </a:rPr>
              <a:t>Strou</a:t>
            </a:r>
            <a:r>
              <a:rPr lang="en-US" altLang="en-US" sz="100" dirty="0" smtClean="0">
                <a:solidFill>
                  <a:srgbClr val="000000"/>
                </a:solidFill>
                <a:latin typeface="+mn-lt"/>
              </a:rPr>
              <a:t> </a:t>
            </a:r>
            <a:r>
              <a:rPr lang="en-US" altLang="en-US" sz="2000" dirty="0" smtClean="0">
                <a:solidFill>
                  <a:srgbClr val="000000"/>
                </a:solidFill>
                <a:latin typeface="+mn-lt"/>
              </a:rPr>
              <a:t>strup </a:t>
            </a:r>
            <a:r>
              <a:rPr lang="en-US" altLang="en-US" sz="2000" dirty="0">
                <a:solidFill>
                  <a:srgbClr val="000000"/>
                </a:solidFill>
                <a:latin typeface="+mn-lt"/>
              </a:rPr>
              <a:t>in 1979 at Bell Laboratories</a:t>
            </a:r>
            <a:r>
              <a:rPr lang="en-US" altLang="en-US" sz="2000" dirty="0" smtClean="0">
                <a:solidFill>
                  <a:srgbClr val="000000"/>
                </a:solidFill>
                <a:latin typeface="+mn-lt"/>
              </a:rPr>
              <a:t>.</a:t>
            </a:r>
            <a:endParaRPr lang="en-US" altLang="en-US" sz="2000" dirty="0">
              <a:solidFill>
                <a:srgbClr val="000000"/>
              </a:solidFill>
              <a:latin typeface="+mn-lt"/>
            </a:endParaRPr>
          </a:p>
          <a:p>
            <a:pPr eaLnBrk="1" hangingPunct="1"/>
            <a:r>
              <a:rPr lang="en-US" altLang="en-US" sz="2000" dirty="0">
                <a:solidFill>
                  <a:srgbClr val="000000"/>
                </a:solidFill>
                <a:latin typeface="+mn-lt"/>
              </a:rPr>
              <a:t>C++ provides a number of features that “spruce up” the C language.</a:t>
            </a:r>
          </a:p>
          <a:p>
            <a:pPr eaLnBrk="1" hangingPunct="1"/>
            <a:r>
              <a:rPr lang="en-US" altLang="en-US" sz="2000" dirty="0">
                <a:solidFill>
                  <a:srgbClr val="000000"/>
                </a:solidFill>
                <a:latin typeface="+mn-lt"/>
              </a:rPr>
              <a:t>C++ also provides capabilities for object-oriented programming that were inspired by the Simula simulation programming language</a:t>
            </a:r>
            <a:r>
              <a:rPr lang="en-US" altLang="en-US" sz="2000" dirty="0" smtClean="0">
                <a:solidFill>
                  <a:srgbClr val="000000"/>
                </a:solidFill>
                <a:latin typeface="+mn-lt"/>
              </a:rPr>
              <a:t>.</a:t>
            </a:r>
            <a:endParaRPr lang="en-US" sz="2000" dirty="0">
              <a:latin typeface="+mn-lt"/>
            </a:endParaRPr>
          </a:p>
        </p:txBody>
      </p:sp>
    </p:spTree>
    <p:extLst>
      <p:ext uri="{BB962C8B-B14F-4D97-AF65-F5344CB8AC3E}">
        <p14:creationId xmlns:p14="http://schemas.microsoft.com/office/powerpoint/2010/main" val="21315678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2"/>
                </a:solidFill>
                <a:latin typeface="Times New Roman" panose="02020603050405020304" pitchFamily="18" charset="0"/>
                <a:cs typeface="Times New Roman" panose="02020603050405020304" pitchFamily="18" charset="0"/>
              </a:rPr>
              <a:t>1.6 C </a:t>
            </a:r>
            <a:r>
              <a:rPr lang="en-US" dirty="0">
                <a:solidFill>
                  <a:schemeClr val="tx2"/>
                </a:solidFill>
                <a:latin typeface="Times New Roman" panose="02020603050405020304" pitchFamily="18" charset="0"/>
                <a:cs typeface="Times New Roman" panose="02020603050405020304" pitchFamily="18" charset="0"/>
              </a:rPr>
              <a:t>and C++ </a:t>
            </a:r>
            <a:r>
              <a:rPr lang="en-US" sz="2000" b="0" dirty="0" smtClean="0">
                <a:solidFill>
                  <a:schemeClr val="tx2"/>
                </a:solidFill>
                <a:latin typeface="Times New Roman" panose="02020603050405020304" pitchFamily="18" charset="0"/>
                <a:cs typeface="Times New Roman" panose="02020603050405020304" pitchFamily="18" charset="0"/>
              </a:rPr>
              <a:t>(4 </a:t>
            </a:r>
            <a:r>
              <a:rPr lang="en-US" sz="2000" b="0" dirty="0">
                <a:solidFill>
                  <a:schemeClr val="tx2"/>
                </a:solidFill>
                <a:latin typeface="Times New Roman" panose="02020603050405020304" pitchFamily="18" charset="0"/>
                <a:cs typeface="Times New Roman" panose="02020603050405020304" pitchFamily="18" charset="0"/>
              </a:rPr>
              <a:t>of 4)</a:t>
            </a:r>
            <a:endParaRPr lang="en-US" dirty="0"/>
          </a:p>
        </p:txBody>
      </p:sp>
      <p:sp>
        <p:nvSpPr>
          <p:cNvPr id="3" name="Text Placeholder 2"/>
          <p:cNvSpPr>
            <a:spLocks noGrp="1"/>
          </p:cNvSpPr>
          <p:nvPr>
            <p:ph type="body" idx="1"/>
          </p:nvPr>
        </p:nvSpPr>
        <p:spPr>
          <a:xfrm>
            <a:off x="457200" y="1600200"/>
            <a:ext cx="8229600" cy="4602480"/>
          </a:xfrm>
        </p:spPr>
        <p:txBody>
          <a:bodyPr/>
          <a:lstStyle/>
          <a:p>
            <a:pPr eaLnBrk="1" hangingPunct="1"/>
            <a:r>
              <a:rPr lang="en-US" altLang="en-US" sz="2200" dirty="0">
                <a:solidFill>
                  <a:srgbClr val="000000"/>
                </a:solidFill>
                <a:latin typeface="+mn-lt"/>
              </a:rPr>
              <a:t>C++ Standard Library</a:t>
            </a:r>
          </a:p>
          <a:p>
            <a:pPr lvl="1" eaLnBrk="1" hangingPunct="1"/>
            <a:r>
              <a:rPr lang="en-US" altLang="en-US" sz="2200" dirty="0">
                <a:solidFill>
                  <a:srgbClr val="000000"/>
                </a:solidFill>
                <a:latin typeface="+mn-lt"/>
              </a:rPr>
              <a:t>C++ programs consist of pieces called </a:t>
            </a:r>
            <a:r>
              <a:rPr lang="en-US" altLang="en-US" sz="2200" b="1" dirty="0">
                <a:solidFill>
                  <a:schemeClr val="tx1"/>
                </a:solidFill>
                <a:latin typeface="+mn-lt"/>
              </a:rPr>
              <a:t>classes</a:t>
            </a:r>
            <a:r>
              <a:rPr lang="en-US" altLang="en-US" sz="2200" dirty="0">
                <a:solidFill>
                  <a:srgbClr val="000000"/>
                </a:solidFill>
                <a:latin typeface="+mn-lt"/>
              </a:rPr>
              <a:t> and </a:t>
            </a:r>
            <a:r>
              <a:rPr lang="en-US" altLang="en-US" sz="2200" b="1" dirty="0">
                <a:solidFill>
                  <a:schemeClr val="tx1"/>
                </a:solidFill>
                <a:latin typeface="+mn-lt"/>
              </a:rPr>
              <a:t>functions</a:t>
            </a:r>
            <a:r>
              <a:rPr lang="en-US" altLang="en-US" sz="2200" dirty="0" smtClean="0">
                <a:solidFill>
                  <a:srgbClr val="0000FF"/>
                </a:solidFill>
                <a:latin typeface="+mn-lt"/>
              </a:rPr>
              <a:t>.</a:t>
            </a:r>
            <a:endParaRPr lang="en-US" altLang="en-US" sz="2200" dirty="0">
              <a:solidFill>
                <a:srgbClr val="000000"/>
              </a:solidFill>
              <a:latin typeface="+mn-lt"/>
            </a:endParaRPr>
          </a:p>
          <a:p>
            <a:pPr lvl="1" eaLnBrk="1" hangingPunct="1"/>
            <a:r>
              <a:rPr lang="en-US" altLang="en-US" sz="2200" dirty="0">
                <a:solidFill>
                  <a:srgbClr val="000000"/>
                </a:solidFill>
                <a:latin typeface="+mn-lt"/>
              </a:rPr>
              <a:t>Most C++ programmers take advantage of the rich collections of classes and functions in the </a:t>
            </a:r>
            <a:r>
              <a:rPr lang="en-US" altLang="en-US" sz="2200" b="1" dirty="0">
                <a:solidFill>
                  <a:schemeClr val="tx1"/>
                </a:solidFill>
                <a:latin typeface="+mn-lt"/>
              </a:rPr>
              <a:t>C++ Standard Library</a:t>
            </a:r>
            <a:r>
              <a:rPr lang="en-US" altLang="en-US" sz="2200" dirty="0" smtClean="0">
                <a:solidFill>
                  <a:srgbClr val="000000"/>
                </a:solidFill>
                <a:latin typeface="+mn-lt"/>
              </a:rPr>
              <a:t>.</a:t>
            </a:r>
            <a:endParaRPr lang="en-US" altLang="en-US" sz="2200" dirty="0">
              <a:solidFill>
                <a:srgbClr val="000000"/>
              </a:solidFill>
              <a:latin typeface="+mn-lt"/>
            </a:endParaRPr>
          </a:p>
          <a:p>
            <a:pPr lvl="1" eaLnBrk="1" hangingPunct="1"/>
            <a:r>
              <a:rPr lang="en-US" altLang="en-US" sz="2200" dirty="0">
                <a:solidFill>
                  <a:srgbClr val="000000"/>
                </a:solidFill>
                <a:latin typeface="+mn-lt"/>
              </a:rPr>
              <a:t>Two parts to learning the C++ “world</a:t>
            </a:r>
            <a:r>
              <a:rPr lang="en-US" altLang="en-US" sz="2200" dirty="0" smtClean="0">
                <a:solidFill>
                  <a:srgbClr val="000000"/>
                </a:solidFill>
                <a:latin typeface="+mn-lt"/>
              </a:rPr>
              <a:t>.”</a:t>
            </a:r>
            <a:endParaRPr lang="en-US" altLang="en-US" sz="2200" dirty="0">
              <a:solidFill>
                <a:srgbClr val="000000"/>
              </a:solidFill>
              <a:latin typeface="+mn-lt"/>
            </a:endParaRPr>
          </a:p>
          <a:p>
            <a:pPr lvl="2" eaLnBrk="1" hangingPunct="1"/>
            <a:r>
              <a:rPr lang="en-US" altLang="en-US" sz="2200" dirty="0">
                <a:solidFill>
                  <a:srgbClr val="000000"/>
                </a:solidFill>
                <a:latin typeface="+mn-lt"/>
              </a:rPr>
              <a:t>The C++ language itself (the core language), and </a:t>
            </a:r>
          </a:p>
          <a:p>
            <a:pPr lvl="2" eaLnBrk="1" hangingPunct="1"/>
            <a:r>
              <a:rPr lang="en-US" altLang="en-US" sz="2200" dirty="0">
                <a:solidFill>
                  <a:srgbClr val="000000"/>
                </a:solidFill>
                <a:latin typeface="+mn-lt"/>
              </a:rPr>
              <a:t>How to use the classes and functions in the C++ Standard Library</a:t>
            </a:r>
            <a:r>
              <a:rPr lang="en-US" altLang="en-US" sz="2200" dirty="0" smtClean="0">
                <a:solidFill>
                  <a:srgbClr val="000000"/>
                </a:solidFill>
                <a:latin typeface="+mn-lt"/>
              </a:rPr>
              <a:t>.</a:t>
            </a:r>
            <a:endParaRPr lang="en-US" altLang="en-US" sz="2200" dirty="0">
              <a:solidFill>
                <a:srgbClr val="000000"/>
              </a:solidFill>
              <a:latin typeface="+mn-lt"/>
            </a:endParaRPr>
          </a:p>
          <a:p>
            <a:pPr lvl="1" eaLnBrk="1" hangingPunct="1"/>
            <a:r>
              <a:rPr lang="en-US" altLang="en-US" sz="2200" dirty="0">
                <a:solidFill>
                  <a:srgbClr val="000000"/>
                </a:solidFill>
                <a:latin typeface="+mn-lt"/>
              </a:rPr>
              <a:t>Many special-purpose class libraries are supplied by independent software vendors</a:t>
            </a:r>
            <a:r>
              <a:rPr lang="en-US" altLang="en-US" sz="2200" dirty="0" smtClean="0">
                <a:solidFill>
                  <a:srgbClr val="000000"/>
                </a:solidFill>
                <a:latin typeface="+mn-lt"/>
              </a:rPr>
              <a:t>.</a:t>
            </a:r>
            <a:endParaRPr lang="en-US" altLang="en-US" sz="2200" dirty="0">
              <a:solidFill>
                <a:srgbClr val="000000"/>
              </a:solidFill>
              <a:latin typeface="+mn-lt"/>
            </a:endParaRPr>
          </a:p>
        </p:txBody>
      </p:sp>
    </p:spTree>
    <p:extLst>
      <p:ext uri="{BB962C8B-B14F-4D97-AF65-F5344CB8AC3E}">
        <p14:creationId xmlns:p14="http://schemas.microsoft.com/office/powerpoint/2010/main" val="64807111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Software Engineering Observation 1.1</a:t>
            </a:r>
          </a:p>
        </p:txBody>
      </p:sp>
      <p:sp>
        <p:nvSpPr>
          <p:cNvPr id="3" name="Text Placeholder 2"/>
          <p:cNvSpPr>
            <a:spLocks noGrp="1"/>
          </p:cNvSpPr>
          <p:nvPr>
            <p:ph type="body" idx="1"/>
          </p:nvPr>
        </p:nvSpPr>
        <p:spPr/>
        <p:txBody>
          <a:bodyPr/>
          <a:lstStyle/>
          <a:p>
            <a:pPr marL="0" indent="0">
              <a:buNone/>
            </a:pPr>
            <a:r>
              <a:rPr lang="en-US" sz="2400" dirty="0">
                <a:latin typeface="+mn-lt"/>
              </a:rPr>
              <a:t>Use a “building-block” approach to create programs. Avoid reinventing the wheel. </a:t>
            </a:r>
            <a:r>
              <a:rPr lang="en-US" sz="2400" dirty="0" smtClean="0">
                <a:latin typeface="+mn-lt"/>
              </a:rPr>
              <a:t>Use existing </a:t>
            </a:r>
            <a:r>
              <a:rPr lang="en-US" sz="2400" dirty="0">
                <a:latin typeface="+mn-lt"/>
              </a:rPr>
              <a:t>pieces wherever possible. Called </a:t>
            </a:r>
            <a:r>
              <a:rPr lang="en-US" sz="2400" b="1" dirty="0">
                <a:latin typeface="+mn-lt"/>
              </a:rPr>
              <a:t>software reuse</a:t>
            </a:r>
            <a:r>
              <a:rPr lang="en-US" sz="2400" dirty="0">
                <a:latin typeface="+mn-lt"/>
              </a:rPr>
              <a:t>, this practice is central to </a:t>
            </a:r>
            <a:r>
              <a:rPr lang="en-US" sz="2400" dirty="0" smtClean="0">
                <a:latin typeface="+mn-lt"/>
              </a:rPr>
              <a:t>effective object-oriented </a:t>
            </a:r>
            <a:r>
              <a:rPr lang="en-US" sz="2400" dirty="0">
                <a:latin typeface="+mn-lt"/>
              </a:rPr>
              <a:t>programming.</a:t>
            </a:r>
          </a:p>
        </p:txBody>
      </p:sp>
    </p:spTree>
    <p:extLst>
      <p:ext uri="{BB962C8B-B14F-4D97-AF65-F5344CB8AC3E}">
        <p14:creationId xmlns:p14="http://schemas.microsoft.com/office/powerpoint/2010/main" val="3683415722"/>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Software Engineering Observation 1.2</a:t>
            </a:r>
          </a:p>
        </p:txBody>
      </p:sp>
      <p:sp>
        <p:nvSpPr>
          <p:cNvPr id="3" name="Text Placeholder 2"/>
          <p:cNvSpPr>
            <a:spLocks noGrp="1"/>
          </p:cNvSpPr>
          <p:nvPr>
            <p:ph type="body" idx="1"/>
          </p:nvPr>
        </p:nvSpPr>
        <p:spPr/>
        <p:txBody>
          <a:bodyPr/>
          <a:lstStyle/>
          <a:p>
            <a:pPr marL="0" indent="0">
              <a:buNone/>
            </a:pPr>
            <a:r>
              <a:rPr lang="en-US" sz="2400" dirty="0">
                <a:latin typeface="+mn-lt"/>
              </a:rPr>
              <a:t>When programming in C++, you typically will use the following building blocks: </a:t>
            </a:r>
            <a:r>
              <a:rPr lang="en-US" sz="2400" dirty="0" smtClean="0">
                <a:latin typeface="+mn-lt"/>
              </a:rPr>
              <a:t>classes and </a:t>
            </a:r>
            <a:r>
              <a:rPr lang="en-US" sz="2400" dirty="0">
                <a:latin typeface="+mn-lt"/>
              </a:rPr>
              <a:t>functions from the C++ Standard Library, classes and functions you and </a:t>
            </a:r>
            <a:r>
              <a:rPr lang="en-US" sz="2400" dirty="0" smtClean="0">
                <a:latin typeface="+mn-lt"/>
              </a:rPr>
              <a:t>your colleagues </a:t>
            </a:r>
            <a:r>
              <a:rPr lang="en-US" sz="2400" dirty="0">
                <a:latin typeface="+mn-lt"/>
              </a:rPr>
              <a:t>create, and classes and functions from various popular third-party libraries.</a:t>
            </a:r>
          </a:p>
        </p:txBody>
      </p:sp>
    </p:spTree>
    <p:extLst>
      <p:ext uri="{BB962C8B-B14F-4D97-AF65-F5344CB8AC3E}">
        <p14:creationId xmlns:p14="http://schemas.microsoft.com/office/powerpoint/2010/main" val="3318449696"/>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Performance Tip 1.2</a:t>
            </a:r>
          </a:p>
        </p:txBody>
      </p:sp>
      <p:sp>
        <p:nvSpPr>
          <p:cNvPr id="3" name="Text Placeholder 2"/>
          <p:cNvSpPr>
            <a:spLocks noGrp="1"/>
          </p:cNvSpPr>
          <p:nvPr>
            <p:ph type="body" idx="1"/>
          </p:nvPr>
        </p:nvSpPr>
        <p:spPr/>
        <p:txBody>
          <a:bodyPr/>
          <a:lstStyle/>
          <a:p>
            <a:pPr marL="0" indent="0">
              <a:buNone/>
            </a:pPr>
            <a:r>
              <a:rPr lang="en-US" sz="2400" dirty="0">
                <a:latin typeface="+mn-lt"/>
              </a:rPr>
              <a:t>Using C++ Standard Library functions and classes instead of writing your own </a:t>
            </a:r>
            <a:r>
              <a:rPr lang="en-US" sz="2400" dirty="0" smtClean="0">
                <a:latin typeface="+mn-lt"/>
              </a:rPr>
              <a:t>versions can </a:t>
            </a:r>
            <a:r>
              <a:rPr lang="en-US" sz="2400" dirty="0">
                <a:latin typeface="+mn-lt"/>
              </a:rPr>
              <a:t>improve </a:t>
            </a:r>
            <a:r>
              <a:rPr lang="en-US" sz="2400" dirty="0" smtClean="0">
                <a:latin typeface="+mn-lt"/>
              </a:rPr>
              <a:t>program performance</a:t>
            </a:r>
            <a:r>
              <a:rPr lang="en-US" sz="2400" dirty="0">
                <a:latin typeface="+mn-lt"/>
              </a:rPr>
              <a:t>, because they’re written carefully to </a:t>
            </a:r>
            <a:r>
              <a:rPr lang="en-US" sz="2400" dirty="0" smtClean="0">
                <a:latin typeface="+mn-lt"/>
              </a:rPr>
              <a:t>perform efficiently. This </a:t>
            </a:r>
            <a:r>
              <a:rPr lang="en-US" sz="2400" dirty="0">
                <a:latin typeface="+mn-lt"/>
              </a:rPr>
              <a:t>technique also shortens </a:t>
            </a:r>
            <a:r>
              <a:rPr lang="en-US" sz="2400" dirty="0" smtClean="0">
                <a:latin typeface="+mn-lt"/>
              </a:rPr>
              <a:t>program development </a:t>
            </a:r>
            <a:r>
              <a:rPr lang="en-US" sz="2400" dirty="0">
                <a:latin typeface="+mn-lt"/>
              </a:rPr>
              <a:t>time.</a:t>
            </a:r>
          </a:p>
        </p:txBody>
      </p:sp>
    </p:spTree>
    <p:extLst>
      <p:ext uri="{BB962C8B-B14F-4D97-AF65-F5344CB8AC3E}">
        <p14:creationId xmlns:p14="http://schemas.microsoft.com/office/powerpoint/2010/main" val="2605864768"/>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Portability Tip </a:t>
            </a:r>
            <a:r>
              <a:rPr lang="en-US" dirty="0"/>
              <a:t>1.1</a:t>
            </a:r>
          </a:p>
        </p:txBody>
      </p:sp>
      <p:sp>
        <p:nvSpPr>
          <p:cNvPr id="3" name="Text Placeholder 2"/>
          <p:cNvSpPr>
            <a:spLocks noGrp="1"/>
          </p:cNvSpPr>
          <p:nvPr>
            <p:ph type="body" idx="1"/>
          </p:nvPr>
        </p:nvSpPr>
        <p:spPr/>
        <p:txBody>
          <a:bodyPr/>
          <a:lstStyle/>
          <a:p>
            <a:pPr marL="0" indent="0">
              <a:buNone/>
            </a:pPr>
            <a:r>
              <a:rPr lang="en-US" sz="2400" dirty="0">
                <a:latin typeface="+mn-lt"/>
              </a:rPr>
              <a:t>Using C++ Standard Library functions and classes instead of writing your own </a:t>
            </a:r>
            <a:r>
              <a:rPr lang="en-US" sz="2400" dirty="0" smtClean="0">
                <a:latin typeface="+mn-lt"/>
              </a:rPr>
              <a:t>improves program </a:t>
            </a:r>
            <a:r>
              <a:rPr lang="en-US" sz="2400" dirty="0">
                <a:latin typeface="+mn-lt"/>
              </a:rPr>
              <a:t>portability, because they’re included in every C++ implementation.</a:t>
            </a:r>
          </a:p>
        </p:txBody>
      </p:sp>
    </p:spTree>
    <p:extLst>
      <p:ext uri="{BB962C8B-B14F-4D97-AF65-F5344CB8AC3E}">
        <p14:creationId xmlns:p14="http://schemas.microsoft.com/office/powerpoint/2010/main" val="428720951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Outline </a:t>
            </a:r>
            <a:r>
              <a:rPr lang="en-US" sz="2000" b="0" dirty="0" smtClean="0"/>
              <a:t>(3 </a:t>
            </a:r>
            <a:r>
              <a:rPr lang="en-US" sz="2000" b="0" dirty="0"/>
              <a:t>of </a:t>
            </a:r>
            <a:r>
              <a:rPr lang="en-US" sz="2000" b="0" dirty="0" smtClean="0"/>
              <a:t>3)</a:t>
            </a:r>
            <a:endParaRPr lang="en-US" dirty="0"/>
          </a:p>
        </p:txBody>
      </p:sp>
      <p:sp>
        <p:nvSpPr>
          <p:cNvPr id="3" name="Text Placeholder 2"/>
          <p:cNvSpPr>
            <a:spLocks noGrp="1"/>
          </p:cNvSpPr>
          <p:nvPr>
            <p:ph type="body" idx="1"/>
          </p:nvPr>
        </p:nvSpPr>
        <p:spPr>
          <a:xfrm>
            <a:off x="457200" y="1524000"/>
            <a:ext cx="8229600" cy="4739640"/>
          </a:xfrm>
        </p:spPr>
        <p:txBody>
          <a:bodyPr/>
          <a:lstStyle/>
          <a:p>
            <a:pPr>
              <a:buNone/>
            </a:pPr>
            <a:r>
              <a:rPr lang="en-US" sz="2000" b="1" dirty="0">
                <a:solidFill>
                  <a:schemeClr val="tx2"/>
                </a:solidFill>
                <a:latin typeface="+mn-lt"/>
              </a:rPr>
              <a:t>1.11</a:t>
            </a:r>
            <a:r>
              <a:rPr lang="en-US" sz="2000" dirty="0">
                <a:latin typeface="+mn-lt"/>
              </a:rPr>
              <a:t> Operating Systems</a:t>
            </a:r>
          </a:p>
          <a:p>
            <a:pPr marL="741600" lvl="1" indent="-284400">
              <a:buNone/>
            </a:pPr>
            <a:r>
              <a:rPr lang="en-US" sz="2000" dirty="0">
                <a:solidFill>
                  <a:schemeClr val="tx2"/>
                </a:solidFill>
                <a:latin typeface="+mn-lt"/>
              </a:rPr>
              <a:t>1.11.1</a:t>
            </a:r>
            <a:r>
              <a:rPr lang="en-US" sz="2000" dirty="0">
                <a:latin typeface="+mn-lt"/>
              </a:rPr>
              <a:t> Windows—A Proprietary Operating System</a:t>
            </a:r>
          </a:p>
          <a:p>
            <a:pPr marL="741600" lvl="1" indent="-284400">
              <a:buNone/>
            </a:pPr>
            <a:r>
              <a:rPr lang="en-US" sz="2000" dirty="0">
                <a:solidFill>
                  <a:schemeClr val="tx2"/>
                </a:solidFill>
                <a:latin typeface="+mn-lt"/>
              </a:rPr>
              <a:t>1.11.2 </a:t>
            </a:r>
            <a:r>
              <a:rPr lang="en-US" sz="2000" dirty="0">
                <a:solidFill>
                  <a:schemeClr val="tx1"/>
                </a:solidFill>
                <a:latin typeface="+mn-lt"/>
              </a:rPr>
              <a:t>Linux—An Open-Source Operating System</a:t>
            </a:r>
          </a:p>
          <a:p>
            <a:pPr marL="741600" lvl="1" indent="-284400">
              <a:buNone/>
            </a:pPr>
            <a:r>
              <a:rPr lang="en-US" sz="2000" dirty="0">
                <a:solidFill>
                  <a:schemeClr val="tx2"/>
                </a:solidFill>
                <a:latin typeface="+mn-lt"/>
              </a:rPr>
              <a:t>1.11.3 </a:t>
            </a:r>
            <a:r>
              <a:rPr lang="en-US" sz="2000" dirty="0">
                <a:solidFill>
                  <a:schemeClr val="tx1"/>
                </a:solidFill>
                <a:latin typeface="+mn-lt"/>
              </a:rPr>
              <a:t>Apple’s O</a:t>
            </a:r>
            <a:r>
              <a:rPr lang="en-US" sz="100" dirty="0">
                <a:solidFill>
                  <a:schemeClr val="tx1"/>
                </a:solidFill>
                <a:latin typeface="+mn-lt"/>
              </a:rPr>
              <a:t> </a:t>
            </a:r>
            <a:r>
              <a:rPr lang="en-US" sz="2000" dirty="0">
                <a:solidFill>
                  <a:schemeClr val="tx1"/>
                </a:solidFill>
                <a:latin typeface="+mn-lt"/>
              </a:rPr>
              <a:t>S X; Apple’s i</a:t>
            </a:r>
            <a:r>
              <a:rPr lang="en-US" sz="100" dirty="0">
                <a:solidFill>
                  <a:schemeClr val="tx1"/>
                </a:solidFill>
                <a:latin typeface="+mn-lt"/>
              </a:rPr>
              <a:t> </a:t>
            </a:r>
            <a:r>
              <a:rPr lang="en-US" sz="2000" dirty="0">
                <a:solidFill>
                  <a:schemeClr val="tx1"/>
                </a:solidFill>
                <a:latin typeface="+mn-lt"/>
              </a:rPr>
              <a:t>O</a:t>
            </a:r>
            <a:r>
              <a:rPr lang="en-US" sz="100" dirty="0">
                <a:solidFill>
                  <a:schemeClr val="tx1"/>
                </a:solidFill>
                <a:latin typeface="+mn-lt"/>
              </a:rPr>
              <a:t> </a:t>
            </a:r>
            <a:r>
              <a:rPr lang="en-US" sz="2000" dirty="0">
                <a:solidFill>
                  <a:schemeClr val="tx1"/>
                </a:solidFill>
                <a:latin typeface="+mn-lt"/>
              </a:rPr>
              <a:t>S for iPhone®, iPad® and iPod Touch® Devices</a:t>
            </a:r>
          </a:p>
          <a:p>
            <a:pPr marL="741600" lvl="1" indent="-284400">
              <a:buNone/>
            </a:pPr>
            <a:r>
              <a:rPr lang="en-US" sz="2000" dirty="0">
                <a:solidFill>
                  <a:schemeClr val="tx2"/>
                </a:solidFill>
                <a:latin typeface="+mn-lt"/>
              </a:rPr>
              <a:t>1.11.4 </a:t>
            </a:r>
            <a:r>
              <a:rPr lang="en-US" sz="2000" dirty="0">
                <a:solidFill>
                  <a:schemeClr val="tx1"/>
                </a:solidFill>
                <a:latin typeface="+mn-lt"/>
              </a:rPr>
              <a:t>Google’s Android</a:t>
            </a:r>
          </a:p>
          <a:p>
            <a:pPr>
              <a:buNone/>
            </a:pPr>
            <a:r>
              <a:rPr lang="en-US" sz="2000" b="1" dirty="0">
                <a:solidFill>
                  <a:schemeClr val="tx2"/>
                </a:solidFill>
                <a:latin typeface="+mn-lt"/>
              </a:rPr>
              <a:t>1.12</a:t>
            </a:r>
            <a:r>
              <a:rPr lang="en-US" sz="2000" dirty="0">
                <a:latin typeface="+mn-lt"/>
              </a:rPr>
              <a:t> The Internet and the World Wide Web</a:t>
            </a:r>
          </a:p>
          <a:p>
            <a:pPr>
              <a:buNone/>
            </a:pPr>
            <a:r>
              <a:rPr lang="en-US" sz="2000" b="1" dirty="0">
                <a:solidFill>
                  <a:schemeClr val="tx2"/>
                </a:solidFill>
                <a:latin typeface="+mn-lt"/>
              </a:rPr>
              <a:t>1.13</a:t>
            </a:r>
            <a:r>
              <a:rPr lang="en-US" sz="2000" dirty="0">
                <a:latin typeface="+mn-lt"/>
              </a:rPr>
              <a:t> Some Key Software Development Terminology</a:t>
            </a:r>
          </a:p>
          <a:p>
            <a:pPr marL="0" indent="0">
              <a:buNone/>
            </a:pPr>
            <a:r>
              <a:rPr lang="en-US" sz="2000" b="1" dirty="0">
                <a:solidFill>
                  <a:schemeClr val="tx2"/>
                </a:solidFill>
                <a:latin typeface="+mn-lt"/>
              </a:rPr>
              <a:t>1.14</a:t>
            </a:r>
            <a:r>
              <a:rPr lang="en-US" sz="2000" dirty="0">
                <a:latin typeface="+mn-lt"/>
              </a:rPr>
              <a:t> C++11 and C++14: The Latest C++ Versions</a:t>
            </a:r>
          </a:p>
          <a:p>
            <a:pPr marL="0" indent="0">
              <a:buNone/>
            </a:pPr>
            <a:r>
              <a:rPr lang="en-US" sz="2000" b="1" dirty="0">
                <a:solidFill>
                  <a:schemeClr val="tx2"/>
                </a:solidFill>
                <a:latin typeface="+mn-lt"/>
              </a:rPr>
              <a:t>1.15</a:t>
            </a:r>
            <a:r>
              <a:rPr lang="en-US" sz="2000" dirty="0">
                <a:latin typeface="+mn-lt"/>
              </a:rPr>
              <a:t> Boost C++ Libraries</a:t>
            </a:r>
          </a:p>
          <a:p>
            <a:pPr marL="0" indent="0">
              <a:buNone/>
            </a:pPr>
            <a:r>
              <a:rPr lang="en-US" sz="2000" b="1" dirty="0">
                <a:solidFill>
                  <a:schemeClr val="tx2"/>
                </a:solidFill>
                <a:latin typeface="+mn-lt"/>
              </a:rPr>
              <a:t>1.16</a:t>
            </a:r>
            <a:r>
              <a:rPr lang="en-US" sz="2000" dirty="0">
                <a:latin typeface="+mn-lt"/>
              </a:rPr>
              <a:t> Keeping Up to Date with Information Technologies</a:t>
            </a:r>
          </a:p>
        </p:txBody>
      </p:sp>
    </p:spTree>
    <p:extLst>
      <p:ext uri="{BB962C8B-B14F-4D97-AF65-F5344CB8AC3E}">
        <p14:creationId xmlns:p14="http://schemas.microsoft.com/office/powerpoint/2010/main" val="2574099502"/>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2"/>
                </a:solidFill>
                <a:latin typeface="Times New Roman" panose="02020603050405020304" pitchFamily="18" charset="0"/>
                <a:cs typeface="Times New Roman" panose="02020603050405020304" pitchFamily="18" charset="0"/>
              </a:rPr>
              <a:t>1.7 Programming </a:t>
            </a:r>
            <a:r>
              <a:rPr lang="en-US" dirty="0">
                <a:solidFill>
                  <a:schemeClr val="tx2"/>
                </a:solidFill>
                <a:latin typeface="Times New Roman" panose="02020603050405020304" pitchFamily="18" charset="0"/>
                <a:cs typeface="Times New Roman" panose="02020603050405020304" pitchFamily="18" charset="0"/>
              </a:rPr>
              <a:t>Languages</a:t>
            </a:r>
          </a:p>
        </p:txBody>
      </p:sp>
      <p:sp>
        <p:nvSpPr>
          <p:cNvPr id="3" name="Text Placeholder 2"/>
          <p:cNvSpPr>
            <a:spLocks noGrp="1"/>
          </p:cNvSpPr>
          <p:nvPr>
            <p:ph type="body" idx="1"/>
          </p:nvPr>
        </p:nvSpPr>
        <p:spPr/>
        <p:txBody>
          <a:bodyPr/>
          <a:lstStyle/>
          <a:p>
            <a:r>
              <a:rPr lang="en-US" altLang="en-US" sz="2400" dirty="0">
                <a:solidFill>
                  <a:srgbClr val="000000"/>
                </a:solidFill>
                <a:latin typeface="+mn-lt"/>
              </a:rPr>
              <a:t>In this section, we provide brief comments on several popular programming languages (</a:t>
            </a:r>
            <a:r>
              <a:rPr lang="en-US" altLang="en-US" sz="2400" dirty="0" smtClean="0">
                <a:solidFill>
                  <a:srgbClr val="000000"/>
                </a:solidFill>
                <a:latin typeface="+mn-lt"/>
              </a:rPr>
              <a:t>Figure </a:t>
            </a:r>
            <a:r>
              <a:rPr lang="en-US" altLang="en-US" sz="2400" dirty="0">
                <a:solidFill>
                  <a:srgbClr val="000000"/>
                </a:solidFill>
                <a:latin typeface="+mn-lt"/>
              </a:rPr>
              <a:t>1.5</a:t>
            </a:r>
            <a:r>
              <a:rPr lang="en-US" altLang="en-US" sz="2400" dirty="0" smtClean="0">
                <a:solidFill>
                  <a:srgbClr val="000000"/>
                </a:solidFill>
                <a:latin typeface="+mn-lt"/>
              </a:rPr>
              <a:t>).</a:t>
            </a:r>
            <a:endParaRPr lang="en-US" altLang="en-US" sz="2400" dirty="0">
              <a:solidFill>
                <a:srgbClr val="000000"/>
              </a:solidFill>
              <a:latin typeface="+mn-lt"/>
            </a:endParaRPr>
          </a:p>
        </p:txBody>
      </p:sp>
    </p:spTree>
    <p:extLst>
      <p:ext uri="{BB962C8B-B14F-4D97-AF65-F5344CB8AC3E}">
        <p14:creationId xmlns:p14="http://schemas.microsoft.com/office/powerpoint/2010/main" val="179824339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Figure </a:t>
            </a:r>
            <a:r>
              <a:rPr lang="en-US" dirty="0"/>
              <a:t>1.5 Some Other Programming </a:t>
            </a:r>
            <a:r>
              <a:rPr lang="en-US" dirty="0" smtClean="0"/>
              <a:t>Languages </a:t>
            </a:r>
            <a:r>
              <a:rPr lang="en-US" sz="2000" b="0" dirty="0" smtClean="0"/>
              <a:t>(1 of 6)</a:t>
            </a:r>
            <a:endParaRPr lang="en-US" sz="2000" b="0" dirty="0"/>
          </a:p>
        </p:txBody>
      </p:sp>
      <p:graphicFrame>
        <p:nvGraphicFramePr>
          <p:cNvPr id="4" name="Table 3"/>
          <p:cNvGraphicFramePr>
            <a:graphicFrameLocks noGrp="1"/>
          </p:cNvGraphicFramePr>
          <p:nvPr>
            <p:extLst>
              <p:ext uri="{D42A27DB-BD31-4B8C-83A1-F6EECF244321}">
                <p14:modId xmlns:p14="http://schemas.microsoft.com/office/powerpoint/2010/main" val="3423907545"/>
              </p:ext>
            </p:extLst>
          </p:nvPr>
        </p:nvGraphicFramePr>
        <p:xfrm>
          <a:off x="640080" y="1747520"/>
          <a:ext cx="7863840" cy="3931920"/>
        </p:xfrm>
        <a:graphic>
          <a:graphicData uri="http://schemas.openxmlformats.org/drawingml/2006/table">
            <a:tbl>
              <a:tblPr firstRow="1" bandRow="1">
                <a:tableStyleId>{40F9630F-82C1-40B7-BC3A-925EFCFF5E92}</a:tableStyleId>
              </a:tblPr>
              <a:tblGrid>
                <a:gridCol w="1706880">
                  <a:extLst>
                    <a:ext uri="{9D8B030D-6E8A-4147-A177-3AD203B41FA5}">
                      <a16:colId xmlns:a16="http://schemas.microsoft.com/office/drawing/2014/main" val="4051386101"/>
                    </a:ext>
                  </a:extLst>
                </a:gridCol>
                <a:gridCol w="6156960">
                  <a:extLst>
                    <a:ext uri="{9D8B030D-6E8A-4147-A177-3AD203B41FA5}">
                      <a16:colId xmlns:a16="http://schemas.microsoft.com/office/drawing/2014/main" val="2040719732"/>
                    </a:ext>
                  </a:extLst>
                </a:gridCol>
              </a:tblGrid>
              <a:tr h="0">
                <a:tc>
                  <a:txBody>
                    <a:bodyPr/>
                    <a:lstStyle/>
                    <a:p>
                      <a:r>
                        <a:rPr lang="en-US" sz="1600" b="1" i="0" u="none" strike="noStrike" cap="none" baseline="0" dirty="0" smtClean="0">
                          <a:solidFill>
                            <a:schemeClr val="dk1"/>
                          </a:solidFill>
                          <a:latin typeface="+mn-lt"/>
                          <a:ea typeface="Arial"/>
                          <a:cs typeface="Arial"/>
                          <a:sym typeface="Arial"/>
                        </a:rPr>
                        <a:t>Programming language</a:t>
                      </a:r>
                      <a:endParaRPr lang="en-US" sz="1600" b="1" dirty="0">
                        <a:solidFill>
                          <a:schemeClr val="bg1"/>
                        </a:solidFill>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b="1" i="0" u="none" strike="noStrike" cap="none" baseline="0" dirty="0" smtClean="0">
                          <a:solidFill>
                            <a:schemeClr val="dk1"/>
                          </a:solidFill>
                          <a:latin typeface="+mn-lt"/>
                          <a:ea typeface="Arial"/>
                          <a:cs typeface="Arial"/>
                          <a:sym typeface="Arial"/>
                        </a:rPr>
                        <a:t>Description</a:t>
                      </a:r>
                      <a:endParaRPr lang="en-US" sz="1600" b="1" dirty="0">
                        <a:solidFill>
                          <a:schemeClr val="bg1"/>
                        </a:solidFill>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253304069"/>
                  </a:ext>
                </a:extLst>
              </a:tr>
              <a:tr h="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b="0" i="0" u="none" strike="noStrike" cap="none" baseline="0" dirty="0" smtClean="0">
                          <a:solidFill>
                            <a:schemeClr val="dk1"/>
                          </a:solidFill>
                          <a:latin typeface="+mn-lt"/>
                          <a:ea typeface="Arial"/>
                          <a:cs typeface="Arial"/>
                          <a:sym typeface="Arial"/>
                        </a:rPr>
                        <a:t>Fortran</a:t>
                      </a:r>
                      <a:endParaRPr lang="en-US" sz="1600" dirty="0" smtClean="0">
                        <a:solidFill>
                          <a:schemeClr val="bg1"/>
                        </a:solidFill>
                        <a:latin typeface="+mn-lt"/>
                      </a:endParaRPr>
                    </a:p>
                    <a:p>
                      <a:endParaRPr lang="en-US" sz="1600" dirty="0">
                        <a:solidFill>
                          <a:schemeClr val="bg1"/>
                        </a:solidFill>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b="0" i="0" u="none" strike="noStrike" cap="none" baseline="0" dirty="0" smtClean="0">
                          <a:solidFill>
                            <a:schemeClr val="dk1"/>
                          </a:solidFill>
                          <a:latin typeface="+mn-lt"/>
                          <a:ea typeface="Arial"/>
                          <a:cs typeface="Arial"/>
                          <a:sym typeface="Arial"/>
                        </a:rPr>
                        <a:t>Fortran (FORmula TRANslator) was developed by I</a:t>
                      </a:r>
                      <a:r>
                        <a:rPr lang="en-US" sz="100" b="0" i="0" u="none" strike="noStrike" cap="none" baseline="0" dirty="0" smtClean="0">
                          <a:solidFill>
                            <a:schemeClr val="dk1"/>
                          </a:solidFill>
                          <a:latin typeface="+mn-lt"/>
                          <a:ea typeface="Arial"/>
                          <a:cs typeface="Arial"/>
                          <a:sym typeface="Arial"/>
                        </a:rPr>
                        <a:t> </a:t>
                      </a:r>
                      <a:r>
                        <a:rPr lang="en-US" sz="1600" b="0" i="0" u="none" strike="noStrike" cap="none" baseline="0" dirty="0" smtClean="0">
                          <a:solidFill>
                            <a:schemeClr val="dk1"/>
                          </a:solidFill>
                          <a:latin typeface="+mn-lt"/>
                          <a:ea typeface="Arial"/>
                          <a:cs typeface="Arial"/>
                          <a:sym typeface="Arial"/>
                        </a:rPr>
                        <a:t>B</a:t>
                      </a:r>
                      <a:r>
                        <a:rPr lang="en-US" sz="100" b="0" i="0" u="none" strike="noStrike" cap="none" baseline="0" dirty="0" smtClean="0">
                          <a:solidFill>
                            <a:schemeClr val="dk1"/>
                          </a:solidFill>
                          <a:latin typeface="+mn-lt"/>
                          <a:ea typeface="Arial"/>
                          <a:cs typeface="Arial"/>
                          <a:sym typeface="Arial"/>
                        </a:rPr>
                        <a:t> </a:t>
                      </a:r>
                      <a:r>
                        <a:rPr lang="en-US" sz="1600" b="0" i="0" u="none" strike="noStrike" cap="none" baseline="0" dirty="0" smtClean="0">
                          <a:solidFill>
                            <a:schemeClr val="dk1"/>
                          </a:solidFill>
                          <a:latin typeface="+mn-lt"/>
                          <a:ea typeface="Arial"/>
                          <a:cs typeface="Arial"/>
                          <a:sym typeface="Arial"/>
                        </a:rPr>
                        <a:t>M Corporation in the mid-1950s to be used for scientific and engineering applications that require complex mathematical computations. It’s still widely used and its latest versions support object-oriented programming.</a:t>
                      </a:r>
                      <a:endParaRPr lang="en-US" sz="1600" dirty="0">
                        <a:solidFill>
                          <a:schemeClr val="bg1"/>
                        </a:solidFill>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72252334"/>
                  </a:ext>
                </a:extLst>
              </a:tr>
              <a:tr h="0">
                <a:tc>
                  <a:txBody>
                    <a:bodyPr/>
                    <a:lstStyle/>
                    <a:p>
                      <a:r>
                        <a:rPr lang="en-US" sz="1600" b="0" i="0" u="none" strike="noStrike" cap="none" baseline="0" dirty="0" smtClean="0">
                          <a:solidFill>
                            <a:schemeClr val="dk1"/>
                          </a:solidFill>
                          <a:latin typeface="+mn-lt"/>
                          <a:ea typeface="Arial"/>
                          <a:cs typeface="Arial"/>
                          <a:sym typeface="Arial"/>
                        </a:rPr>
                        <a:t>C</a:t>
                      </a:r>
                      <a:r>
                        <a:rPr lang="en-US" sz="100" b="0" i="0" u="none" strike="noStrike" cap="none" baseline="0" dirty="0" smtClean="0">
                          <a:solidFill>
                            <a:schemeClr val="dk1"/>
                          </a:solidFill>
                          <a:latin typeface="+mn-lt"/>
                          <a:ea typeface="Arial"/>
                          <a:cs typeface="Arial"/>
                          <a:sym typeface="Arial"/>
                        </a:rPr>
                        <a:t> </a:t>
                      </a:r>
                      <a:r>
                        <a:rPr lang="en-US" sz="1600" b="0" i="0" u="none" strike="noStrike" cap="none" baseline="0" dirty="0" smtClean="0">
                          <a:solidFill>
                            <a:schemeClr val="dk1"/>
                          </a:solidFill>
                          <a:latin typeface="+mn-lt"/>
                          <a:ea typeface="Arial"/>
                          <a:cs typeface="Arial"/>
                          <a:sym typeface="Arial"/>
                        </a:rPr>
                        <a:t>O</a:t>
                      </a:r>
                      <a:r>
                        <a:rPr lang="en-US" sz="100" b="0" i="0" u="none" strike="noStrike" cap="none" baseline="0" dirty="0" smtClean="0">
                          <a:solidFill>
                            <a:schemeClr val="dk1"/>
                          </a:solidFill>
                          <a:latin typeface="+mn-lt"/>
                          <a:ea typeface="Arial"/>
                          <a:cs typeface="Arial"/>
                          <a:sym typeface="Arial"/>
                        </a:rPr>
                        <a:t> </a:t>
                      </a:r>
                      <a:r>
                        <a:rPr lang="en-US" sz="1600" b="0" i="0" u="none" strike="noStrike" cap="none" baseline="0" dirty="0" smtClean="0">
                          <a:solidFill>
                            <a:schemeClr val="dk1"/>
                          </a:solidFill>
                          <a:latin typeface="+mn-lt"/>
                          <a:ea typeface="Arial"/>
                          <a:cs typeface="Arial"/>
                          <a:sym typeface="Arial"/>
                        </a:rPr>
                        <a:t>B</a:t>
                      </a:r>
                      <a:r>
                        <a:rPr lang="en-US" sz="100" b="0" i="0" u="none" strike="noStrike" cap="none" baseline="0" dirty="0" smtClean="0">
                          <a:solidFill>
                            <a:schemeClr val="dk1"/>
                          </a:solidFill>
                          <a:latin typeface="+mn-lt"/>
                          <a:ea typeface="Arial"/>
                          <a:cs typeface="Arial"/>
                          <a:sym typeface="Arial"/>
                        </a:rPr>
                        <a:t> </a:t>
                      </a:r>
                      <a:r>
                        <a:rPr lang="en-US" sz="1600" b="0" i="0" u="none" strike="noStrike" cap="none" baseline="0" dirty="0" smtClean="0">
                          <a:solidFill>
                            <a:schemeClr val="dk1"/>
                          </a:solidFill>
                          <a:latin typeface="+mn-lt"/>
                          <a:ea typeface="Arial"/>
                          <a:cs typeface="Arial"/>
                          <a:sym typeface="Arial"/>
                        </a:rPr>
                        <a:t>O</a:t>
                      </a:r>
                      <a:r>
                        <a:rPr lang="en-US" sz="100" b="0" i="0" u="none" strike="noStrike" cap="none" baseline="0" dirty="0" smtClean="0">
                          <a:solidFill>
                            <a:schemeClr val="dk1"/>
                          </a:solidFill>
                          <a:latin typeface="+mn-lt"/>
                          <a:ea typeface="Arial"/>
                          <a:cs typeface="Arial"/>
                          <a:sym typeface="Arial"/>
                        </a:rPr>
                        <a:t> </a:t>
                      </a:r>
                      <a:r>
                        <a:rPr lang="en-US" sz="1600" b="0" i="0" u="none" strike="noStrike" cap="none" baseline="0" dirty="0" smtClean="0">
                          <a:solidFill>
                            <a:schemeClr val="dk1"/>
                          </a:solidFill>
                          <a:latin typeface="+mn-lt"/>
                          <a:ea typeface="Arial"/>
                          <a:cs typeface="Arial"/>
                          <a:sym typeface="Arial"/>
                        </a:rPr>
                        <a:t>L</a:t>
                      </a:r>
                      <a:endParaRPr lang="en-US" sz="1600" dirty="0">
                        <a:solidFill>
                          <a:schemeClr val="bg1"/>
                        </a:solidFill>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b="0" i="0" u="none" strike="noStrike" cap="none" baseline="0" dirty="0" smtClean="0">
                          <a:solidFill>
                            <a:schemeClr val="dk1"/>
                          </a:solidFill>
                          <a:latin typeface="+mn-lt"/>
                          <a:ea typeface="Arial"/>
                          <a:cs typeface="Arial"/>
                          <a:sym typeface="Arial"/>
                        </a:rPr>
                        <a:t>C</a:t>
                      </a:r>
                      <a:r>
                        <a:rPr lang="en-US" sz="100" b="0" i="0" u="none" strike="noStrike" cap="none" baseline="0" dirty="0" smtClean="0">
                          <a:solidFill>
                            <a:schemeClr val="dk1"/>
                          </a:solidFill>
                          <a:latin typeface="+mn-lt"/>
                          <a:ea typeface="Arial"/>
                          <a:cs typeface="Arial"/>
                          <a:sym typeface="Arial"/>
                        </a:rPr>
                        <a:t> </a:t>
                      </a:r>
                      <a:r>
                        <a:rPr lang="en-US" sz="1600" b="0" i="0" u="none" strike="noStrike" cap="none" baseline="0" dirty="0" smtClean="0">
                          <a:solidFill>
                            <a:schemeClr val="dk1"/>
                          </a:solidFill>
                          <a:latin typeface="+mn-lt"/>
                          <a:ea typeface="Arial"/>
                          <a:cs typeface="Arial"/>
                          <a:sym typeface="Arial"/>
                        </a:rPr>
                        <a:t>O</a:t>
                      </a:r>
                      <a:r>
                        <a:rPr lang="en-US" sz="100" b="0" i="0" u="none" strike="noStrike" cap="none" baseline="0" dirty="0" smtClean="0">
                          <a:solidFill>
                            <a:schemeClr val="dk1"/>
                          </a:solidFill>
                          <a:latin typeface="+mn-lt"/>
                          <a:ea typeface="Arial"/>
                          <a:cs typeface="Arial"/>
                          <a:sym typeface="Arial"/>
                        </a:rPr>
                        <a:t> </a:t>
                      </a:r>
                      <a:r>
                        <a:rPr lang="en-US" sz="1600" b="0" i="0" u="none" strike="noStrike" cap="none" baseline="0" dirty="0" smtClean="0">
                          <a:solidFill>
                            <a:schemeClr val="dk1"/>
                          </a:solidFill>
                          <a:latin typeface="+mn-lt"/>
                          <a:ea typeface="Arial"/>
                          <a:cs typeface="Arial"/>
                          <a:sym typeface="Arial"/>
                        </a:rPr>
                        <a:t>B</a:t>
                      </a:r>
                      <a:r>
                        <a:rPr lang="en-US" sz="100" b="0" i="0" u="none" strike="noStrike" cap="none" baseline="0" dirty="0" smtClean="0">
                          <a:solidFill>
                            <a:schemeClr val="dk1"/>
                          </a:solidFill>
                          <a:latin typeface="+mn-lt"/>
                          <a:ea typeface="Arial"/>
                          <a:cs typeface="Arial"/>
                          <a:sym typeface="Arial"/>
                        </a:rPr>
                        <a:t> </a:t>
                      </a:r>
                      <a:r>
                        <a:rPr lang="en-US" sz="1600" b="0" i="0" u="none" strike="noStrike" cap="none" baseline="0" dirty="0" smtClean="0">
                          <a:solidFill>
                            <a:schemeClr val="dk1"/>
                          </a:solidFill>
                          <a:latin typeface="+mn-lt"/>
                          <a:ea typeface="Arial"/>
                          <a:cs typeface="Arial"/>
                          <a:sym typeface="Arial"/>
                        </a:rPr>
                        <a:t>O</a:t>
                      </a:r>
                      <a:r>
                        <a:rPr lang="en-US" sz="100" b="0" i="0" u="none" strike="noStrike" cap="none" baseline="0" dirty="0" smtClean="0">
                          <a:solidFill>
                            <a:schemeClr val="dk1"/>
                          </a:solidFill>
                          <a:latin typeface="+mn-lt"/>
                          <a:ea typeface="Arial"/>
                          <a:cs typeface="Arial"/>
                          <a:sym typeface="Arial"/>
                        </a:rPr>
                        <a:t> </a:t>
                      </a:r>
                      <a:r>
                        <a:rPr lang="en-US" sz="1600" b="0" i="0" u="none" strike="noStrike" cap="none" baseline="0" dirty="0" smtClean="0">
                          <a:solidFill>
                            <a:schemeClr val="dk1"/>
                          </a:solidFill>
                          <a:latin typeface="+mn-lt"/>
                          <a:ea typeface="Arial"/>
                          <a:cs typeface="Arial"/>
                          <a:sym typeface="Arial"/>
                        </a:rPr>
                        <a:t>L (COmmon Business Oriented Language) was developed in the late 1950s by computer manufacturers, the U.S. government and industrial computer users, based on a language developed by Grace Hopper, a career U.S. Navy officer and computer scientist. C</a:t>
                      </a:r>
                      <a:r>
                        <a:rPr lang="en-US" sz="100" b="0" i="0" u="none" strike="noStrike" cap="none" baseline="0" dirty="0" smtClean="0">
                          <a:solidFill>
                            <a:schemeClr val="dk1"/>
                          </a:solidFill>
                          <a:latin typeface="+mn-lt"/>
                          <a:ea typeface="Arial"/>
                          <a:cs typeface="Arial"/>
                          <a:sym typeface="Arial"/>
                        </a:rPr>
                        <a:t> </a:t>
                      </a:r>
                      <a:r>
                        <a:rPr lang="en-US" sz="1600" b="0" i="0" u="none" strike="noStrike" cap="none" baseline="0" dirty="0" smtClean="0">
                          <a:solidFill>
                            <a:schemeClr val="dk1"/>
                          </a:solidFill>
                          <a:latin typeface="+mn-lt"/>
                          <a:ea typeface="Arial"/>
                          <a:cs typeface="Arial"/>
                          <a:sym typeface="Arial"/>
                        </a:rPr>
                        <a:t>O</a:t>
                      </a:r>
                      <a:r>
                        <a:rPr lang="en-US" sz="100" b="0" i="0" u="none" strike="noStrike" cap="none" baseline="0" dirty="0" smtClean="0">
                          <a:solidFill>
                            <a:schemeClr val="dk1"/>
                          </a:solidFill>
                          <a:latin typeface="+mn-lt"/>
                          <a:ea typeface="Arial"/>
                          <a:cs typeface="Arial"/>
                          <a:sym typeface="Arial"/>
                        </a:rPr>
                        <a:t> </a:t>
                      </a:r>
                      <a:r>
                        <a:rPr lang="en-US" sz="1600" b="0" i="0" u="none" strike="noStrike" cap="none" baseline="0" dirty="0" smtClean="0">
                          <a:solidFill>
                            <a:schemeClr val="dk1"/>
                          </a:solidFill>
                          <a:latin typeface="+mn-lt"/>
                          <a:ea typeface="Arial"/>
                          <a:cs typeface="Arial"/>
                          <a:sym typeface="Arial"/>
                        </a:rPr>
                        <a:t>B</a:t>
                      </a:r>
                      <a:r>
                        <a:rPr lang="en-US" sz="100" b="0" i="0" u="none" strike="noStrike" cap="none" baseline="0" dirty="0" smtClean="0">
                          <a:solidFill>
                            <a:schemeClr val="dk1"/>
                          </a:solidFill>
                          <a:latin typeface="+mn-lt"/>
                          <a:ea typeface="Arial"/>
                          <a:cs typeface="Arial"/>
                          <a:sym typeface="Arial"/>
                        </a:rPr>
                        <a:t> </a:t>
                      </a:r>
                      <a:r>
                        <a:rPr lang="en-US" sz="1600" b="0" i="0" u="none" strike="noStrike" cap="none" baseline="0" dirty="0" smtClean="0">
                          <a:solidFill>
                            <a:schemeClr val="dk1"/>
                          </a:solidFill>
                          <a:latin typeface="+mn-lt"/>
                          <a:ea typeface="Arial"/>
                          <a:cs typeface="Arial"/>
                          <a:sym typeface="Arial"/>
                        </a:rPr>
                        <a:t>O</a:t>
                      </a:r>
                      <a:r>
                        <a:rPr lang="en-US" sz="100" b="0" i="0" u="none" strike="noStrike" cap="none" baseline="0" dirty="0" smtClean="0">
                          <a:solidFill>
                            <a:schemeClr val="dk1"/>
                          </a:solidFill>
                          <a:latin typeface="+mn-lt"/>
                          <a:ea typeface="Arial"/>
                          <a:cs typeface="Arial"/>
                          <a:sym typeface="Arial"/>
                        </a:rPr>
                        <a:t> </a:t>
                      </a:r>
                      <a:r>
                        <a:rPr lang="en-US" sz="1600" b="0" i="0" u="none" strike="noStrike" cap="none" baseline="0" dirty="0" smtClean="0">
                          <a:solidFill>
                            <a:schemeClr val="dk1"/>
                          </a:solidFill>
                          <a:latin typeface="+mn-lt"/>
                          <a:ea typeface="Arial"/>
                          <a:cs typeface="Arial"/>
                          <a:sym typeface="Arial"/>
                        </a:rPr>
                        <a:t>L is still widely used for commercial applications that require precise and efficient manipulation of large amounts of data. Its latest version supports object-oriented programming.</a:t>
                      </a:r>
                      <a:endParaRPr lang="en-US" sz="1600" dirty="0">
                        <a:solidFill>
                          <a:schemeClr val="bg1"/>
                        </a:solidFill>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505184068"/>
                  </a:ext>
                </a:extLst>
              </a:tr>
            </a:tbl>
          </a:graphicData>
        </a:graphic>
      </p:graphicFrame>
    </p:spTree>
    <p:extLst>
      <p:ext uri="{BB962C8B-B14F-4D97-AF65-F5344CB8AC3E}">
        <p14:creationId xmlns:p14="http://schemas.microsoft.com/office/powerpoint/2010/main" val="4205625390"/>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Figure 1.5 Some Other Programming Languages </a:t>
            </a:r>
            <a:r>
              <a:rPr lang="en-US" sz="2000" b="0" dirty="0" smtClean="0"/>
              <a:t>(2 of 6)</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1097583893"/>
              </p:ext>
            </p:extLst>
          </p:nvPr>
        </p:nvGraphicFramePr>
        <p:xfrm>
          <a:off x="640080" y="1747521"/>
          <a:ext cx="7863840" cy="4419600"/>
        </p:xfrm>
        <a:graphic>
          <a:graphicData uri="http://schemas.openxmlformats.org/drawingml/2006/table">
            <a:tbl>
              <a:tblPr firstRow="1" bandRow="1">
                <a:tableStyleId>{40F9630F-82C1-40B7-BC3A-925EFCFF5E92}</a:tableStyleId>
              </a:tblPr>
              <a:tblGrid>
                <a:gridCol w="1596419">
                  <a:extLst>
                    <a:ext uri="{9D8B030D-6E8A-4147-A177-3AD203B41FA5}">
                      <a16:colId xmlns:a16="http://schemas.microsoft.com/office/drawing/2014/main" val="1743563805"/>
                    </a:ext>
                  </a:extLst>
                </a:gridCol>
                <a:gridCol w="6267421">
                  <a:extLst>
                    <a:ext uri="{9D8B030D-6E8A-4147-A177-3AD203B41FA5}">
                      <a16:colId xmlns:a16="http://schemas.microsoft.com/office/drawing/2014/main" val="503032242"/>
                    </a:ext>
                  </a:extLst>
                </a:gridCol>
              </a:tblGrid>
              <a:tr h="0">
                <a:tc>
                  <a:txBody>
                    <a:bodyPr/>
                    <a:lstStyle/>
                    <a:p>
                      <a:r>
                        <a:rPr lang="en-US" sz="1600" b="1" i="0" u="none" strike="noStrike" cap="none" baseline="0" dirty="0" smtClean="0">
                          <a:solidFill>
                            <a:schemeClr val="dk1"/>
                          </a:solidFill>
                          <a:latin typeface="+mn-lt"/>
                          <a:ea typeface="Arial"/>
                          <a:cs typeface="Arial"/>
                          <a:sym typeface="Arial"/>
                        </a:rPr>
                        <a:t>Programming language</a:t>
                      </a:r>
                      <a:endParaRPr lang="en-US" sz="1600" b="1" dirty="0">
                        <a:solidFill>
                          <a:schemeClr val="tx1"/>
                        </a:solidFill>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b="1" i="0" u="none" strike="noStrike" cap="none" baseline="0" dirty="0" smtClean="0">
                          <a:solidFill>
                            <a:schemeClr val="dk1"/>
                          </a:solidFill>
                          <a:latin typeface="+mn-lt"/>
                          <a:ea typeface="Arial"/>
                          <a:cs typeface="Arial"/>
                          <a:sym typeface="Arial"/>
                        </a:rPr>
                        <a:t>Description</a:t>
                      </a:r>
                      <a:endParaRPr lang="en-US" sz="1600" b="1" dirty="0">
                        <a:solidFill>
                          <a:schemeClr val="tx1"/>
                        </a:solidFill>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822374630"/>
                  </a:ext>
                </a:extLst>
              </a:tr>
              <a:tr h="0">
                <a:tc>
                  <a:txBody>
                    <a:bodyPr/>
                    <a:lstStyle/>
                    <a:p>
                      <a:r>
                        <a:rPr lang="en-US" sz="1600" b="0" i="0" u="none" strike="noStrike" cap="none" baseline="0" dirty="0" smtClean="0">
                          <a:solidFill>
                            <a:schemeClr val="dk1"/>
                          </a:solidFill>
                          <a:latin typeface="+mn-lt"/>
                          <a:ea typeface="Arial"/>
                          <a:cs typeface="Arial"/>
                          <a:sym typeface="Arial"/>
                        </a:rPr>
                        <a:t>Pascal</a:t>
                      </a:r>
                      <a:endParaRPr lang="en-US" sz="1600" dirty="0">
                        <a:solidFill>
                          <a:schemeClr val="tx1"/>
                        </a:solidFill>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b="0" i="0" u="none" strike="noStrike" cap="none" baseline="0" dirty="0" smtClean="0">
                          <a:solidFill>
                            <a:schemeClr val="dk1"/>
                          </a:solidFill>
                          <a:latin typeface="+mn-lt"/>
                          <a:ea typeface="Arial"/>
                          <a:cs typeface="Arial"/>
                          <a:sym typeface="Arial"/>
                        </a:rPr>
                        <a:t>Research in the 1960s resulted in </a:t>
                      </a:r>
                      <a:r>
                        <a:rPr lang="en-US" sz="1600" b="1" i="0" u="none" strike="noStrike" cap="none" baseline="0" dirty="0" smtClean="0">
                          <a:solidFill>
                            <a:schemeClr val="dk1"/>
                          </a:solidFill>
                          <a:latin typeface="+mn-lt"/>
                          <a:ea typeface="Arial"/>
                          <a:cs typeface="Arial"/>
                          <a:sym typeface="Arial"/>
                        </a:rPr>
                        <a:t>structured programming</a:t>
                      </a:r>
                      <a:r>
                        <a:rPr lang="en-US" sz="1600" b="0" i="0" u="none" strike="noStrike" cap="none" baseline="0" dirty="0" smtClean="0">
                          <a:solidFill>
                            <a:schemeClr val="dk1"/>
                          </a:solidFill>
                          <a:latin typeface="+mn-lt"/>
                          <a:ea typeface="Arial"/>
                          <a:cs typeface="Arial"/>
                          <a:sym typeface="Arial"/>
                        </a:rPr>
                        <a:t>—a disciplined approach to writing programs that are clearer, easier to test and debug and easier to modify than programs produced with previous techniques. The Pascal language developed by Professor Niklaus Wirth in 1971 grew out of this research. It was popular for teaching structured programming for several decades.</a:t>
                      </a:r>
                      <a:endParaRPr lang="en-US" sz="1600" dirty="0">
                        <a:solidFill>
                          <a:schemeClr val="tx1"/>
                        </a:solidFill>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889619098"/>
                  </a:ext>
                </a:extLst>
              </a:tr>
              <a:tr h="120869">
                <a:tc>
                  <a:txBody>
                    <a:bodyPr/>
                    <a:lstStyle/>
                    <a:p>
                      <a:r>
                        <a:rPr lang="en-US" sz="1600" b="0" i="0" u="none" strike="noStrike" cap="none" baseline="0" dirty="0" smtClean="0">
                          <a:solidFill>
                            <a:schemeClr val="dk1"/>
                          </a:solidFill>
                          <a:latin typeface="+mn-lt"/>
                          <a:ea typeface="Arial"/>
                          <a:cs typeface="Arial"/>
                          <a:sym typeface="Arial"/>
                        </a:rPr>
                        <a:t>Ada</a:t>
                      </a:r>
                      <a:endParaRPr lang="en-US" sz="1600" dirty="0">
                        <a:solidFill>
                          <a:schemeClr val="tx1"/>
                        </a:solidFill>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b="0" i="0" u="none" strike="noStrike" cap="none" baseline="0" dirty="0" smtClean="0">
                          <a:solidFill>
                            <a:schemeClr val="dk1"/>
                          </a:solidFill>
                          <a:latin typeface="+mn-lt"/>
                          <a:ea typeface="Arial"/>
                          <a:cs typeface="Arial"/>
                          <a:sym typeface="Arial"/>
                        </a:rPr>
                        <a:t>Ada, based on Pascal, was developed under the sponsorship of the U.S. Department of Defense (D</a:t>
                      </a:r>
                      <a:r>
                        <a:rPr lang="en-US" sz="100" b="0" i="0" u="none" strike="noStrike" cap="none" baseline="0" dirty="0" smtClean="0">
                          <a:solidFill>
                            <a:schemeClr val="dk1"/>
                          </a:solidFill>
                          <a:latin typeface="+mn-lt"/>
                          <a:ea typeface="Arial"/>
                          <a:cs typeface="Arial"/>
                          <a:sym typeface="Arial"/>
                        </a:rPr>
                        <a:t> </a:t>
                      </a:r>
                      <a:r>
                        <a:rPr lang="en-US" sz="1600" b="0" i="0" u="none" strike="noStrike" cap="none" baseline="0" dirty="0" smtClean="0">
                          <a:solidFill>
                            <a:schemeClr val="dk1"/>
                          </a:solidFill>
                          <a:latin typeface="+mn-lt"/>
                          <a:ea typeface="Arial"/>
                          <a:cs typeface="Arial"/>
                          <a:sym typeface="Arial"/>
                        </a:rPr>
                        <a:t>O</a:t>
                      </a:r>
                      <a:r>
                        <a:rPr lang="en-US" sz="100" b="0" i="0" u="none" strike="noStrike" cap="none" baseline="0" dirty="0" smtClean="0">
                          <a:solidFill>
                            <a:schemeClr val="dk1"/>
                          </a:solidFill>
                          <a:latin typeface="+mn-lt"/>
                          <a:ea typeface="Arial"/>
                          <a:cs typeface="Arial"/>
                          <a:sym typeface="Arial"/>
                        </a:rPr>
                        <a:t> </a:t>
                      </a:r>
                      <a:r>
                        <a:rPr lang="en-US" sz="1600" b="0" i="0" u="none" strike="noStrike" cap="none" baseline="0" dirty="0" smtClean="0">
                          <a:solidFill>
                            <a:schemeClr val="dk1"/>
                          </a:solidFill>
                          <a:latin typeface="+mn-lt"/>
                          <a:ea typeface="Arial"/>
                          <a:cs typeface="Arial"/>
                          <a:sym typeface="Arial"/>
                        </a:rPr>
                        <a:t>D) during the 1970s and early 1980s. The D</a:t>
                      </a:r>
                      <a:r>
                        <a:rPr lang="en-US" sz="100" b="0" i="0" u="none" strike="noStrike" cap="none" baseline="0" dirty="0" smtClean="0">
                          <a:solidFill>
                            <a:schemeClr val="dk1"/>
                          </a:solidFill>
                          <a:latin typeface="+mn-lt"/>
                          <a:ea typeface="Arial"/>
                          <a:cs typeface="Arial"/>
                          <a:sym typeface="Arial"/>
                        </a:rPr>
                        <a:t> </a:t>
                      </a:r>
                      <a:r>
                        <a:rPr lang="en-US" sz="1600" b="0" i="0" u="none" strike="noStrike" cap="none" baseline="0" dirty="0" smtClean="0">
                          <a:solidFill>
                            <a:schemeClr val="dk1"/>
                          </a:solidFill>
                          <a:latin typeface="+mn-lt"/>
                          <a:ea typeface="Arial"/>
                          <a:cs typeface="Arial"/>
                          <a:sym typeface="Arial"/>
                        </a:rPr>
                        <a:t>O</a:t>
                      </a:r>
                      <a:r>
                        <a:rPr lang="en-US" sz="100" b="0" i="0" u="none" strike="noStrike" cap="none" baseline="0" dirty="0" smtClean="0">
                          <a:solidFill>
                            <a:schemeClr val="dk1"/>
                          </a:solidFill>
                          <a:latin typeface="+mn-lt"/>
                          <a:ea typeface="Arial"/>
                          <a:cs typeface="Arial"/>
                          <a:sym typeface="Arial"/>
                        </a:rPr>
                        <a:t> </a:t>
                      </a:r>
                      <a:r>
                        <a:rPr lang="en-US" sz="1600" b="0" i="0" u="none" strike="noStrike" cap="none" baseline="0" dirty="0" smtClean="0">
                          <a:solidFill>
                            <a:schemeClr val="dk1"/>
                          </a:solidFill>
                          <a:latin typeface="+mn-lt"/>
                          <a:ea typeface="Arial"/>
                          <a:cs typeface="Arial"/>
                          <a:sym typeface="Arial"/>
                        </a:rPr>
                        <a:t>D wanted a single language that would fill most of its needs. The Pascal-based language was named after Lady Ada Lovelace, daughter of the poet Lord Byron. She’s credited with writing the world’s first computer program in the early 1800s (for the Analytical Engine mechanical computing device designed by Charles Babbage). Ada also supports object-oriented programming.</a:t>
                      </a:r>
                      <a:endParaRPr lang="en-US" sz="1600" dirty="0">
                        <a:solidFill>
                          <a:schemeClr val="tx1"/>
                        </a:solidFill>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673374227"/>
                  </a:ext>
                </a:extLst>
              </a:tr>
            </a:tbl>
          </a:graphicData>
        </a:graphic>
      </p:graphicFrame>
    </p:spTree>
    <p:extLst>
      <p:ext uri="{BB962C8B-B14F-4D97-AF65-F5344CB8AC3E}">
        <p14:creationId xmlns:p14="http://schemas.microsoft.com/office/powerpoint/2010/main" val="3962523956"/>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Figure 1.5 Some Other Programming Languages </a:t>
            </a:r>
            <a:r>
              <a:rPr lang="en-US" sz="2000" b="0" dirty="0" smtClean="0"/>
              <a:t>(3 </a:t>
            </a:r>
            <a:r>
              <a:rPr lang="en-US" sz="2000" b="0" dirty="0"/>
              <a:t>of </a:t>
            </a:r>
            <a:r>
              <a:rPr lang="en-US" sz="2000" b="0" dirty="0" smtClean="0"/>
              <a:t>6)</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2255233844"/>
              </p:ext>
            </p:extLst>
          </p:nvPr>
        </p:nvGraphicFramePr>
        <p:xfrm>
          <a:off x="533401" y="1557021"/>
          <a:ext cx="8153400" cy="4194422"/>
        </p:xfrm>
        <a:graphic>
          <a:graphicData uri="http://schemas.openxmlformats.org/drawingml/2006/table">
            <a:tbl>
              <a:tblPr firstRow="1" bandRow="1">
                <a:tableStyleId>{40F9630F-82C1-40B7-BC3A-925EFCFF5E92}</a:tableStyleId>
              </a:tblPr>
              <a:tblGrid>
                <a:gridCol w="1555186">
                  <a:extLst>
                    <a:ext uri="{9D8B030D-6E8A-4147-A177-3AD203B41FA5}">
                      <a16:colId xmlns:a16="http://schemas.microsoft.com/office/drawing/2014/main" val="3618436208"/>
                    </a:ext>
                  </a:extLst>
                </a:gridCol>
                <a:gridCol w="6598214">
                  <a:extLst>
                    <a:ext uri="{9D8B030D-6E8A-4147-A177-3AD203B41FA5}">
                      <a16:colId xmlns:a16="http://schemas.microsoft.com/office/drawing/2014/main" val="4151915701"/>
                    </a:ext>
                  </a:extLst>
                </a:gridCol>
              </a:tblGrid>
              <a:tr h="481717">
                <a:tc>
                  <a:txBody>
                    <a:bodyPr/>
                    <a:lstStyle/>
                    <a:p>
                      <a:r>
                        <a:rPr lang="en-US" sz="1400" b="1" i="0" u="none" strike="noStrike" cap="none" baseline="0" dirty="0" smtClean="0">
                          <a:solidFill>
                            <a:schemeClr val="dk1"/>
                          </a:solidFill>
                          <a:latin typeface="+mn-lt"/>
                          <a:ea typeface="Arial"/>
                          <a:cs typeface="Arial"/>
                          <a:sym typeface="Arial"/>
                        </a:rPr>
                        <a:t>Programming language</a:t>
                      </a:r>
                      <a:endParaRPr lang="en-US" sz="1400" b="1" dirty="0">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400" b="1" i="0" u="none" strike="noStrike" cap="none" baseline="0" dirty="0" smtClean="0">
                          <a:solidFill>
                            <a:schemeClr val="dk1"/>
                          </a:solidFill>
                          <a:latin typeface="+mn-lt"/>
                          <a:ea typeface="Arial"/>
                          <a:cs typeface="Arial"/>
                          <a:sym typeface="Arial"/>
                        </a:rPr>
                        <a:t>Description</a:t>
                      </a:r>
                      <a:endParaRPr lang="en-US" sz="1400" b="1" dirty="0">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80801313"/>
                  </a:ext>
                </a:extLst>
              </a:tr>
              <a:tr h="684545">
                <a:tc>
                  <a:txBody>
                    <a:bodyPr/>
                    <a:lstStyle/>
                    <a:p>
                      <a:r>
                        <a:rPr lang="en-US" sz="1400" b="0" i="0" u="none" strike="noStrike" cap="none" baseline="0" smtClean="0">
                          <a:solidFill>
                            <a:schemeClr val="dk1"/>
                          </a:solidFill>
                          <a:latin typeface="+mn-lt"/>
                          <a:ea typeface="Arial"/>
                          <a:cs typeface="Arial"/>
                          <a:sym typeface="Arial"/>
                        </a:rPr>
                        <a:t>Basic</a:t>
                      </a:r>
                      <a:endParaRPr lang="en-US" sz="1400" dirty="0">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400" b="0" i="0" u="none" strike="noStrike" cap="none" baseline="0" dirty="0" smtClean="0">
                          <a:solidFill>
                            <a:schemeClr val="dk1"/>
                          </a:solidFill>
                          <a:latin typeface="+mn-lt"/>
                          <a:ea typeface="Arial"/>
                          <a:cs typeface="Arial"/>
                          <a:sym typeface="Arial"/>
                        </a:rPr>
                        <a:t>Basic was developed in the 1960s at Dartmouth College to familiarize novices with programming techniques. Many of its latest versions are object oriented.</a:t>
                      </a:r>
                      <a:endParaRPr lang="en-US" sz="1400" dirty="0">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30195592"/>
                  </a:ext>
                </a:extLst>
              </a:tr>
              <a:tr h="1090202">
                <a:tc>
                  <a:txBody>
                    <a:bodyPr/>
                    <a:lstStyle/>
                    <a:p>
                      <a:r>
                        <a:rPr lang="en-US" sz="1400" b="0" i="0" u="none" strike="noStrike" cap="none" baseline="0" dirty="0" smtClean="0">
                          <a:solidFill>
                            <a:schemeClr val="dk1"/>
                          </a:solidFill>
                          <a:latin typeface="+mn-lt"/>
                          <a:ea typeface="Arial"/>
                          <a:cs typeface="Arial"/>
                          <a:sym typeface="Arial"/>
                        </a:rPr>
                        <a:t>Objective-C</a:t>
                      </a:r>
                      <a:endParaRPr lang="en-US" sz="1400" dirty="0">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400" b="0" i="0" u="none" strike="noStrike" cap="none" baseline="0" dirty="0" smtClean="0">
                          <a:solidFill>
                            <a:schemeClr val="dk1"/>
                          </a:solidFill>
                          <a:latin typeface="+mn-lt"/>
                          <a:ea typeface="Arial"/>
                          <a:cs typeface="Arial"/>
                          <a:sym typeface="Arial"/>
                        </a:rPr>
                        <a:t>Objective-C is an object-oriented language based on C. It was developed in the early 1980s and later acquired by NeXT, which in turn was acquired by Apple. It became the key programming language for the O S X operating system and all i O S-powered devices (such as iPods, iPhones and iPads).</a:t>
                      </a:r>
                      <a:endParaRPr lang="en-US" sz="1400" dirty="0">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115678107"/>
                  </a:ext>
                </a:extLst>
              </a:tr>
              <a:tr h="1901515">
                <a:tc>
                  <a:txBody>
                    <a:bodyPr/>
                    <a:lstStyle/>
                    <a:p>
                      <a:r>
                        <a:rPr lang="en-US" sz="1400" b="0" i="0" u="none" strike="noStrike" cap="none" baseline="0" smtClean="0">
                          <a:solidFill>
                            <a:schemeClr val="dk1"/>
                          </a:solidFill>
                          <a:latin typeface="+mn-lt"/>
                          <a:ea typeface="Arial"/>
                          <a:cs typeface="Arial"/>
                          <a:sym typeface="Arial"/>
                        </a:rPr>
                        <a:t>Swift</a:t>
                      </a:r>
                      <a:endParaRPr lang="en-US" sz="1400" dirty="0">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400" b="0" i="0" u="none" strike="noStrike" cap="none" baseline="0" dirty="0" smtClean="0">
                          <a:solidFill>
                            <a:schemeClr val="dk1"/>
                          </a:solidFill>
                          <a:latin typeface="+mn-lt"/>
                          <a:ea typeface="Arial"/>
                          <a:cs typeface="Arial"/>
                          <a:sym typeface="Arial"/>
                        </a:rPr>
                        <a:t>Swift, which was introduced in 2014, is Apple’s programming language of the future for developing i O S and O S X applications (apps). Swift is a contemporary language that includes popular programming-language features from languages such as Objective-C, Java, C#, Ruby, Python and others. In 2015, Apple released Swift 2 with new and updated features. According to the Tiobe Index, Swift has already become one of the most popular programming languages. Swift is now </a:t>
                      </a:r>
                      <a:r>
                        <a:rPr lang="en-US" sz="1400" b="1" i="0" u="none" strike="noStrike" cap="none" baseline="0" dirty="0" smtClean="0">
                          <a:solidFill>
                            <a:schemeClr val="dk1"/>
                          </a:solidFill>
                          <a:latin typeface="+mn-lt"/>
                          <a:ea typeface="Arial"/>
                          <a:cs typeface="Arial"/>
                          <a:sym typeface="Arial"/>
                        </a:rPr>
                        <a:t>open source</a:t>
                      </a:r>
                      <a:r>
                        <a:rPr lang="en-US" sz="1400" b="0" i="1" u="none" strike="noStrike" cap="none" baseline="0" dirty="0" smtClean="0">
                          <a:solidFill>
                            <a:schemeClr val="dk1"/>
                          </a:solidFill>
                          <a:latin typeface="+mn-lt"/>
                          <a:ea typeface="Arial"/>
                          <a:cs typeface="Arial"/>
                          <a:sym typeface="Arial"/>
                        </a:rPr>
                        <a:t> </a:t>
                      </a:r>
                      <a:r>
                        <a:rPr lang="en-US" sz="1400" b="0" i="0" u="none" strike="noStrike" cap="none" baseline="0" dirty="0" smtClean="0">
                          <a:solidFill>
                            <a:schemeClr val="dk1"/>
                          </a:solidFill>
                          <a:latin typeface="+mn-lt"/>
                          <a:ea typeface="Arial"/>
                          <a:cs typeface="Arial"/>
                          <a:sym typeface="Arial"/>
                        </a:rPr>
                        <a:t>(Section 1.11.2), so it can be used on non-Apple platforms as well.</a:t>
                      </a:r>
                      <a:endParaRPr lang="en-US" sz="1400" dirty="0">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391118416"/>
                  </a:ext>
                </a:extLst>
              </a:tr>
            </a:tbl>
          </a:graphicData>
        </a:graphic>
      </p:graphicFrame>
    </p:spTree>
    <p:extLst>
      <p:ext uri="{BB962C8B-B14F-4D97-AF65-F5344CB8AC3E}">
        <p14:creationId xmlns:p14="http://schemas.microsoft.com/office/powerpoint/2010/main" val="130173141"/>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Figure 1.5 Some Other Programming Languages </a:t>
            </a:r>
            <a:r>
              <a:rPr lang="en-US" sz="2000" b="0" dirty="0" smtClean="0"/>
              <a:t>(4 </a:t>
            </a:r>
            <a:r>
              <a:rPr lang="en-US" sz="2000" b="0" dirty="0"/>
              <a:t>of </a:t>
            </a:r>
            <a:r>
              <a:rPr lang="en-US" sz="2000" b="0" dirty="0" smtClean="0"/>
              <a:t>6)</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1208751560"/>
              </p:ext>
            </p:extLst>
          </p:nvPr>
        </p:nvGraphicFramePr>
        <p:xfrm>
          <a:off x="457200" y="1564640"/>
          <a:ext cx="8229600" cy="4632960"/>
        </p:xfrm>
        <a:graphic>
          <a:graphicData uri="http://schemas.openxmlformats.org/drawingml/2006/table">
            <a:tbl>
              <a:tblPr firstRow="1" bandRow="1">
                <a:tableStyleId>{40F9630F-82C1-40B7-BC3A-925EFCFF5E92}</a:tableStyleId>
              </a:tblPr>
              <a:tblGrid>
                <a:gridCol w="1432560">
                  <a:extLst>
                    <a:ext uri="{9D8B030D-6E8A-4147-A177-3AD203B41FA5}">
                      <a16:colId xmlns:a16="http://schemas.microsoft.com/office/drawing/2014/main" val="236687626"/>
                    </a:ext>
                  </a:extLst>
                </a:gridCol>
                <a:gridCol w="6797040">
                  <a:extLst>
                    <a:ext uri="{9D8B030D-6E8A-4147-A177-3AD203B41FA5}">
                      <a16:colId xmlns:a16="http://schemas.microsoft.com/office/drawing/2014/main" val="4042274704"/>
                    </a:ext>
                  </a:extLst>
                </a:gridCol>
              </a:tblGrid>
              <a:tr h="367030">
                <a:tc>
                  <a:txBody>
                    <a:bodyPr/>
                    <a:lstStyle/>
                    <a:p>
                      <a:r>
                        <a:rPr lang="en-US" sz="1400" b="1" i="0" u="none" strike="noStrike" cap="none" baseline="0" dirty="0" smtClean="0">
                          <a:solidFill>
                            <a:schemeClr val="dk1"/>
                          </a:solidFill>
                          <a:latin typeface="+mn-lt"/>
                          <a:ea typeface="Arial"/>
                          <a:cs typeface="Arial"/>
                          <a:sym typeface="Arial"/>
                        </a:rPr>
                        <a:t>Programming language</a:t>
                      </a:r>
                      <a:endParaRPr lang="en-US" sz="1400" b="1" dirty="0">
                        <a:solidFill>
                          <a:schemeClr val="tx1"/>
                        </a:solidFill>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400" b="1" i="0" u="none" strike="noStrike" cap="none" baseline="0" dirty="0" smtClean="0">
                          <a:solidFill>
                            <a:schemeClr val="dk1"/>
                          </a:solidFill>
                          <a:latin typeface="+mn-lt"/>
                          <a:ea typeface="Arial"/>
                          <a:cs typeface="Arial"/>
                          <a:sym typeface="Arial"/>
                        </a:rPr>
                        <a:t>Description</a:t>
                      </a:r>
                      <a:endParaRPr lang="en-US" sz="1400" b="1" dirty="0">
                        <a:solidFill>
                          <a:schemeClr val="tx1"/>
                        </a:solidFill>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316311806"/>
                  </a:ext>
                </a:extLst>
              </a:tr>
              <a:tr h="1576070">
                <a:tc>
                  <a:txBody>
                    <a:bodyPr/>
                    <a:lstStyle/>
                    <a:p>
                      <a:r>
                        <a:rPr lang="en-US" sz="1400" b="0" i="0" u="none" strike="noStrike" cap="none" baseline="0" dirty="0" smtClean="0">
                          <a:solidFill>
                            <a:schemeClr val="dk1"/>
                          </a:solidFill>
                          <a:latin typeface="+mn-lt"/>
                          <a:ea typeface="Arial"/>
                          <a:cs typeface="Arial"/>
                          <a:sym typeface="Arial"/>
                        </a:rPr>
                        <a:t>Java</a:t>
                      </a:r>
                      <a:endParaRPr lang="en-US" sz="1400" dirty="0">
                        <a:solidFill>
                          <a:schemeClr val="tx1"/>
                        </a:solidFill>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400" b="0" i="0" u="none" strike="noStrike" cap="none" baseline="0" dirty="0" smtClean="0">
                          <a:solidFill>
                            <a:schemeClr val="dk1"/>
                          </a:solidFill>
                          <a:latin typeface="+mn-lt"/>
                          <a:ea typeface="Arial"/>
                          <a:cs typeface="Arial"/>
                          <a:sym typeface="Arial"/>
                        </a:rPr>
                        <a:t>Sun Microsystems in 1991 funded an internal corporate research project led by James Gosling, which resulted in the C++-based object-oriented programming language called Java. A key goal of Java is to enable developers to write programs that will run on a great variety of computer systems and computer-controlled devices. This is sometimes called “write once, run anywhere.” Java is used to develop large-scale enterprise applications, to enhance the functionality of web servers (the computers that provide the content we see in our web browsers), to provide applications for consumer devices (e.g., smartphones, tablets, television set-top boxes, appliances, automobiles and more) and for many other purposes. Java is also the key language for developing Android smartphone and tablet apps.</a:t>
                      </a:r>
                      <a:endParaRPr lang="en-US" sz="1400" dirty="0">
                        <a:solidFill>
                          <a:schemeClr val="tx1"/>
                        </a:solidFill>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409447265"/>
                  </a:ext>
                </a:extLst>
              </a:tr>
              <a:tr h="518160">
                <a:tc>
                  <a:txBody>
                    <a:bodyPr/>
                    <a:lstStyle/>
                    <a:p>
                      <a:r>
                        <a:rPr lang="en-US" sz="1400" b="0" i="0" u="none" strike="noStrike" cap="none" baseline="0" dirty="0" smtClean="0">
                          <a:solidFill>
                            <a:schemeClr val="dk1"/>
                          </a:solidFill>
                          <a:latin typeface="+mn-lt"/>
                          <a:ea typeface="Arial"/>
                          <a:cs typeface="Arial"/>
                          <a:sym typeface="Arial"/>
                        </a:rPr>
                        <a:t>Visual Basic</a:t>
                      </a:r>
                      <a:endParaRPr lang="en-US" sz="1400" dirty="0">
                        <a:solidFill>
                          <a:schemeClr val="tx1"/>
                        </a:solidFill>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400" b="0" i="0" u="none" strike="noStrike" cap="none" baseline="0" dirty="0" smtClean="0">
                          <a:solidFill>
                            <a:schemeClr val="dk1"/>
                          </a:solidFill>
                          <a:latin typeface="+mn-lt"/>
                          <a:ea typeface="Arial"/>
                          <a:cs typeface="Arial"/>
                          <a:sym typeface="Arial"/>
                        </a:rPr>
                        <a:t>Microsoft’s Visual Basic language was introduced in the early 1990s to simplify the development of Microsoft Windows applications. Its latest versions support object-oriented programming.</a:t>
                      </a:r>
                      <a:endParaRPr lang="en-US" sz="1400" dirty="0">
                        <a:solidFill>
                          <a:schemeClr val="tx1"/>
                        </a:solidFill>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315340048"/>
                  </a:ext>
                </a:extLst>
              </a:tr>
              <a:tr h="820420">
                <a:tc>
                  <a:txBody>
                    <a:bodyPr/>
                    <a:lstStyle/>
                    <a:p>
                      <a:r>
                        <a:rPr lang="en-US" sz="1400" b="0" i="0" u="none" strike="noStrike" cap="none" baseline="0" dirty="0" smtClean="0">
                          <a:solidFill>
                            <a:schemeClr val="dk1"/>
                          </a:solidFill>
                          <a:latin typeface="+mn-lt"/>
                          <a:ea typeface="Arial"/>
                          <a:cs typeface="Arial"/>
                          <a:sym typeface="Arial"/>
                        </a:rPr>
                        <a:t>C#</a:t>
                      </a:r>
                      <a:endParaRPr lang="en-US" sz="1400" dirty="0">
                        <a:solidFill>
                          <a:schemeClr val="tx1"/>
                        </a:solidFill>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400" b="0" i="0" u="none" strike="noStrike" cap="none" baseline="0" dirty="0" smtClean="0">
                          <a:solidFill>
                            <a:schemeClr val="dk1"/>
                          </a:solidFill>
                          <a:latin typeface="+mn-lt"/>
                          <a:ea typeface="Arial"/>
                          <a:cs typeface="Arial"/>
                          <a:sym typeface="Arial"/>
                        </a:rPr>
                        <a:t>Microsoft’s three primary object-oriented programming languages are C# (based on C++ and Java), Visual C++ (based on C++) and Visual Basic (based on the original Basic). C# was developed to integrate the web into computer applications, and is now widely used to develop enterprise applications and for mobile application development.</a:t>
                      </a:r>
                      <a:endParaRPr lang="en-US" sz="1400" dirty="0">
                        <a:solidFill>
                          <a:schemeClr val="tx1"/>
                        </a:solidFill>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713490994"/>
                  </a:ext>
                </a:extLst>
              </a:tr>
            </a:tbl>
          </a:graphicData>
        </a:graphic>
      </p:graphicFrame>
    </p:spTree>
    <p:extLst>
      <p:ext uri="{BB962C8B-B14F-4D97-AF65-F5344CB8AC3E}">
        <p14:creationId xmlns:p14="http://schemas.microsoft.com/office/powerpoint/2010/main" val="4037509815"/>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Figure 1.5 Some Other Programming Languages </a:t>
            </a:r>
            <a:r>
              <a:rPr lang="en-US" sz="2000" b="0" dirty="0" smtClean="0"/>
              <a:t>(5 </a:t>
            </a:r>
            <a:r>
              <a:rPr lang="en-US" sz="2000" b="0" dirty="0"/>
              <a:t>of </a:t>
            </a:r>
            <a:r>
              <a:rPr lang="en-US" sz="2000" b="0" dirty="0" smtClean="0"/>
              <a:t>6)</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2099619673"/>
              </p:ext>
            </p:extLst>
          </p:nvPr>
        </p:nvGraphicFramePr>
        <p:xfrm>
          <a:off x="457200" y="1722119"/>
          <a:ext cx="8229600" cy="4511040"/>
        </p:xfrm>
        <a:graphic>
          <a:graphicData uri="http://schemas.openxmlformats.org/drawingml/2006/table">
            <a:tbl>
              <a:tblPr firstRow="1" bandRow="1">
                <a:tableStyleId>{40F9630F-82C1-40B7-BC3A-925EFCFF5E92}</a:tableStyleId>
              </a:tblPr>
              <a:tblGrid>
                <a:gridCol w="1813560">
                  <a:extLst>
                    <a:ext uri="{9D8B030D-6E8A-4147-A177-3AD203B41FA5}">
                      <a16:colId xmlns:a16="http://schemas.microsoft.com/office/drawing/2014/main" val="3432752494"/>
                    </a:ext>
                  </a:extLst>
                </a:gridCol>
                <a:gridCol w="6416040">
                  <a:extLst>
                    <a:ext uri="{9D8B030D-6E8A-4147-A177-3AD203B41FA5}">
                      <a16:colId xmlns:a16="http://schemas.microsoft.com/office/drawing/2014/main" val="3934269250"/>
                    </a:ext>
                  </a:extLst>
                </a:gridCol>
              </a:tblGrid>
              <a:tr h="547002">
                <a:tc>
                  <a:txBody>
                    <a:bodyPr/>
                    <a:lstStyle/>
                    <a:p>
                      <a:r>
                        <a:rPr lang="en-US" sz="1600" b="1" i="0" u="none" strike="noStrike" cap="none" baseline="0" dirty="0" smtClean="0">
                          <a:solidFill>
                            <a:schemeClr val="dk1"/>
                          </a:solidFill>
                          <a:latin typeface="+mn-lt"/>
                          <a:ea typeface="Arial"/>
                          <a:cs typeface="Arial"/>
                          <a:sym typeface="Arial"/>
                        </a:rPr>
                        <a:t>Programming language</a:t>
                      </a:r>
                      <a:endParaRPr lang="en-US" sz="1600" b="1" dirty="0">
                        <a:solidFill>
                          <a:schemeClr val="tx1"/>
                        </a:solidFill>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b="1" i="0" u="none" strike="noStrike" cap="none" baseline="0" dirty="0" smtClean="0">
                          <a:solidFill>
                            <a:schemeClr val="dk1"/>
                          </a:solidFill>
                          <a:latin typeface="+mn-lt"/>
                          <a:ea typeface="Arial"/>
                          <a:cs typeface="Arial"/>
                          <a:sym typeface="Arial"/>
                        </a:rPr>
                        <a:t>Description</a:t>
                      </a:r>
                      <a:endParaRPr lang="en-US" sz="1600" b="1" dirty="0">
                        <a:solidFill>
                          <a:schemeClr val="tx1"/>
                        </a:solidFill>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548865350"/>
                  </a:ext>
                </a:extLst>
              </a:tr>
              <a:tr h="1007635">
                <a:tc>
                  <a:txBody>
                    <a:bodyPr/>
                    <a:lstStyle/>
                    <a:p>
                      <a:r>
                        <a:rPr lang="en-US" sz="1600" b="0" i="0" u="none" strike="noStrike" cap="none" baseline="0" dirty="0" smtClean="0">
                          <a:solidFill>
                            <a:schemeClr val="dk1"/>
                          </a:solidFill>
                          <a:latin typeface="+mn-lt"/>
                          <a:ea typeface="Arial"/>
                          <a:cs typeface="Arial"/>
                          <a:sym typeface="Arial"/>
                        </a:rPr>
                        <a:t>P</a:t>
                      </a:r>
                      <a:r>
                        <a:rPr lang="en-US" sz="100" b="0" i="0" u="none" strike="noStrike" cap="none" baseline="0" dirty="0" smtClean="0">
                          <a:solidFill>
                            <a:schemeClr val="dk1"/>
                          </a:solidFill>
                          <a:latin typeface="+mn-lt"/>
                          <a:ea typeface="Arial"/>
                          <a:cs typeface="Arial"/>
                          <a:sym typeface="Arial"/>
                        </a:rPr>
                        <a:t> </a:t>
                      </a:r>
                      <a:r>
                        <a:rPr lang="en-US" sz="1600" b="0" i="0" u="none" strike="noStrike" cap="none" baseline="0" dirty="0" smtClean="0">
                          <a:solidFill>
                            <a:schemeClr val="dk1"/>
                          </a:solidFill>
                          <a:latin typeface="+mn-lt"/>
                          <a:ea typeface="Arial"/>
                          <a:cs typeface="Arial"/>
                          <a:sym typeface="Arial"/>
                        </a:rPr>
                        <a:t>H</a:t>
                      </a:r>
                      <a:r>
                        <a:rPr lang="en-US" sz="100" b="0" i="0" u="none" strike="noStrike" cap="none" baseline="0" dirty="0" smtClean="0">
                          <a:solidFill>
                            <a:schemeClr val="dk1"/>
                          </a:solidFill>
                          <a:latin typeface="+mn-lt"/>
                          <a:ea typeface="Arial"/>
                          <a:cs typeface="Arial"/>
                          <a:sym typeface="Arial"/>
                        </a:rPr>
                        <a:t> </a:t>
                      </a:r>
                      <a:r>
                        <a:rPr lang="en-US" sz="1600" b="0" i="0" u="none" strike="noStrike" cap="none" baseline="0" dirty="0" smtClean="0">
                          <a:solidFill>
                            <a:schemeClr val="dk1"/>
                          </a:solidFill>
                          <a:latin typeface="+mn-lt"/>
                          <a:ea typeface="Arial"/>
                          <a:cs typeface="Arial"/>
                          <a:sym typeface="Arial"/>
                        </a:rPr>
                        <a:t>P</a:t>
                      </a:r>
                      <a:endParaRPr lang="en-US" sz="1600" dirty="0">
                        <a:solidFill>
                          <a:schemeClr val="tx1"/>
                        </a:solidFill>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b="0" i="0" u="none" strike="noStrike" cap="none" baseline="0" dirty="0" smtClean="0">
                          <a:solidFill>
                            <a:schemeClr val="dk1"/>
                          </a:solidFill>
                          <a:latin typeface="+mn-lt"/>
                          <a:ea typeface="Arial"/>
                          <a:cs typeface="Arial"/>
                          <a:sym typeface="Arial"/>
                        </a:rPr>
                        <a:t>P</a:t>
                      </a:r>
                      <a:r>
                        <a:rPr lang="en-US" sz="100" b="0" i="0" u="none" strike="noStrike" cap="none" baseline="0" dirty="0" smtClean="0">
                          <a:solidFill>
                            <a:schemeClr val="dk1"/>
                          </a:solidFill>
                          <a:latin typeface="+mn-lt"/>
                          <a:ea typeface="Arial"/>
                          <a:cs typeface="Arial"/>
                          <a:sym typeface="Arial"/>
                        </a:rPr>
                        <a:t> </a:t>
                      </a:r>
                      <a:r>
                        <a:rPr lang="en-US" sz="1600" b="0" i="0" u="none" strike="noStrike" cap="none" baseline="0" dirty="0" smtClean="0">
                          <a:solidFill>
                            <a:schemeClr val="dk1"/>
                          </a:solidFill>
                          <a:latin typeface="+mn-lt"/>
                          <a:ea typeface="Arial"/>
                          <a:cs typeface="Arial"/>
                          <a:sym typeface="Arial"/>
                        </a:rPr>
                        <a:t>H</a:t>
                      </a:r>
                      <a:r>
                        <a:rPr lang="en-US" sz="100" b="0" i="0" u="none" strike="noStrike" cap="none" baseline="0" dirty="0" smtClean="0">
                          <a:solidFill>
                            <a:schemeClr val="dk1"/>
                          </a:solidFill>
                          <a:latin typeface="+mn-lt"/>
                          <a:ea typeface="Arial"/>
                          <a:cs typeface="Arial"/>
                          <a:sym typeface="Arial"/>
                        </a:rPr>
                        <a:t> </a:t>
                      </a:r>
                      <a:r>
                        <a:rPr lang="en-US" sz="1600" b="0" i="0" u="none" strike="noStrike" cap="none" baseline="0" dirty="0" smtClean="0">
                          <a:solidFill>
                            <a:schemeClr val="dk1"/>
                          </a:solidFill>
                          <a:latin typeface="+mn-lt"/>
                          <a:ea typeface="Arial"/>
                          <a:cs typeface="Arial"/>
                          <a:sym typeface="Arial"/>
                        </a:rPr>
                        <a:t>P is an object-oriented, </a:t>
                      </a:r>
                      <a:r>
                        <a:rPr lang="en-US" sz="1600" b="1" i="0" u="none" strike="noStrike" cap="none" baseline="0" dirty="0" smtClean="0">
                          <a:solidFill>
                            <a:schemeClr val="dk1"/>
                          </a:solidFill>
                          <a:latin typeface="+mn-lt"/>
                          <a:ea typeface="Arial"/>
                          <a:cs typeface="Arial"/>
                          <a:sym typeface="Arial"/>
                        </a:rPr>
                        <a:t>open-source</a:t>
                      </a:r>
                      <a:r>
                        <a:rPr lang="en-US" sz="1600" b="0" i="1" u="none" strike="noStrike" cap="none" baseline="0" dirty="0" smtClean="0">
                          <a:solidFill>
                            <a:schemeClr val="dk1"/>
                          </a:solidFill>
                          <a:latin typeface="+mn-lt"/>
                          <a:ea typeface="Arial"/>
                          <a:cs typeface="Arial"/>
                          <a:sym typeface="Arial"/>
                        </a:rPr>
                        <a:t> </a:t>
                      </a:r>
                      <a:r>
                        <a:rPr lang="en-US" sz="1600" b="0" i="0" u="none" strike="noStrike" cap="none" baseline="0" dirty="0" smtClean="0">
                          <a:solidFill>
                            <a:schemeClr val="dk1"/>
                          </a:solidFill>
                          <a:latin typeface="+mn-lt"/>
                          <a:ea typeface="Arial"/>
                          <a:cs typeface="Arial"/>
                          <a:sym typeface="Arial"/>
                        </a:rPr>
                        <a:t>(see Section 1.11.2) “scripting” language supported by a community of developers and used by numerous websites. P</a:t>
                      </a:r>
                      <a:r>
                        <a:rPr lang="en-US" sz="100" b="0" i="0" u="none" strike="noStrike" cap="none" baseline="0" dirty="0" smtClean="0">
                          <a:solidFill>
                            <a:schemeClr val="dk1"/>
                          </a:solidFill>
                          <a:latin typeface="+mn-lt"/>
                          <a:ea typeface="Arial"/>
                          <a:cs typeface="Arial"/>
                          <a:sym typeface="Arial"/>
                        </a:rPr>
                        <a:t> </a:t>
                      </a:r>
                      <a:r>
                        <a:rPr lang="en-US" sz="1600" b="0" i="0" u="none" strike="noStrike" cap="none" baseline="0" dirty="0" smtClean="0">
                          <a:solidFill>
                            <a:schemeClr val="dk1"/>
                          </a:solidFill>
                          <a:latin typeface="+mn-lt"/>
                          <a:ea typeface="Arial"/>
                          <a:cs typeface="Arial"/>
                          <a:sym typeface="Arial"/>
                        </a:rPr>
                        <a:t>H</a:t>
                      </a:r>
                      <a:r>
                        <a:rPr lang="en-US" sz="100" b="0" i="0" u="none" strike="noStrike" cap="none" baseline="0" dirty="0" smtClean="0">
                          <a:solidFill>
                            <a:schemeClr val="dk1"/>
                          </a:solidFill>
                          <a:latin typeface="+mn-lt"/>
                          <a:ea typeface="Arial"/>
                          <a:cs typeface="Arial"/>
                          <a:sym typeface="Arial"/>
                        </a:rPr>
                        <a:t> </a:t>
                      </a:r>
                      <a:r>
                        <a:rPr lang="en-US" sz="1600" b="0" i="0" u="none" strike="noStrike" cap="none" baseline="0" dirty="0" smtClean="0">
                          <a:solidFill>
                            <a:schemeClr val="dk1"/>
                          </a:solidFill>
                          <a:latin typeface="+mn-lt"/>
                          <a:ea typeface="Arial"/>
                          <a:cs typeface="Arial"/>
                          <a:sym typeface="Arial"/>
                        </a:rPr>
                        <a:t>P is platform independent—implementations exist for all major UNIX, Linux, Mac and Windows operating systems.</a:t>
                      </a:r>
                      <a:endParaRPr lang="en-US" sz="1600" dirty="0">
                        <a:solidFill>
                          <a:schemeClr val="tx1"/>
                        </a:solidFill>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661778566"/>
                  </a:ext>
                </a:extLst>
              </a:tr>
              <a:tr h="1468268">
                <a:tc>
                  <a:txBody>
                    <a:bodyPr/>
                    <a:lstStyle/>
                    <a:p>
                      <a:r>
                        <a:rPr lang="en-US" sz="1600" b="0" i="0" u="none" strike="noStrike" cap="none" baseline="0" dirty="0" smtClean="0">
                          <a:solidFill>
                            <a:schemeClr val="dk1"/>
                          </a:solidFill>
                          <a:latin typeface="+mn-lt"/>
                          <a:ea typeface="Arial"/>
                          <a:cs typeface="Arial"/>
                          <a:sym typeface="Arial"/>
                        </a:rPr>
                        <a:t>Python</a:t>
                      </a:r>
                      <a:endParaRPr lang="en-US" sz="1600" dirty="0">
                        <a:solidFill>
                          <a:schemeClr val="tx1"/>
                        </a:solidFill>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b="0" i="0" u="none" strike="noStrike" cap="none" baseline="0" dirty="0" smtClean="0">
                          <a:solidFill>
                            <a:schemeClr val="dk1"/>
                          </a:solidFill>
                          <a:latin typeface="+mn-lt"/>
                          <a:ea typeface="Arial"/>
                          <a:cs typeface="Arial"/>
                          <a:sym typeface="Arial"/>
                        </a:rPr>
                        <a:t>Python, another object-oriented scripting language, was released publicly in 1991. Developed by Guido van Rossum of the National Research Institute for Mathematics and Computer Science in Amsterdam (C</a:t>
                      </a:r>
                      <a:r>
                        <a:rPr lang="en-US" sz="100" b="0" i="0" u="none" strike="noStrike" cap="none" baseline="0" dirty="0" smtClean="0">
                          <a:solidFill>
                            <a:schemeClr val="dk1"/>
                          </a:solidFill>
                          <a:latin typeface="+mn-lt"/>
                          <a:ea typeface="Arial"/>
                          <a:cs typeface="Arial"/>
                          <a:sym typeface="Arial"/>
                        </a:rPr>
                        <a:t> </a:t>
                      </a:r>
                      <a:r>
                        <a:rPr lang="en-US" sz="1600" b="0" i="0" u="none" strike="noStrike" cap="none" baseline="0" dirty="0" smtClean="0">
                          <a:solidFill>
                            <a:schemeClr val="dk1"/>
                          </a:solidFill>
                          <a:latin typeface="+mn-lt"/>
                          <a:ea typeface="Arial"/>
                          <a:cs typeface="Arial"/>
                          <a:sym typeface="Arial"/>
                        </a:rPr>
                        <a:t>W</a:t>
                      </a:r>
                      <a:r>
                        <a:rPr lang="en-US" sz="100" b="0" i="0" u="none" strike="noStrike" cap="none" baseline="0" dirty="0" smtClean="0">
                          <a:solidFill>
                            <a:schemeClr val="dk1"/>
                          </a:solidFill>
                          <a:latin typeface="+mn-lt"/>
                          <a:ea typeface="Arial"/>
                          <a:cs typeface="Arial"/>
                          <a:sym typeface="Arial"/>
                        </a:rPr>
                        <a:t> </a:t>
                      </a:r>
                      <a:r>
                        <a:rPr lang="en-US" sz="1600" b="0" i="0" u="none" strike="noStrike" cap="none" baseline="0" dirty="0" smtClean="0">
                          <a:solidFill>
                            <a:schemeClr val="dk1"/>
                          </a:solidFill>
                          <a:latin typeface="+mn-lt"/>
                          <a:ea typeface="Arial"/>
                          <a:cs typeface="Arial"/>
                          <a:sym typeface="Arial"/>
                        </a:rPr>
                        <a:t>I), Python draws heavily from Modula-3—a systems programming language. Python is “extensible”—it can be extended through classes and programming interfaces.</a:t>
                      </a:r>
                      <a:endParaRPr lang="en-US" sz="1600" dirty="0">
                        <a:solidFill>
                          <a:schemeClr val="tx1"/>
                        </a:solidFill>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673052558"/>
                  </a:ext>
                </a:extLst>
              </a:tr>
              <a:tr h="939497">
                <a:tc>
                  <a:txBody>
                    <a:bodyPr/>
                    <a:lstStyle/>
                    <a:p>
                      <a:r>
                        <a:rPr lang="en-US" sz="1600" b="0" i="0" u="none" strike="noStrike" cap="none" baseline="0" dirty="0" smtClean="0">
                          <a:solidFill>
                            <a:schemeClr val="dk1"/>
                          </a:solidFill>
                          <a:latin typeface="+mn-lt"/>
                          <a:ea typeface="Arial"/>
                          <a:cs typeface="Arial"/>
                          <a:sym typeface="Arial"/>
                        </a:rPr>
                        <a:t>JavaScript</a:t>
                      </a:r>
                      <a:endParaRPr lang="en-US" sz="1600" dirty="0">
                        <a:solidFill>
                          <a:schemeClr val="tx1"/>
                        </a:solidFill>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b="0" i="0" u="none" strike="noStrike" cap="none" baseline="0" dirty="0" smtClean="0">
                          <a:solidFill>
                            <a:schemeClr val="dk1"/>
                          </a:solidFill>
                          <a:latin typeface="+mn-lt"/>
                          <a:ea typeface="Arial"/>
                          <a:cs typeface="Arial"/>
                          <a:sym typeface="Arial"/>
                        </a:rPr>
                        <a:t>JavaScript is the most widely used scripting language. It’s primarily used to add programmability to web pages—for example, animations and interactivity with the user. It’s provided with all major web browsers.</a:t>
                      </a:r>
                      <a:endParaRPr lang="en-US" sz="1600" dirty="0">
                        <a:solidFill>
                          <a:schemeClr val="tx1"/>
                        </a:solidFill>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339415819"/>
                  </a:ext>
                </a:extLst>
              </a:tr>
            </a:tbl>
          </a:graphicData>
        </a:graphic>
      </p:graphicFrame>
    </p:spTree>
    <p:extLst>
      <p:ext uri="{BB962C8B-B14F-4D97-AF65-F5344CB8AC3E}">
        <p14:creationId xmlns:p14="http://schemas.microsoft.com/office/powerpoint/2010/main" val="634669133"/>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Figure 1.5 Some Other Programming Languages </a:t>
            </a:r>
            <a:r>
              <a:rPr lang="en-US" sz="2000" b="0" dirty="0" smtClean="0"/>
              <a:t>(6 </a:t>
            </a:r>
            <a:r>
              <a:rPr lang="en-US" sz="2000" b="0" dirty="0"/>
              <a:t>of </a:t>
            </a:r>
            <a:r>
              <a:rPr lang="en-US" sz="2000" b="0" dirty="0" smtClean="0"/>
              <a:t>6)</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1934935155"/>
              </p:ext>
            </p:extLst>
          </p:nvPr>
        </p:nvGraphicFramePr>
        <p:xfrm>
          <a:off x="457200" y="1493519"/>
          <a:ext cx="8122920" cy="4663440"/>
        </p:xfrm>
        <a:graphic>
          <a:graphicData uri="http://schemas.openxmlformats.org/drawingml/2006/table">
            <a:tbl>
              <a:tblPr firstRow="1" bandRow="1">
                <a:tableStyleId>{40F9630F-82C1-40B7-BC3A-925EFCFF5E92}</a:tableStyleId>
              </a:tblPr>
              <a:tblGrid>
                <a:gridCol w="1654669">
                  <a:extLst>
                    <a:ext uri="{9D8B030D-6E8A-4147-A177-3AD203B41FA5}">
                      <a16:colId xmlns:a16="http://schemas.microsoft.com/office/drawing/2014/main" val="884890800"/>
                    </a:ext>
                  </a:extLst>
                </a:gridCol>
                <a:gridCol w="6468251">
                  <a:extLst>
                    <a:ext uri="{9D8B030D-6E8A-4147-A177-3AD203B41FA5}">
                      <a16:colId xmlns:a16="http://schemas.microsoft.com/office/drawing/2014/main" val="2957431640"/>
                    </a:ext>
                  </a:extLst>
                </a:gridCol>
              </a:tblGrid>
              <a:tr h="512881">
                <a:tc>
                  <a:txBody>
                    <a:bodyPr/>
                    <a:lstStyle/>
                    <a:p>
                      <a:r>
                        <a:rPr lang="en-US" sz="1600" b="1" i="0" u="none" strike="noStrike" cap="none" baseline="0" dirty="0" smtClean="0">
                          <a:solidFill>
                            <a:schemeClr val="dk1"/>
                          </a:solidFill>
                          <a:latin typeface="+mn-lt"/>
                          <a:ea typeface="Arial"/>
                          <a:cs typeface="Arial"/>
                          <a:sym typeface="Arial"/>
                        </a:rPr>
                        <a:t>Programming language</a:t>
                      </a:r>
                      <a:endParaRPr lang="en-US" sz="1600" b="1" dirty="0">
                        <a:solidFill>
                          <a:schemeClr val="tx1"/>
                        </a:solidFill>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b="1" i="0" u="none" strike="noStrike" cap="none" baseline="0" dirty="0" smtClean="0">
                          <a:solidFill>
                            <a:schemeClr val="dk1"/>
                          </a:solidFill>
                          <a:latin typeface="+mn-lt"/>
                          <a:ea typeface="Arial"/>
                          <a:cs typeface="Arial"/>
                          <a:sym typeface="Arial"/>
                        </a:rPr>
                        <a:t>Description</a:t>
                      </a:r>
                      <a:endParaRPr lang="en-US" sz="1600" b="1" dirty="0">
                        <a:solidFill>
                          <a:schemeClr val="tx1"/>
                        </a:solidFill>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057900316"/>
                  </a:ext>
                </a:extLst>
              </a:tr>
              <a:tr h="2024530">
                <a:tc>
                  <a:txBody>
                    <a:bodyPr/>
                    <a:lstStyle/>
                    <a:p>
                      <a:r>
                        <a:rPr lang="en-US" sz="1600" b="0" i="0" u="none" strike="noStrike" cap="none" baseline="0" dirty="0" smtClean="0">
                          <a:solidFill>
                            <a:schemeClr val="dk1"/>
                          </a:solidFill>
                          <a:latin typeface="+mn-lt"/>
                          <a:ea typeface="Arial"/>
                          <a:cs typeface="Arial"/>
                          <a:sym typeface="Arial"/>
                        </a:rPr>
                        <a:t>Ruby on Rails</a:t>
                      </a:r>
                      <a:endParaRPr lang="en-US" sz="1600" dirty="0">
                        <a:solidFill>
                          <a:schemeClr val="tx1"/>
                        </a:solidFill>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b="0" i="0" u="none" strike="noStrike" cap="none" baseline="0" dirty="0" smtClean="0">
                          <a:solidFill>
                            <a:schemeClr val="dk1"/>
                          </a:solidFill>
                          <a:latin typeface="+mn-lt"/>
                          <a:ea typeface="Arial"/>
                          <a:cs typeface="Arial"/>
                          <a:sym typeface="Arial"/>
                        </a:rPr>
                        <a:t>Ruby—created in the mid-1990s by Yukihiro Matsumoto—is an open-source, object-oriented programming language with a simple syntax that’s similar to Python. Ruby on Rails combines the scripting language Ruby with the Rails web application framework developed by the company 37Signals. Their book, </a:t>
                      </a:r>
                      <a:r>
                        <a:rPr lang="en-US" sz="1600" b="1" i="0" u="none" strike="noStrike" cap="none" baseline="0" dirty="0" smtClean="0">
                          <a:solidFill>
                            <a:schemeClr val="dk1"/>
                          </a:solidFill>
                          <a:latin typeface="+mn-lt"/>
                          <a:ea typeface="Arial"/>
                          <a:cs typeface="Arial"/>
                          <a:sym typeface="Arial"/>
                        </a:rPr>
                        <a:t>Getting Real </a:t>
                      </a:r>
                      <a:r>
                        <a:rPr lang="en-US" sz="1600" b="0" i="0" u="none" strike="noStrike" cap="none" baseline="0" dirty="0" smtClean="0">
                          <a:solidFill>
                            <a:schemeClr val="dk1"/>
                          </a:solidFill>
                          <a:latin typeface="+mn-lt"/>
                          <a:ea typeface="Arial"/>
                          <a:cs typeface="Arial"/>
                          <a:sym typeface="Arial"/>
                        </a:rPr>
                        <a:t>(</a:t>
                      </a:r>
                      <a:r>
                        <a:rPr lang="en-US" sz="1600" b="0" i="0" u="none" strike="noStrike" cap="none" baseline="0" dirty="0" smtClean="0">
                          <a:solidFill>
                            <a:schemeClr val="dk1"/>
                          </a:solidFill>
                          <a:latin typeface="+mn-lt"/>
                          <a:ea typeface="Arial"/>
                          <a:cs typeface="Arial"/>
                          <a:sym typeface="Arial"/>
                          <a:hlinkClick r:id="rId2" tooltip="https://basecamp.com/books/getting-real"/>
                        </a:rPr>
                        <a:t>http://gettingreal.37signals.com/toc.php</a:t>
                      </a:r>
                      <a:r>
                        <a:rPr lang="en-US" sz="1600" b="0" i="0" u="none" strike="noStrike" cap="none" baseline="0" dirty="0" smtClean="0">
                          <a:solidFill>
                            <a:schemeClr val="dk1"/>
                          </a:solidFill>
                          <a:latin typeface="+mn-lt"/>
                          <a:ea typeface="Arial"/>
                          <a:cs typeface="Arial"/>
                          <a:sym typeface="Arial"/>
                        </a:rPr>
                        <a:t>), is a must read for web developers. Many Ruby on Rails developers have reported productivity gains over other languages when developing database-intensive web applications.</a:t>
                      </a:r>
                      <a:endParaRPr lang="en-US" sz="1600" dirty="0">
                        <a:solidFill>
                          <a:schemeClr val="tx1"/>
                        </a:solidFill>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64022152"/>
                  </a:ext>
                </a:extLst>
              </a:tr>
              <a:tr h="1592630">
                <a:tc>
                  <a:txBody>
                    <a:bodyPr/>
                    <a:lstStyle/>
                    <a:p>
                      <a:r>
                        <a:rPr lang="en-US" sz="1600" b="0" i="0" u="none" strike="noStrike" cap="none" baseline="0" dirty="0" smtClean="0">
                          <a:solidFill>
                            <a:schemeClr val="dk1"/>
                          </a:solidFill>
                          <a:latin typeface="+mn-lt"/>
                          <a:ea typeface="Arial"/>
                          <a:cs typeface="Arial"/>
                          <a:sym typeface="Arial"/>
                        </a:rPr>
                        <a:t>Scala</a:t>
                      </a:r>
                      <a:endParaRPr lang="en-US" sz="1600" dirty="0">
                        <a:solidFill>
                          <a:schemeClr val="tx1"/>
                        </a:solidFill>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b="0" i="0" u="none" strike="noStrike" cap="none" baseline="0" dirty="0" smtClean="0">
                          <a:solidFill>
                            <a:schemeClr val="dk1"/>
                          </a:solidFill>
                          <a:latin typeface="+mn-lt"/>
                          <a:ea typeface="Arial"/>
                          <a:cs typeface="Arial"/>
                          <a:sym typeface="Arial"/>
                        </a:rPr>
                        <a:t>Scala (</a:t>
                      </a:r>
                      <a:r>
                        <a:rPr lang="en-US" sz="1600" b="0" i="0" u="none" strike="noStrike" cap="none" baseline="0" dirty="0" smtClean="0">
                          <a:solidFill>
                            <a:schemeClr val="dk1"/>
                          </a:solidFill>
                          <a:latin typeface="+mn-lt"/>
                          <a:ea typeface="Arial"/>
                          <a:cs typeface="Arial"/>
                          <a:sym typeface="Arial"/>
                          <a:hlinkClick r:id="rId3" tooltip="http://www.scala-lang.org/what-is-scala.html"/>
                        </a:rPr>
                        <a:t>www.scala-lang.org/node/273</a:t>
                      </a:r>
                      <a:r>
                        <a:rPr lang="en-US" sz="1600" b="0" i="0" u="none" strike="noStrike" cap="none" baseline="0" dirty="0" smtClean="0">
                          <a:solidFill>
                            <a:schemeClr val="dk1"/>
                          </a:solidFill>
                          <a:latin typeface="+mn-lt"/>
                          <a:ea typeface="Arial"/>
                          <a:cs typeface="Arial"/>
                          <a:sym typeface="Arial"/>
                        </a:rPr>
                        <a:t>)—short for “scalable language”—was </a:t>
                      </a:r>
                      <a:r>
                        <a:rPr lang="fr-FR" sz="1600" b="0" i="0" u="none" strike="noStrike" cap="none" baseline="0" dirty="0" smtClean="0">
                          <a:solidFill>
                            <a:schemeClr val="dk1"/>
                          </a:solidFill>
                          <a:latin typeface="+mn-lt"/>
                          <a:ea typeface="Arial"/>
                          <a:cs typeface="Arial"/>
                          <a:sym typeface="Arial"/>
                        </a:rPr>
                        <a:t>designed by Martin Odersky, a professor at École Polytechnique Fédérale de Lausanne </a:t>
                      </a:r>
                      <a:r>
                        <a:rPr lang="en-US" sz="1600" b="0" i="0" u="none" strike="noStrike" cap="none" baseline="0" dirty="0" smtClean="0">
                          <a:solidFill>
                            <a:schemeClr val="dk1"/>
                          </a:solidFill>
                          <a:latin typeface="+mn-lt"/>
                          <a:ea typeface="Arial"/>
                          <a:cs typeface="Arial"/>
                          <a:sym typeface="Arial"/>
                        </a:rPr>
                        <a:t>(E</a:t>
                      </a:r>
                      <a:r>
                        <a:rPr lang="en-US" sz="100" b="0" i="0" u="none" strike="noStrike" cap="none" baseline="0" dirty="0" smtClean="0">
                          <a:solidFill>
                            <a:schemeClr val="dk1"/>
                          </a:solidFill>
                          <a:latin typeface="+mn-lt"/>
                          <a:ea typeface="Arial"/>
                          <a:cs typeface="Arial"/>
                          <a:sym typeface="Arial"/>
                        </a:rPr>
                        <a:t> </a:t>
                      </a:r>
                      <a:r>
                        <a:rPr lang="en-US" sz="1600" b="0" i="0" u="none" strike="noStrike" cap="none" baseline="0" dirty="0" smtClean="0">
                          <a:solidFill>
                            <a:schemeClr val="dk1"/>
                          </a:solidFill>
                          <a:latin typeface="+mn-lt"/>
                          <a:ea typeface="Arial"/>
                          <a:cs typeface="Arial"/>
                          <a:sym typeface="Arial"/>
                        </a:rPr>
                        <a:t>P</a:t>
                      </a:r>
                      <a:r>
                        <a:rPr lang="en-US" sz="100" b="0" i="0" u="none" strike="noStrike" cap="none" baseline="0" dirty="0" smtClean="0">
                          <a:solidFill>
                            <a:schemeClr val="dk1"/>
                          </a:solidFill>
                          <a:latin typeface="+mn-lt"/>
                          <a:ea typeface="Arial"/>
                          <a:cs typeface="Arial"/>
                          <a:sym typeface="Arial"/>
                        </a:rPr>
                        <a:t> </a:t>
                      </a:r>
                      <a:r>
                        <a:rPr lang="en-US" sz="1600" b="0" i="0" u="none" strike="noStrike" cap="none" baseline="0" dirty="0" smtClean="0">
                          <a:solidFill>
                            <a:schemeClr val="dk1"/>
                          </a:solidFill>
                          <a:latin typeface="+mn-lt"/>
                          <a:ea typeface="Arial"/>
                          <a:cs typeface="Arial"/>
                          <a:sym typeface="Arial"/>
                        </a:rPr>
                        <a:t>F</a:t>
                      </a:r>
                      <a:r>
                        <a:rPr lang="en-US" sz="100" b="0" i="0" u="none" strike="noStrike" cap="none" baseline="0" dirty="0" smtClean="0">
                          <a:solidFill>
                            <a:schemeClr val="dk1"/>
                          </a:solidFill>
                          <a:latin typeface="+mn-lt"/>
                          <a:ea typeface="Arial"/>
                          <a:cs typeface="Arial"/>
                          <a:sym typeface="Arial"/>
                        </a:rPr>
                        <a:t> </a:t>
                      </a:r>
                      <a:r>
                        <a:rPr lang="en-US" sz="1600" b="0" i="0" u="none" strike="noStrike" cap="none" baseline="0" dirty="0" smtClean="0">
                          <a:solidFill>
                            <a:schemeClr val="dk1"/>
                          </a:solidFill>
                          <a:latin typeface="+mn-lt"/>
                          <a:ea typeface="Arial"/>
                          <a:cs typeface="Arial"/>
                          <a:sym typeface="Arial"/>
                        </a:rPr>
                        <a:t>L) in Switzerland. Released in 2003, Scala uses both the object-oriented programming and functional programming paradigms and is designed to integrate with Java. Programming in Scala can reduce the amount of code in your applications significantly.</a:t>
                      </a:r>
                      <a:endParaRPr lang="en-US" sz="1600" dirty="0">
                        <a:solidFill>
                          <a:schemeClr val="tx1"/>
                        </a:solidFill>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561466029"/>
                  </a:ext>
                </a:extLst>
              </a:tr>
            </a:tbl>
          </a:graphicData>
        </a:graphic>
      </p:graphicFrame>
    </p:spTree>
    <p:extLst>
      <p:ext uri="{BB962C8B-B14F-4D97-AF65-F5344CB8AC3E}">
        <p14:creationId xmlns:p14="http://schemas.microsoft.com/office/powerpoint/2010/main" val="3944876643"/>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8358188" cy="1097279"/>
          </a:xfrm>
        </p:spPr>
        <p:txBody>
          <a:bodyPr/>
          <a:lstStyle/>
          <a:p>
            <a:r>
              <a:rPr lang="en-US" dirty="0">
                <a:solidFill>
                  <a:schemeClr val="tx2"/>
                </a:solidFill>
                <a:latin typeface="Times New Roman" panose="02020603050405020304" pitchFamily="18" charset="0"/>
                <a:cs typeface="Times New Roman" panose="02020603050405020304" pitchFamily="18" charset="0"/>
              </a:rPr>
              <a:t>1.8 Introduction to Object Technology </a:t>
            </a:r>
            <a:r>
              <a:rPr lang="en-US" sz="2000" b="0" dirty="0">
                <a:solidFill>
                  <a:schemeClr val="tx2"/>
                </a:solidFill>
                <a:latin typeface="Times New Roman" panose="02020603050405020304" pitchFamily="18" charset="0"/>
                <a:cs typeface="Times New Roman" panose="02020603050405020304" pitchFamily="18" charset="0"/>
              </a:rPr>
              <a:t>(1 of 16)</a:t>
            </a:r>
            <a:endParaRPr lang="en-US" dirty="0">
              <a:solidFill>
                <a:schemeClr val="tx2"/>
              </a:solidFill>
            </a:endParaRPr>
          </a:p>
        </p:txBody>
      </p:sp>
      <p:sp>
        <p:nvSpPr>
          <p:cNvPr id="3" name="Text Placeholder 2"/>
          <p:cNvSpPr>
            <a:spLocks noGrp="1"/>
          </p:cNvSpPr>
          <p:nvPr>
            <p:ph type="body" idx="1"/>
          </p:nvPr>
        </p:nvSpPr>
        <p:spPr>
          <a:xfrm>
            <a:off x="457200" y="1585912"/>
            <a:ext cx="8229600" cy="4770120"/>
          </a:xfrm>
        </p:spPr>
        <p:txBody>
          <a:bodyPr/>
          <a:lstStyle/>
          <a:p>
            <a:pPr eaLnBrk="1" hangingPunct="1"/>
            <a:r>
              <a:rPr lang="en-US" altLang="en-US" sz="2000" b="1" dirty="0">
                <a:solidFill>
                  <a:srgbClr val="000000"/>
                </a:solidFill>
                <a:latin typeface="+mn-lt"/>
              </a:rPr>
              <a:t>Objects</a:t>
            </a:r>
            <a:r>
              <a:rPr lang="en-US" altLang="en-US" sz="2000" dirty="0">
                <a:solidFill>
                  <a:srgbClr val="000000"/>
                </a:solidFill>
                <a:latin typeface="+mn-lt"/>
              </a:rPr>
              <a:t>, or more precisely—as we’ll see in Chapter 3—the classes objects come from, are essentially </a:t>
            </a:r>
            <a:r>
              <a:rPr lang="en-US" altLang="en-US" sz="2000" b="1" dirty="0">
                <a:solidFill>
                  <a:srgbClr val="000000"/>
                </a:solidFill>
                <a:latin typeface="+mn-lt"/>
              </a:rPr>
              <a:t>reusable</a:t>
            </a:r>
            <a:r>
              <a:rPr lang="en-US" altLang="en-US" sz="2000" dirty="0">
                <a:solidFill>
                  <a:srgbClr val="000000"/>
                </a:solidFill>
                <a:latin typeface="+mn-lt"/>
              </a:rPr>
              <a:t> software components</a:t>
            </a:r>
            <a:r>
              <a:rPr lang="en-US" altLang="en-US" sz="2000" dirty="0" smtClean="0">
                <a:solidFill>
                  <a:srgbClr val="000000"/>
                </a:solidFill>
                <a:latin typeface="+mn-lt"/>
              </a:rPr>
              <a:t>.</a:t>
            </a:r>
            <a:endParaRPr lang="en-US" altLang="en-US" sz="2000" dirty="0">
              <a:solidFill>
                <a:srgbClr val="000000"/>
              </a:solidFill>
              <a:latin typeface="+mn-lt"/>
            </a:endParaRPr>
          </a:p>
          <a:p>
            <a:pPr lvl="1" eaLnBrk="1" hangingPunct="1"/>
            <a:r>
              <a:rPr lang="en-US" altLang="en-US" sz="2000" dirty="0">
                <a:solidFill>
                  <a:srgbClr val="000000"/>
                </a:solidFill>
                <a:latin typeface="+mn-lt"/>
              </a:rPr>
              <a:t>There are date objects, time objects, audio objects, video objects, automobile objects, people objects, etc</a:t>
            </a:r>
            <a:r>
              <a:rPr lang="en-US" altLang="en-US" sz="2000" dirty="0" smtClean="0">
                <a:solidFill>
                  <a:srgbClr val="000000"/>
                </a:solidFill>
                <a:latin typeface="+mn-lt"/>
              </a:rPr>
              <a:t>.</a:t>
            </a:r>
            <a:endParaRPr lang="en-US" altLang="en-US" sz="2000" dirty="0">
              <a:solidFill>
                <a:srgbClr val="000000"/>
              </a:solidFill>
              <a:latin typeface="+mn-lt"/>
            </a:endParaRPr>
          </a:p>
          <a:p>
            <a:pPr lvl="1" eaLnBrk="1" hangingPunct="1"/>
            <a:r>
              <a:rPr lang="en-US" altLang="en-US" sz="2000" dirty="0">
                <a:solidFill>
                  <a:srgbClr val="000000"/>
                </a:solidFill>
                <a:latin typeface="+mn-lt"/>
              </a:rPr>
              <a:t>Almost any </a:t>
            </a:r>
            <a:r>
              <a:rPr lang="en-US" altLang="en-US" sz="2000" b="1" dirty="0">
                <a:solidFill>
                  <a:srgbClr val="000000"/>
                </a:solidFill>
                <a:latin typeface="+mn-lt"/>
              </a:rPr>
              <a:t>noun</a:t>
            </a:r>
            <a:r>
              <a:rPr lang="en-US" altLang="en-US" sz="2000" i="1" dirty="0">
                <a:solidFill>
                  <a:srgbClr val="000000"/>
                </a:solidFill>
                <a:latin typeface="+mn-lt"/>
              </a:rPr>
              <a:t> </a:t>
            </a:r>
            <a:r>
              <a:rPr lang="en-US" altLang="en-US" sz="2000" dirty="0">
                <a:solidFill>
                  <a:srgbClr val="000000"/>
                </a:solidFill>
                <a:latin typeface="+mn-lt"/>
              </a:rPr>
              <a:t>can be reasonably represented as a software object in terms of </a:t>
            </a:r>
            <a:r>
              <a:rPr lang="en-US" altLang="en-US" sz="2000" b="1" dirty="0">
                <a:solidFill>
                  <a:srgbClr val="000000"/>
                </a:solidFill>
                <a:latin typeface="+mn-lt"/>
              </a:rPr>
              <a:t>attributes</a:t>
            </a:r>
            <a:r>
              <a:rPr lang="en-US" altLang="en-US" sz="2000" dirty="0">
                <a:solidFill>
                  <a:srgbClr val="000000"/>
                </a:solidFill>
                <a:latin typeface="+mn-lt"/>
              </a:rPr>
              <a:t> (e.g., name, color and size) and </a:t>
            </a:r>
            <a:r>
              <a:rPr lang="en-US" altLang="en-US" sz="2000" b="1" dirty="0">
                <a:solidFill>
                  <a:srgbClr val="000000"/>
                </a:solidFill>
                <a:latin typeface="+mn-lt"/>
              </a:rPr>
              <a:t>behaviors</a:t>
            </a:r>
            <a:r>
              <a:rPr lang="en-US" altLang="en-US" sz="2000" dirty="0">
                <a:solidFill>
                  <a:srgbClr val="000000"/>
                </a:solidFill>
                <a:latin typeface="+mn-lt"/>
              </a:rPr>
              <a:t> (e.g., calculating, moving and communicating</a:t>
            </a:r>
            <a:r>
              <a:rPr lang="en-US" altLang="en-US" sz="2000" dirty="0" smtClean="0">
                <a:solidFill>
                  <a:srgbClr val="000000"/>
                </a:solidFill>
                <a:latin typeface="+mn-lt"/>
              </a:rPr>
              <a:t>).</a:t>
            </a:r>
            <a:endParaRPr lang="en-US" altLang="en-US" sz="2000" dirty="0">
              <a:solidFill>
                <a:srgbClr val="000000"/>
              </a:solidFill>
              <a:latin typeface="+mn-lt"/>
            </a:endParaRPr>
          </a:p>
          <a:p>
            <a:pPr eaLnBrk="1" hangingPunct="1"/>
            <a:r>
              <a:rPr lang="en-US" altLang="en-US" sz="2000" dirty="0">
                <a:solidFill>
                  <a:srgbClr val="000000"/>
                </a:solidFill>
                <a:latin typeface="+mn-lt"/>
              </a:rPr>
              <a:t>Using a modular, object-oriented design-and-implementation approach can make software-development groups much more productive than was possible with earlier techniques—object-oriented programs are often easier to understand, correct and modify</a:t>
            </a:r>
            <a:r>
              <a:rPr lang="en-US" altLang="en-US" sz="2000" dirty="0" smtClean="0">
                <a:solidFill>
                  <a:srgbClr val="000000"/>
                </a:solidFill>
                <a:latin typeface="+mn-lt"/>
              </a:rPr>
              <a:t>.</a:t>
            </a:r>
            <a:endParaRPr lang="en-US" altLang="en-US" sz="2000" dirty="0">
              <a:solidFill>
                <a:srgbClr val="000000"/>
              </a:solidFill>
              <a:latin typeface="+mn-lt"/>
            </a:endParaRPr>
          </a:p>
        </p:txBody>
      </p:sp>
    </p:spTree>
    <p:extLst>
      <p:ext uri="{BB962C8B-B14F-4D97-AF65-F5344CB8AC3E}">
        <p14:creationId xmlns:p14="http://schemas.microsoft.com/office/powerpoint/2010/main" val="935345358"/>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8358188" cy="1097279"/>
          </a:xfrm>
        </p:spPr>
        <p:txBody>
          <a:bodyPr/>
          <a:lstStyle/>
          <a:p>
            <a:r>
              <a:rPr lang="en-US" dirty="0">
                <a:solidFill>
                  <a:schemeClr val="tx2"/>
                </a:solidFill>
                <a:latin typeface="Times New Roman" panose="02020603050405020304" pitchFamily="18" charset="0"/>
                <a:cs typeface="Times New Roman" panose="02020603050405020304" pitchFamily="18" charset="0"/>
              </a:rPr>
              <a:t>1.8 Introduction to Object Technology </a:t>
            </a:r>
            <a:r>
              <a:rPr lang="en-US" sz="2000" b="0" dirty="0" smtClean="0">
                <a:solidFill>
                  <a:schemeClr val="tx2"/>
                </a:solidFill>
                <a:latin typeface="Times New Roman" panose="02020603050405020304" pitchFamily="18" charset="0"/>
                <a:cs typeface="Times New Roman" panose="02020603050405020304" pitchFamily="18" charset="0"/>
              </a:rPr>
              <a:t>(2 </a:t>
            </a:r>
            <a:r>
              <a:rPr lang="en-US" sz="2000" b="0" dirty="0">
                <a:solidFill>
                  <a:schemeClr val="tx2"/>
                </a:solidFill>
                <a:latin typeface="Times New Roman" panose="02020603050405020304" pitchFamily="18" charset="0"/>
                <a:cs typeface="Times New Roman" panose="02020603050405020304" pitchFamily="18" charset="0"/>
              </a:rPr>
              <a:t>of 16)</a:t>
            </a:r>
            <a:endParaRPr lang="en-US" dirty="0"/>
          </a:p>
        </p:txBody>
      </p:sp>
      <p:sp>
        <p:nvSpPr>
          <p:cNvPr id="3" name="Text Placeholder 2"/>
          <p:cNvSpPr>
            <a:spLocks noGrp="1"/>
          </p:cNvSpPr>
          <p:nvPr>
            <p:ph type="body" idx="1"/>
          </p:nvPr>
        </p:nvSpPr>
        <p:spPr>
          <a:xfrm>
            <a:off x="457200" y="1600200"/>
            <a:ext cx="8229600" cy="4643438"/>
          </a:xfrm>
        </p:spPr>
        <p:txBody>
          <a:bodyPr/>
          <a:lstStyle/>
          <a:p>
            <a:pPr eaLnBrk="1" hangingPunct="1"/>
            <a:r>
              <a:rPr lang="en-US" altLang="en-US" sz="2200" dirty="0">
                <a:solidFill>
                  <a:srgbClr val="000000"/>
                </a:solidFill>
                <a:latin typeface="+mn-lt"/>
              </a:rPr>
              <a:t>The Automobile as an Object</a:t>
            </a:r>
          </a:p>
          <a:p>
            <a:pPr lvl="1" eaLnBrk="1" hangingPunct="1"/>
            <a:r>
              <a:rPr lang="en-US" altLang="en-US" sz="2200" dirty="0">
                <a:solidFill>
                  <a:srgbClr val="000000"/>
                </a:solidFill>
                <a:latin typeface="+mn-lt"/>
              </a:rPr>
              <a:t>Let’s begin with a simple analogy</a:t>
            </a:r>
            <a:r>
              <a:rPr lang="en-US" altLang="en-US" sz="2200" dirty="0" smtClean="0">
                <a:solidFill>
                  <a:srgbClr val="000000"/>
                </a:solidFill>
                <a:latin typeface="+mn-lt"/>
              </a:rPr>
              <a:t>.</a:t>
            </a:r>
            <a:endParaRPr lang="en-US" altLang="en-US" sz="2200" dirty="0">
              <a:solidFill>
                <a:srgbClr val="000000"/>
              </a:solidFill>
              <a:latin typeface="+mn-lt"/>
            </a:endParaRPr>
          </a:p>
          <a:p>
            <a:pPr lvl="1" eaLnBrk="1" hangingPunct="1"/>
            <a:r>
              <a:rPr lang="en-US" altLang="en-US" sz="2200" dirty="0">
                <a:solidFill>
                  <a:srgbClr val="000000"/>
                </a:solidFill>
                <a:latin typeface="+mn-lt"/>
              </a:rPr>
              <a:t>Suppose you want to </a:t>
            </a:r>
            <a:r>
              <a:rPr lang="en-US" altLang="en-US" sz="2200" b="1" dirty="0">
                <a:solidFill>
                  <a:srgbClr val="000000"/>
                </a:solidFill>
                <a:latin typeface="+mn-lt"/>
              </a:rPr>
              <a:t>drive a car and make it go faster by pressing its accelerator pedal</a:t>
            </a:r>
            <a:r>
              <a:rPr lang="en-US" altLang="en-US" sz="2200" i="1" dirty="0" smtClean="0">
                <a:solidFill>
                  <a:srgbClr val="000000"/>
                </a:solidFill>
                <a:latin typeface="+mn-lt"/>
              </a:rPr>
              <a:t>.</a:t>
            </a:r>
            <a:endParaRPr lang="en-US" altLang="en-US" sz="2200" i="1" dirty="0">
              <a:solidFill>
                <a:srgbClr val="000000"/>
              </a:solidFill>
              <a:latin typeface="+mn-lt"/>
            </a:endParaRPr>
          </a:p>
          <a:p>
            <a:pPr lvl="1" eaLnBrk="1" hangingPunct="1"/>
            <a:r>
              <a:rPr lang="en-US" altLang="en-US" sz="2200" dirty="0">
                <a:solidFill>
                  <a:srgbClr val="000000"/>
                </a:solidFill>
                <a:latin typeface="+mn-lt"/>
              </a:rPr>
              <a:t>Before you can drive a car, someone has to </a:t>
            </a:r>
            <a:r>
              <a:rPr lang="en-US" altLang="en-US" sz="2200" b="1" dirty="0">
                <a:solidFill>
                  <a:srgbClr val="000000"/>
                </a:solidFill>
                <a:latin typeface="+mn-lt"/>
              </a:rPr>
              <a:t>design</a:t>
            </a:r>
            <a:r>
              <a:rPr lang="en-US" altLang="en-US" sz="2200" i="1" dirty="0">
                <a:solidFill>
                  <a:srgbClr val="000000"/>
                </a:solidFill>
                <a:latin typeface="+mn-lt"/>
              </a:rPr>
              <a:t> </a:t>
            </a:r>
            <a:r>
              <a:rPr lang="en-US" altLang="en-US" sz="2200" dirty="0">
                <a:solidFill>
                  <a:srgbClr val="000000"/>
                </a:solidFill>
                <a:latin typeface="+mn-lt"/>
              </a:rPr>
              <a:t>it</a:t>
            </a:r>
            <a:r>
              <a:rPr lang="en-US" altLang="en-US" sz="2200" dirty="0" smtClean="0">
                <a:solidFill>
                  <a:srgbClr val="000000"/>
                </a:solidFill>
                <a:latin typeface="+mn-lt"/>
              </a:rPr>
              <a:t>.</a:t>
            </a:r>
            <a:endParaRPr lang="en-US" altLang="en-US" sz="2200" i="1" dirty="0">
              <a:solidFill>
                <a:srgbClr val="000000"/>
              </a:solidFill>
              <a:latin typeface="+mn-lt"/>
            </a:endParaRPr>
          </a:p>
          <a:p>
            <a:pPr lvl="1" eaLnBrk="1" hangingPunct="1"/>
            <a:r>
              <a:rPr lang="en-US" altLang="en-US" sz="2200" dirty="0">
                <a:solidFill>
                  <a:srgbClr val="000000"/>
                </a:solidFill>
                <a:latin typeface="+mn-lt"/>
              </a:rPr>
              <a:t>A car typically begins as engineering drawings, similar to the </a:t>
            </a:r>
            <a:r>
              <a:rPr lang="en-US" altLang="en-US" sz="2200" b="1" dirty="0">
                <a:solidFill>
                  <a:srgbClr val="000000"/>
                </a:solidFill>
                <a:latin typeface="+mn-lt"/>
              </a:rPr>
              <a:t>blueprints</a:t>
            </a:r>
            <a:r>
              <a:rPr lang="en-US" altLang="en-US" sz="2200" i="1" dirty="0">
                <a:solidFill>
                  <a:srgbClr val="000000"/>
                </a:solidFill>
                <a:latin typeface="+mn-lt"/>
              </a:rPr>
              <a:t> </a:t>
            </a:r>
            <a:r>
              <a:rPr lang="en-US" altLang="en-US" sz="2200" dirty="0">
                <a:solidFill>
                  <a:srgbClr val="000000"/>
                </a:solidFill>
                <a:latin typeface="+mn-lt"/>
              </a:rPr>
              <a:t>that describe the design of a house</a:t>
            </a:r>
            <a:r>
              <a:rPr lang="en-US" altLang="en-US" sz="2200" dirty="0" smtClean="0">
                <a:solidFill>
                  <a:srgbClr val="000000"/>
                </a:solidFill>
                <a:latin typeface="+mn-lt"/>
              </a:rPr>
              <a:t>.</a:t>
            </a:r>
            <a:endParaRPr lang="en-US" altLang="en-US" sz="2200" dirty="0">
              <a:solidFill>
                <a:srgbClr val="000000"/>
              </a:solidFill>
              <a:latin typeface="+mn-lt"/>
            </a:endParaRPr>
          </a:p>
          <a:p>
            <a:pPr lvl="1" eaLnBrk="1" hangingPunct="1"/>
            <a:r>
              <a:rPr lang="en-US" altLang="en-US" sz="2200" dirty="0">
                <a:solidFill>
                  <a:srgbClr val="000000"/>
                </a:solidFill>
                <a:latin typeface="+mn-lt"/>
              </a:rPr>
              <a:t>Drawings include the design for an accelerator pedal</a:t>
            </a:r>
            <a:r>
              <a:rPr lang="en-US" altLang="en-US" sz="2200" dirty="0" smtClean="0">
                <a:solidFill>
                  <a:srgbClr val="000000"/>
                </a:solidFill>
                <a:latin typeface="+mn-lt"/>
              </a:rPr>
              <a:t>.</a:t>
            </a:r>
            <a:endParaRPr lang="en-US" altLang="en-US" sz="2200" dirty="0">
              <a:solidFill>
                <a:srgbClr val="000000"/>
              </a:solidFill>
              <a:latin typeface="+mn-lt"/>
            </a:endParaRPr>
          </a:p>
          <a:p>
            <a:pPr lvl="1" eaLnBrk="1" hangingPunct="1"/>
            <a:r>
              <a:rPr lang="en-US" altLang="en-US" sz="2200" dirty="0">
                <a:solidFill>
                  <a:srgbClr val="000000"/>
                </a:solidFill>
                <a:latin typeface="+mn-lt"/>
              </a:rPr>
              <a:t>Pedal </a:t>
            </a:r>
            <a:r>
              <a:rPr lang="en-US" altLang="en-US" sz="2200" b="1" dirty="0">
                <a:solidFill>
                  <a:srgbClr val="000000"/>
                </a:solidFill>
                <a:latin typeface="+mn-lt"/>
              </a:rPr>
              <a:t>hides</a:t>
            </a:r>
            <a:r>
              <a:rPr lang="en-US" altLang="en-US" sz="2200" i="1" dirty="0">
                <a:solidFill>
                  <a:srgbClr val="000000"/>
                </a:solidFill>
                <a:latin typeface="+mn-lt"/>
              </a:rPr>
              <a:t> </a:t>
            </a:r>
            <a:r>
              <a:rPr lang="en-US" altLang="en-US" sz="2200" dirty="0">
                <a:solidFill>
                  <a:srgbClr val="000000"/>
                </a:solidFill>
                <a:latin typeface="+mn-lt"/>
              </a:rPr>
              <a:t>from the driver the complex mechanisms that actually make the car go faster, just as the brake pedal hides the mechanisms that slow the car, and the steering wheel hides the mechanisms that turn the car</a:t>
            </a:r>
            <a:r>
              <a:rPr lang="en-US" altLang="en-US" sz="2200" dirty="0" smtClean="0">
                <a:solidFill>
                  <a:srgbClr val="000000"/>
                </a:solidFill>
                <a:latin typeface="+mn-lt"/>
              </a:rPr>
              <a:t>.</a:t>
            </a:r>
            <a:endParaRPr lang="en-US" altLang="en-US" sz="2200" dirty="0">
              <a:solidFill>
                <a:srgbClr val="000000"/>
              </a:solidFill>
              <a:latin typeface="+mn-lt"/>
            </a:endParaRPr>
          </a:p>
        </p:txBody>
      </p:sp>
    </p:spTree>
    <p:extLst>
      <p:ext uri="{BB962C8B-B14F-4D97-AF65-F5344CB8AC3E}">
        <p14:creationId xmlns:p14="http://schemas.microsoft.com/office/powerpoint/2010/main" val="1196498619"/>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8358188" cy="1097279"/>
          </a:xfrm>
        </p:spPr>
        <p:txBody>
          <a:bodyPr/>
          <a:lstStyle/>
          <a:p>
            <a:r>
              <a:rPr lang="en-US" dirty="0">
                <a:solidFill>
                  <a:schemeClr val="tx2"/>
                </a:solidFill>
                <a:latin typeface="Times New Roman" panose="02020603050405020304" pitchFamily="18" charset="0"/>
                <a:cs typeface="Times New Roman" panose="02020603050405020304" pitchFamily="18" charset="0"/>
              </a:rPr>
              <a:t>1.8 Introduction to Object Technology </a:t>
            </a:r>
            <a:r>
              <a:rPr lang="en-US" sz="2000" b="0" dirty="0" smtClean="0">
                <a:solidFill>
                  <a:schemeClr val="tx2"/>
                </a:solidFill>
                <a:latin typeface="Times New Roman" panose="02020603050405020304" pitchFamily="18" charset="0"/>
                <a:cs typeface="Times New Roman" panose="02020603050405020304" pitchFamily="18" charset="0"/>
              </a:rPr>
              <a:t>(3 </a:t>
            </a:r>
            <a:r>
              <a:rPr lang="en-US" sz="2000" b="0" dirty="0">
                <a:solidFill>
                  <a:schemeClr val="tx2"/>
                </a:solidFill>
                <a:latin typeface="Times New Roman" panose="02020603050405020304" pitchFamily="18" charset="0"/>
                <a:cs typeface="Times New Roman" panose="02020603050405020304" pitchFamily="18" charset="0"/>
              </a:rPr>
              <a:t>of 16)</a:t>
            </a:r>
            <a:endParaRPr lang="en-US" dirty="0"/>
          </a:p>
        </p:txBody>
      </p:sp>
      <p:sp>
        <p:nvSpPr>
          <p:cNvPr id="3" name="Text Placeholder 2"/>
          <p:cNvSpPr>
            <a:spLocks noGrp="1"/>
          </p:cNvSpPr>
          <p:nvPr>
            <p:ph type="body" idx="1"/>
          </p:nvPr>
        </p:nvSpPr>
        <p:spPr/>
        <p:txBody>
          <a:bodyPr/>
          <a:lstStyle/>
          <a:p>
            <a:pPr lvl="1" eaLnBrk="1" hangingPunct="1"/>
            <a:r>
              <a:rPr lang="en-US" altLang="en-US" sz="2400" dirty="0">
                <a:solidFill>
                  <a:srgbClr val="000000"/>
                </a:solidFill>
                <a:latin typeface="+mn-lt"/>
              </a:rPr>
              <a:t>Enables people with little or no knowledge of how engines, braking and steering mechanisms work to drive a car easily.</a:t>
            </a:r>
          </a:p>
          <a:p>
            <a:pPr lvl="1" eaLnBrk="1" hangingPunct="1"/>
            <a:r>
              <a:rPr lang="en-US" altLang="en-US" sz="2400" dirty="0">
                <a:solidFill>
                  <a:srgbClr val="000000"/>
                </a:solidFill>
                <a:latin typeface="+mn-lt"/>
              </a:rPr>
              <a:t>Before you can drive a car, it must be </a:t>
            </a:r>
            <a:r>
              <a:rPr lang="en-US" altLang="en-US" sz="2400" b="1" dirty="0">
                <a:solidFill>
                  <a:srgbClr val="000000"/>
                </a:solidFill>
                <a:latin typeface="+mn-lt"/>
              </a:rPr>
              <a:t>built</a:t>
            </a:r>
            <a:r>
              <a:rPr lang="en-US" altLang="en-US" sz="2400" i="1" dirty="0">
                <a:solidFill>
                  <a:srgbClr val="000000"/>
                </a:solidFill>
                <a:latin typeface="+mn-lt"/>
              </a:rPr>
              <a:t> </a:t>
            </a:r>
            <a:r>
              <a:rPr lang="en-US" altLang="en-US" sz="2400" dirty="0">
                <a:solidFill>
                  <a:srgbClr val="000000"/>
                </a:solidFill>
                <a:latin typeface="+mn-lt"/>
              </a:rPr>
              <a:t>from the engineering drawings that describe it</a:t>
            </a:r>
            <a:r>
              <a:rPr lang="en-US" altLang="en-US" sz="2400" dirty="0" smtClean="0">
                <a:solidFill>
                  <a:srgbClr val="000000"/>
                </a:solidFill>
                <a:latin typeface="+mn-lt"/>
              </a:rPr>
              <a:t>.</a:t>
            </a:r>
            <a:endParaRPr lang="en-US" altLang="en-US" sz="2400" dirty="0">
              <a:solidFill>
                <a:srgbClr val="000000"/>
              </a:solidFill>
              <a:latin typeface="+mn-lt"/>
            </a:endParaRPr>
          </a:p>
          <a:p>
            <a:pPr lvl="1" eaLnBrk="1" hangingPunct="1"/>
            <a:r>
              <a:rPr lang="en-US" altLang="en-US" sz="2400" dirty="0">
                <a:solidFill>
                  <a:srgbClr val="000000"/>
                </a:solidFill>
                <a:latin typeface="+mn-lt"/>
              </a:rPr>
              <a:t>A completed car has an </a:t>
            </a:r>
            <a:r>
              <a:rPr lang="en-US" altLang="en-US" sz="2400" b="1" dirty="0">
                <a:solidFill>
                  <a:srgbClr val="000000"/>
                </a:solidFill>
                <a:latin typeface="+mn-lt"/>
              </a:rPr>
              <a:t>actual</a:t>
            </a:r>
            <a:r>
              <a:rPr lang="en-US" altLang="en-US" sz="2400" i="1" dirty="0">
                <a:solidFill>
                  <a:srgbClr val="000000"/>
                </a:solidFill>
                <a:latin typeface="+mn-lt"/>
              </a:rPr>
              <a:t> </a:t>
            </a:r>
            <a:r>
              <a:rPr lang="en-US" altLang="en-US" sz="2400" dirty="0">
                <a:solidFill>
                  <a:srgbClr val="000000"/>
                </a:solidFill>
                <a:latin typeface="+mn-lt"/>
              </a:rPr>
              <a:t>accelerator pedal to make the car go faster, but even that’s not enough—the car won’t accelerate on its own (hopefully!), so the driver must </a:t>
            </a:r>
            <a:r>
              <a:rPr lang="en-US" altLang="en-US" sz="2400" b="1" dirty="0">
                <a:solidFill>
                  <a:srgbClr val="000000"/>
                </a:solidFill>
                <a:latin typeface="+mn-lt"/>
              </a:rPr>
              <a:t>press</a:t>
            </a:r>
            <a:r>
              <a:rPr lang="en-US" altLang="en-US" sz="2400" i="1" dirty="0">
                <a:solidFill>
                  <a:srgbClr val="000000"/>
                </a:solidFill>
                <a:latin typeface="+mn-lt"/>
              </a:rPr>
              <a:t> </a:t>
            </a:r>
            <a:r>
              <a:rPr lang="en-US" altLang="en-US" sz="2400" dirty="0">
                <a:solidFill>
                  <a:srgbClr val="000000"/>
                </a:solidFill>
                <a:latin typeface="+mn-lt"/>
              </a:rPr>
              <a:t>the pedal to accelerate the car</a:t>
            </a:r>
            <a:r>
              <a:rPr lang="en-US" altLang="en-US" sz="2400" dirty="0" smtClean="0">
                <a:solidFill>
                  <a:srgbClr val="000000"/>
                </a:solidFill>
                <a:latin typeface="+mn-lt"/>
              </a:rPr>
              <a:t>.</a:t>
            </a:r>
            <a:endParaRPr lang="en-US" altLang="en-US" sz="2400" dirty="0">
              <a:solidFill>
                <a:srgbClr val="000000"/>
              </a:solidFill>
              <a:latin typeface="+mn-lt"/>
            </a:endParaRPr>
          </a:p>
        </p:txBody>
      </p:sp>
    </p:spTree>
    <p:extLst>
      <p:ext uri="{BB962C8B-B14F-4D97-AF65-F5344CB8AC3E}">
        <p14:creationId xmlns:p14="http://schemas.microsoft.com/office/powerpoint/2010/main" val="321073973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2"/>
                </a:solidFill>
                <a:latin typeface="Times New Roman" panose="02020603050405020304" pitchFamily="18" charset="0"/>
                <a:cs typeface="Times New Roman" panose="02020603050405020304" pitchFamily="18" charset="0"/>
              </a:rPr>
              <a:t>1.1 Introduction </a:t>
            </a:r>
            <a:r>
              <a:rPr lang="en-US" sz="2000" b="0" dirty="0" smtClean="0">
                <a:solidFill>
                  <a:schemeClr val="tx2"/>
                </a:solidFill>
                <a:latin typeface="Times New Roman" panose="02020603050405020304" pitchFamily="18" charset="0"/>
                <a:cs typeface="Times New Roman" panose="02020603050405020304" pitchFamily="18" charset="0"/>
              </a:rPr>
              <a:t>(1 </a:t>
            </a:r>
            <a:r>
              <a:rPr lang="en-US" sz="2000" b="0" dirty="0">
                <a:solidFill>
                  <a:schemeClr val="tx2"/>
                </a:solidFill>
                <a:latin typeface="Times New Roman" panose="02020603050405020304" pitchFamily="18" charset="0"/>
                <a:cs typeface="Times New Roman" panose="02020603050405020304" pitchFamily="18" charset="0"/>
              </a:rPr>
              <a:t>of 2)</a:t>
            </a:r>
            <a:endParaRPr lang="en-US" b="0" dirty="0">
              <a:solidFill>
                <a:schemeClr val="tx2"/>
              </a:solidFill>
              <a:latin typeface="Times New Roman" panose="02020603050405020304" pitchFamily="18" charset="0"/>
              <a:cs typeface="Times New Roman" panose="02020603050405020304" pitchFamily="18" charset="0"/>
            </a:endParaRPr>
          </a:p>
        </p:txBody>
      </p:sp>
      <p:sp>
        <p:nvSpPr>
          <p:cNvPr id="3" name="Text Placeholder 2"/>
          <p:cNvSpPr>
            <a:spLocks noGrp="1"/>
          </p:cNvSpPr>
          <p:nvPr>
            <p:ph type="body" idx="1"/>
          </p:nvPr>
        </p:nvSpPr>
        <p:spPr/>
        <p:txBody>
          <a:bodyPr/>
          <a:lstStyle/>
          <a:p>
            <a:pPr eaLnBrk="1" hangingPunct="1"/>
            <a:r>
              <a:rPr lang="en-US" altLang="en-US" sz="2200" dirty="0">
                <a:solidFill>
                  <a:srgbClr val="000000"/>
                </a:solidFill>
                <a:latin typeface="+mn-lt"/>
              </a:rPr>
              <a:t>C++—a powerful computer programming language that’s appropriate for technically oriented people with little or no programming experience, and for experienced programmers to use in building substantial information systems</a:t>
            </a:r>
            <a:r>
              <a:rPr lang="en-US" altLang="en-US" sz="2200" dirty="0" smtClean="0">
                <a:solidFill>
                  <a:srgbClr val="000000"/>
                </a:solidFill>
                <a:latin typeface="+mn-lt"/>
              </a:rPr>
              <a:t>.</a:t>
            </a:r>
            <a:endParaRPr lang="en-US" altLang="en-US" sz="2200" dirty="0">
              <a:solidFill>
                <a:srgbClr val="000000"/>
              </a:solidFill>
              <a:latin typeface="+mn-lt"/>
            </a:endParaRPr>
          </a:p>
          <a:p>
            <a:pPr eaLnBrk="1" hangingPunct="1"/>
            <a:r>
              <a:rPr lang="en-US" altLang="en-US" sz="2200" dirty="0">
                <a:solidFill>
                  <a:srgbClr val="000000"/>
                </a:solidFill>
                <a:latin typeface="+mn-lt"/>
              </a:rPr>
              <a:t>You’ll write instructions commanding computers to perform those kinds of tasks</a:t>
            </a:r>
            <a:r>
              <a:rPr lang="en-US" altLang="en-US" sz="2200" dirty="0" smtClean="0">
                <a:solidFill>
                  <a:srgbClr val="000000"/>
                </a:solidFill>
                <a:latin typeface="+mn-lt"/>
              </a:rPr>
              <a:t>.</a:t>
            </a:r>
            <a:endParaRPr lang="en-US" altLang="en-US" sz="2200" dirty="0">
              <a:solidFill>
                <a:srgbClr val="000000"/>
              </a:solidFill>
              <a:latin typeface="+mn-lt"/>
            </a:endParaRPr>
          </a:p>
          <a:p>
            <a:pPr eaLnBrk="1" hangingPunct="1"/>
            <a:r>
              <a:rPr lang="en-US" altLang="en-US" sz="2200" b="1" dirty="0">
                <a:solidFill>
                  <a:srgbClr val="000000"/>
                </a:solidFill>
                <a:latin typeface="+mn-lt"/>
              </a:rPr>
              <a:t>Software</a:t>
            </a:r>
            <a:r>
              <a:rPr lang="en-US" altLang="en-US" sz="2200" dirty="0">
                <a:solidFill>
                  <a:srgbClr val="000000"/>
                </a:solidFill>
                <a:latin typeface="+mn-lt"/>
              </a:rPr>
              <a:t> (i.e., the instructions you write) controls </a:t>
            </a:r>
            <a:r>
              <a:rPr lang="en-US" altLang="en-US" sz="2200" b="1" dirty="0">
                <a:solidFill>
                  <a:srgbClr val="000000"/>
                </a:solidFill>
                <a:latin typeface="+mn-lt"/>
              </a:rPr>
              <a:t>hardware</a:t>
            </a:r>
            <a:r>
              <a:rPr lang="en-US" altLang="en-US" sz="2200" i="1" dirty="0">
                <a:solidFill>
                  <a:srgbClr val="000000"/>
                </a:solidFill>
                <a:latin typeface="+mn-lt"/>
              </a:rPr>
              <a:t> </a:t>
            </a:r>
            <a:r>
              <a:rPr lang="en-US" altLang="en-US" sz="2200" dirty="0">
                <a:solidFill>
                  <a:srgbClr val="000000"/>
                </a:solidFill>
                <a:latin typeface="+mn-lt"/>
              </a:rPr>
              <a:t>(i.e., computers</a:t>
            </a:r>
            <a:r>
              <a:rPr lang="en-US" altLang="en-US" sz="2200" dirty="0" smtClean="0">
                <a:solidFill>
                  <a:srgbClr val="000000"/>
                </a:solidFill>
                <a:latin typeface="+mn-lt"/>
              </a:rPr>
              <a:t>).</a:t>
            </a:r>
            <a:endParaRPr lang="en-US" altLang="en-US" sz="2200" dirty="0">
              <a:solidFill>
                <a:srgbClr val="000000"/>
              </a:solidFill>
              <a:latin typeface="+mn-lt"/>
            </a:endParaRPr>
          </a:p>
          <a:p>
            <a:pPr eaLnBrk="1" hangingPunct="1"/>
            <a:r>
              <a:rPr lang="en-US" altLang="en-US" sz="2200" dirty="0">
                <a:solidFill>
                  <a:srgbClr val="000000"/>
                </a:solidFill>
                <a:latin typeface="+mn-lt"/>
              </a:rPr>
              <a:t>You’ll learn </a:t>
            </a:r>
            <a:r>
              <a:rPr lang="en-US" altLang="en-US" sz="2200" b="1" dirty="0">
                <a:solidFill>
                  <a:srgbClr val="000000"/>
                </a:solidFill>
                <a:latin typeface="+mn-lt"/>
              </a:rPr>
              <a:t>object-oriented programming</a:t>
            </a:r>
            <a:r>
              <a:rPr lang="en-US" altLang="en-US" sz="2200" dirty="0">
                <a:solidFill>
                  <a:srgbClr val="000000"/>
                </a:solidFill>
                <a:latin typeface="+mn-lt"/>
              </a:rPr>
              <a:t>—today’s key programming methodology</a:t>
            </a:r>
            <a:r>
              <a:rPr lang="en-US" altLang="en-US" sz="2200" dirty="0" smtClean="0">
                <a:solidFill>
                  <a:srgbClr val="000000"/>
                </a:solidFill>
                <a:latin typeface="+mn-lt"/>
              </a:rPr>
              <a:t>.</a:t>
            </a:r>
            <a:endParaRPr lang="en-US" altLang="en-US" sz="2200" dirty="0">
              <a:solidFill>
                <a:srgbClr val="000000"/>
              </a:solidFill>
              <a:latin typeface="+mn-lt"/>
            </a:endParaRPr>
          </a:p>
          <a:p>
            <a:pPr eaLnBrk="1" hangingPunct="1"/>
            <a:r>
              <a:rPr lang="en-US" altLang="en-US" sz="2200" dirty="0">
                <a:solidFill>
                  <a:srgbClr val="000000"/>
                </a:solidFill>
                <a:latin typeface="+mn-lt"/>
              </a:rPr>
              <a:t>You’ll create many </a:t>
            </a:r>
            <a:r>
              <a:rPr lang="en-US" altLang="en-US" sz="2200" b="1" dirty="0">
                <a:solidFill>
                  <a:srgbClr val="000000"/>
                </a:solidFill>
                <a:latin typeface="+mn-lt"/>
              </a:rPr>
              <a:t>software objects</a:t>
            </a:r>
            <a:r>
              <a:rPr lang="en-US" altLang="en-US" sz="2200" i="1" dirty="0">
                <a:solidFill>
                  <a:srgbClr val="000000"/>
                </a:solidFill>
                <a:latin typeface="+mn-lt"/>
              </a:rPr>
              <a:t> </a:t>
            </a:r>
            <a:r>
              <a:rPr lang="en-US" altLang="en-US" sz="2200" dirty="0">
                <a:solidFill>
                  <a:srgbClr val="000000"/>
                </a:solidFill>
                <a:latin typeface="+mn-lt"/>
              </a:rPr>
              <a:t>in the real world</a:t>
            </a:r>
            <a:r>
              <a:rPr lang="en-US" altLang="en-US" sz="2200" dirty="0" smtClean="0">
                <a:solidFill>
                  <a:srgbClr val="000000"/>
                </a:solidFill>
                <a:latin typeface="+mn-lt"/>
              </a:rPr>
              <a:t>.</a:t>
            </a:r>
            <a:endParaRPr lang="en-US" altLang="en-US" sz="2200" dirty="0">
              <a:solidFill>
                <a:srgbClr val="000000"/>
              </a:solidFill>
              <a:latin typeface="+mn-lt"/>
            </a:endParaRPr>
          </a:p>
        </p:txBody>
      </p:sp>
    </p:spTree>
    <p:extLst>
      <p:ext uri="{BB962C8B-B14F-4D97-AF65-F5344CB8AC3E}">
        <p14:creationId xmlns:p14="http://schemas.microsoft.com/office/powerpoint/2010/main" val="3816491610"/>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8358188" cy="1097279"/>
          </a:xfrm>
        </p:spPr>
        <p:txBody>
          <a:bodyPr/>
          <a:lstStyle/>
          <a:p>
            <a:r>
              <a:rPr lang="en-US" dirty="0">
                <a:solidFill>
                  <a:schemeClr val="tx2"/>
                </a:solidFill>
                <a:latin typeface="Times New Roman" panose="02020603050405020304" pitchFamily="18" charset="0"/>
                <a:cs typeface="Times New Roman" panose="02020603050405020304" pitchFamily="18" charset="0"/>
              </a:rPr>
              <a:t>1.8 Introduction to Object Technology </a:t>
            </a:r>
            <a:r>
              <a:rPr lang="en-US" sz="2000" b="0" dirty="0" smtClean="0">
                <a:solidFill>
                  <a:schemeClr val="tx2"/>
                </a:solidFill>
                <a:latin typeface="Times New Roman" panose="02020603050405020304" pitchFamily="18" charset="0"/>
                <a:cs typeface="Times New Roman" panose="02020603050405020304" pitchFamily="18" charset="0"/>
              </a:rPr>
              <a:t>(4 </a:t>
            </a:r>
            <a:r>
              <a:rPr lang="en-US" sz="2000" b="0" dirty="0">
                <a:solidFill>
                  <a:schemeClr val="tx2"/>
                </a:solidFill>
                <a:latin typeface="Times New Roman" panose="02020603050405020304" pitchFamily="18" charset="0"/>
                <a:cs typeface="Times New Roman" panose="02020603050405020304" pitchFamily="18" charset="0"/>
              </a:rPr>
              <a:t>of 16)</a:t>
            </a:r>
            <a:endParaRPr lang="en-US" dirty="0"/>
          </a:p>
        </p:txBody>
      </p:sp>
      <p:sp>
        <p:nvSpPr>
          <p:cNvPr id="3" name="Text Placeholder 2"/>
          <p:cNvSpPr>
            <a:spLocks noGrp="1"/>
          </p:cNvSpPr>
          <p:nvPr>
            <p:ph type="body" idx="1"/>
          </p:nvPr>
        </p:nvSpPr>
        <p:spPr/>
        <p:txBody>
          <a:bodyPr/>
          <a:lstStyle/>
          <a:p>
            <a:pPr marL="0" indent="0" eaLnBrk="1" hangingPunct="1">
              <a:buFont typeface="Wingdings 3" panose="05040102010807070707" pitchFamily="18" charset="2"/>
              <a:buNone/>
              <a:defRPr/>
            </a:pPr>
            <a:r>
              <a:rPr lang="en-US" sz="2400" b="1" dirty="0">
                <a:solidFill>
                  <a:srgbClr val="000000"/>
                </a:solidFill>
                <a:latin typeface="+mn-lt"/>
              </a:rPr>
              <a:t>Functions, Member Functions and Classes</a:t>
            </a:r>
          </a:p>
          <a:p>
            <a:pPr eaLnBrk="1" hangingPunct="1">
              <a:defRPr/>
            </a:pPr>
            <a:r>
              <a:rPr lang="en-US" sz="2400" dirty="0">
                <a:solidFill>
                  <a:srgbClr val="000000"/>
                </a:solidFill>
                <a:latin typeface="+mn-lt"/>
              </a:rPr>
              <a:t>Performing a task in a program requires a </a:t>
            </a:r>
            <a:r>
              <a:rPr lang="en-US" sz="2400" b="1" dirty="0">
                <a:solidFill>
                  <a:schemeClr val="tx1"/>
                </a:solidFill>
                <a:latin typeface="+mn-lt"/>
              </a:rPr>
              <a:t>member function</a:t>
            </a:r>
          </a:p>
          <a:p>
            <a:pPr eaLnBrk="1" hangingPunct="1">
              <a:defRPr/>
            </a:pPr>
            <a:r>
              <a:rPr lang="en-US" sz="2400" dirty="0">
                <a:solidFill>
                  <a:srgbClr val="000000"/>
                </a:solidFill>
                <a:latin typeface="+mn-lt"/>
              </a:rPr>
              <a:t>Houses the program statements that actually perform its task</a:t>
            </a:r>
            <a:r>
              <a:rPr lang="en-US" sz="2400" dirty="0" smtClean="0">
                <a:solidFill>
                  <a:srgbClr val="000000"/>
                </a:solidFill>
                <a:latin typeface="+mn-lt"/>
              </a:rPr>
              <a:t>.</a:t>
            </a:r>
            <a:endParaRPr lang="en-US" sz="2400" dirty="0">
              <a:solidFill>
                <a:srgbClr val="000000"/>
              </a:solidFill>
              <a:latin typeface="+mn-lt"/>
            </a:endParaRPr>
          </a:p>
          <a:p>
            <a:pPr eaLnBrk="1" hangingPunct="1">
              <a:defRPr/>
            </a:pPr>
            <a:r>
              <a:rPr lang="en-US" sz="2400" dirty="0">
                <a:solidFill>
                  <a:srgbClr val="000000"/>
                </a:solidFill>
                <a:latin typeface="+mn-lt"/>
              </a:rPr>
              <a:t>Hides these statements from its user, just as the accelerator pedal of a car hides from the driver the mechanisms of making the car go faster</a:t>
            </a:r>
            <a:r>
              <a:rPr lang="en-US" sz="2400" dirty="0" smtClean="0">
                <a:solidFill>
                  <a:srgbClr val="000000"/>
                </a:solidFill>
                <a:latin typeface="+mn-lt"/>
              </a:rPr>
              <a:t>.</a:t>
            </a:r>
            <a:endParaRPr lang="en-US" sz="2400" dirty="0">
              <a:solidFill>
                <a:srgbClr val="000000"/>
              </a:solidFill>
              <a:latin typeface="+mn-lt"/>
            </a:endParaRPr>
          </a:p>
        </p:txBody>
      </p:sp>
    </p:spTree>
    <p:extLst>
      <p:ext uri="{BB962C8B-B14F-4D97-AF65-F5344CB8AC3E}">
        <p14:creationId xmlns:p14="http://schemas.microsoft.com/office/powerpoint/2010/main" val="4285809837"/>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8343900" cy="1097279"/>
          </a:xfrm>
        </p:spPr>
        <p:txBody>
          <a:bodyPr/>
          <a:lstStyle/>
          <a:p>
            <a:r>
              <a:rPr lang="en-US" dirty="0">
                <a:solidFill>
                  <a:schemeClr val="tx2"/>
                </a:solidFill>
                <a:latin typeface="Times New Roman" panose="02020603050405020304" pitchFamily="18" charset="0"/>
                <a:cs typeface="Times New Roman" panose="02020603050405020304" pitchFamily="18" charset="0"/>
              </a:rPr>
              <a:t>1.8 Introduction to Object Technology </a:t>
            </a:r>
            <a:r>
              <a:rPr lang="en-US" sz="2000" b="0" dirty="0" smtClean="0">
                <a:solidFill>
                  <a:schemeClr val="tx2"/>
                </a:solidFill>
                <a:latin typeface="Times New Roman" panose="02020603050405020304" pitchFamily="18" charset="0"/>
                <a:cs typeface="Times New Roman" panose="02020603050405020304" pitchFamily="18" charset="0"/>
              </a:rPr>
              <a:t>(5 </a:t>
            </a:r>
            <a:r>
              <a:rPr lang="en-US" sz="2000" b="0" dirty="0">
                <a:solidFill>
                  <a:schemeClr val="tx2"/>
                </a:solidFill>
                <a:latin typeface="Times New Roman" panose="02020603050405020304" pitchFamily="18" charset="0"/>
                <a:cs typeface="Times New Roman" panose="02020603050405020304" pitchFamily="18" charset="0"/>
              </a:rPr>
              <a:t>of 16)</a:t>
            </a:r>
            <a:endParaRPr lang="en-US" dirty="0"/>
          </a:p>
        </p:txBody>
      </p:sp>
      <p:sp>
        <p:nvSpPr>
          <p:cNvPr id="3" name="Text Placeholder 2"/>
          <p:cNvSpPr>
            <a:spLocks noGrp="1"/>
          </p:cNvSpPr>
          <p:nvPr>
            <p:ph type="body" idx="1"/>
          </p:nvPr>
        </p:nvSpPr>
        <p:spPr/>
        <p:txBody>
          <a:bodyPr/>
          <a:lstStyle/>
          <a:p>
            <a:pPr eaLnBrk="1" hangingPunct="1"/>
            <a:r>
              <a:rPr lang="en-US" altLang="en-US" sz="2400" dirty="0">
                <a:solidFill>
                  <a:srgbClr val="000000"/>
                </a:solidFill>
                <a:latin typeface="+mn-lt"/>
              </a:rPr>
              <a:t>In C++, we create a program unit called a </a:t>
            </a:r>
            <a:r>
              <a:rPr lang="en-US" altLang="en-US" sz="2400" b="1" dirty="0">
                <a:solidFill>
                  <a:schemeClr val="tx1"/>
                </a:solidFill>
                <a:latin typeface="+mn-lt"/>
              </a:rPr>
              <a:t>class</a:t>
            </a:r>
            <a:r>
              <a:rPr lang="en-US" altLang="en-US" sz="2400" dirty="0">
                <a:solidFill>
                  <a:srgbClr val="000000"/>
                </a:solidFill>
                <a:latin typeface="+mn-lt"/>
              </a:rPr>
              <a:t> to house the set of functions that perform the class’s tasks—these are the class’s member functions</a:t>
            </a:r>
            <a:r>
              <a:rPr lang="en-US" altLang="en-US" sz="2400" dirty="0" smtClean="0">
                <a:solidFill>
                  <a:srgbClr val="000000"/>
                </a:solidFill>
                <a:latin typeface="+mn-lt"/>
              </a:rPr>
              <a:t>.</a:t>
            </a:r>
            <a:endParaRPr lang="en-US" altLang="en-US" sz="2400" dirty="0">
              <a:solidFill>
                <a:srgbClr val="000000"/>
              </a:solidFill>
              <a:latin typeface="+mn-lt"/>
            </a:endParaRPr>
          </a:p>
          <a:p>
            <a:pPr eaLnBrk="1" hangingPunct="1"/>
            <a:r>
              <a:rPr lang="en-US" altLang="en-US" sz="2400" dirty="0">
                <a:solidFill>
                  <a:srgbClr val="000000"/>
                </a:solidFill>
                <a:latin typeface="+mn-lt"/>
              </a:rPr>
              <a:t>A class is similar in concept to a car’s engineering drawings, which house the design of an accelerator pedal, steering wheel, and so on</a:t>
            </a:r>
            <a:r>
              <a:rPr lang="en-US" altLang="en-US" sz="2400" dirty="0" smtClean="0">
                <a:solidFill>
                  <a:srgbClr val="000000"/>
                </a:solidFill>
                <a:latin typeface="+mn-lt"/>
              </a:rPr>
              <a:t>.</a:t>
            </a:r>
            <a:endParaRPr lang="en-US" altLang="en-US" sz="2400" dirty="0">
              <a:solidFill>
                <a:srgbClr val="000000"/>
              </a:solidFill>
              <a:latin typeface="+mn-lt"/>
            </a:endParaRPr>
          </a:p>
        </p:txBody>
      </p:sp>
    </p:spTree>
    <p:extLst>
      <p:ext uri="{BB962C8B-B14F-4D97-AF65-F5344CB8AC3E}">
        <p14:creationId xmlns:p14="http://schemas.microsoft.com/office/powerpoint/2010/main" val="4091035"/>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8358188" cy="1097279"/>
          </a:xfrm>
        </p:spPr>
        <p:txBody>
          <a:bodyPr/>
          <a:lstStyle/>
          <a:p>
            <a:r>
              <a:rPr lang="en-US" dirty="0">
                <a:solidFill>
                  <a:schemeClr val="tx2"/>
                </a:solidFill>
                <a:latin typeface="Times New Roman" panose="02020603050405020304" pitchFamily="18" charset="0"/>
                <a:cs typeface="Times New Roman" panose="02020603050405020304" pitchFamily="18" charset="0"/>
              </a:rPr>
              <a:t>1.8 Introduction to Object Technology </a:t>
            </a:r>
            <a:r>
              <a:rPr lang="en-US" sz="2000" b="0" dirty="0" smtClean="0">
                <a:solidFill>
                  <a:schemeClr val="tx2"/>
                </a:solidFill>
                <a:latin typeface="Times New Roman" panose="02020603050405020304" pitchFamily="18" charset="0"/>
                <a:cs typeface="Times New Roman" panose="02020603050405020304" pitchFamily="18" charset="0"/>
              </a:rPr>
              <a:t>(6 </a:t>
            </a:r>
            <a:r>
              <a:rPr lang="en-US" sz="2000" b="0" dirty="0">
                <a:solidFill>
                  <a:schemeClr val="tx2"/>
                </a:solidFill>
                <a:latin typeface="Times New Roman" panose="02020603050405020304" pitchFamily="18" charset="0"/>
                <a:cs typeface="Times New Roman" panose="02020603050405020304" pitchFamily="18" charset="0"/>
              </a:rPr>
              <a:t>of 16)</a:t>
            </a:r>
            <a:endParaRPr lang="en-US" dirty="0"/>
          </a:p>
        </p:txBody>
      </p:sp>
      <p:sp>
        <p:nvSpPr>
          <p:cNvPr id="3" name="Text Placeholder 2"/>
          <p:cNvSpPr>
            <a:spLocks noGrp="1"/>
          </p:cNvSpPr>
          <p:nvPr>
            <p:ph type="body" idx="1"/>
          </p:nvPr>
        </p:nvSpPr>
        <p:spPr/>
        <p:txBody>
          <a:bodyPr/>
          <a:lstStyle/>
          <a:p>
            <a:pPr marL="0" indent="0" eaLnBrk="1" hangingPunct="1">
              <a:buFont typeface="Wingdings 3" panose="05040102010807070707" pitchFamily="18" charset="2"/>
              <a:buNone/>
              <a:defRPr/>
            </a:pPr>
            <a:r>
              <a:rPr lang="en-US" sz="2400" b="1" dirty="0" smtClean="0">
                <a:solidFill>
                  <a:srgbClr val="000000"/>
                </a:solidFill>
                <a:latin typeface="+mn-lt"/>
              </a:rPr>
              <a:t>Instantiation</a:t>
            </a:r>
            <a:endParaRPr lang="en-US" sz="2400" b="1" dirty="0">
              <a:solidFill>
                <a:srgbClr val="000000"/>
              </a:solidFill>
              <a:latin typeface="+mn-lt"/>
            </a:endParaRPr>
          </a:p>
          <a:p>
            <a:pPr eaLnBrk="1" hangingPunct="1">
              <a:defRPr/>
            </a:pPr>
            <a:r>
              <a:rPr lang="en-US" sz="2400" dirty="0">
                <a:solidFill>
                  <a:srgbClr val="000000"/>
                </a:solidFill>
                <a:latin typeface="+mn-lt"/>
              </a:rPr>
              <a:t>Just as someone has to </a:t>
            </a:r>
            <a:r>
              <a:rPr lang="en-US" sz="2400" b="1" dirty="0">
                <a:solidFill>
                  <a:srgbClr val="000000"/>
                </a:solidFill>
                <a:latin typeface="+mn-lt"/>
              </a:rPr>
              <a:t>build</a:t>
            </a:r>
            <a:r>
              <a:rPr lang="en-US" sz="2400" i="1" dirty="0">
                <a:solidFill>
                  <a:srgbClr val="000000"/>
                </a:solidFill>
                <a:latin typeface="+mn-lt"/>
              </a:rPr>
              <a:t> </a:t>
            </a:r>
            <a:r>
              <a:rPr lang="en-US" sz="2400" dirty="0">
                <a:solidFill>
                  <a:srgbClr val="000000"/>
                </a:solidFill>
                <a:latin typeface="+mn-lt"/>
              </a:rPr>
              <a:t>a car from its engineering drawings before you can actually drive a car, you must </a:t>
            </a:r>
            <a:r>
              <a:rPr lang="en-US" sz="2400" b="1" dirty="0">
                <a:solidFill>
                  <a:srgbClr val="000000"/>
                </a:solidFill>
                <a:latin typeface="+mn-lt"/>
              </a:rPr>
              <a:t>build an object</a:t>
            </a:r>
            <a:r>
              <a:rPr lang="en-US" sz="2400" dirty="0">
                <a:solidFill>
                  <a:srgbClr val="000000"/>
                </a:solidFill>
                <a:latin typeface="+mn-lt"/>
              </a:rPr>
              <a:t> from a class before a program can perform the tasks that the class’s member functions define</a:t>
            </a:r>
            <a:r>
              <a:rPr lang="en-US" sz="2400" dirty="0" smtClean="0">
                <a:solidFill>
                  <a:srgbClr val="000000"/>
                </a:solidFill>
                <a:latin typeface="+mn-lt"/>
              </a:rPr>
              <a:t>.</a:t>
            </a:r>
            <a:endParaRPr lang="en-US" sz="2400" dirty="0">
              <a:solidFill>
                <a:srgbClr val="000000"/>
              </a:solidFill>
              <a:latin typeface="+mn-lt"/>
            </a:endParaRPr>
          </a:p>
          <a:p>
            <a:pPr eaLnBrk="1" hangingPunct="1">
              <a:defRPr/>
            </a:pPr>
            <a:r>
              <a:rPr lang="en-US" sz="2400" dirty="0">
                <a:solidFill>
                  <a:srgbClr val="000000"/>
                </a:solidFill>
                <a:latin typeface="+mn-lt"/>
              </a:rPr>
              <a:t>An object is then referred to as an </a:t>
            </a:r>
            <a:r>
              <a:rPr lang="en-US" sz="2400" b="1" dirty="0">
                <a:solidFill>
                  <a:schemeClr val="tx1"/>
                </a:solidFill>
                <a:latin typeface="+mn-lt"/>
              </a:rPr>
              <a:t>instance</a:t>
            </a:r>
            <a:r>
              <a:rPr lang="en-US" sz="2400" dirty="0">
                <a:solidFill>
                  <a:srgbClr val="000000"/>
                </a:solidFill>
                <a:latin typeface="+mn-lt"/>
              </a:rPr>
              <a:t> of its class</a:t>
            </a:r>
            <a:r>
              <a:rPr lang="en-US" sz="2400" dirty="0" smtClean="0">
                <a:solidFill>
                  <a:srgbClr val="000000"/>
                </a:solidFill>
                <a:latin typeface="+mn-lt"/>
              </a:rPr>
              <a:t>.</a:t>
            </a:r>
            <a:endParaRPr lang="en-US" sz="2400" dirty="0">
              <a:solidFill>
                <a:srgbClr val="000000"/>
              </a:solidFill>
              <a:latin typeface="+mn-lt"/>
            </a:endParaRPr>
          </a:p>
        </p:txBody>
      </p:sp>
    </p:spTree>
    <p:extLst>
      <p:ext uri="{BB962C8B-B14F-4D97-AF65-F5344CB8AC3E}">
        <p14:creationId xmlns:p14="http://schemas.microsoft.com/office/powerpoint/2010/main" val="911761020"/>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8358188" cy="1097279"/>
          </a:xfrm>
        </p:spPr>
        <p:txBody>
          <a:bodyPr/>
          <a:lstStyle/>
          <a:p>
            <a:r>
              <a:rPr lang="en-US" dirty="0">
                <a:solidFill>
                  <a:schemeClr val="tx2"/>
                </a:solidFill>
                <a:latin typeface="Times New Roman" panose="02020603050405020304" pitchFamily="18" charset="0"/>
                <a:cs typeface="Times New Roman" panose="02020603050405020304" pitchFamily="18" charset="0"/>
              </a:rPr>
              <a:t>1.8 Introduction to Object Technology </a:t>
            </a:r>
            <a:r>
              <a:rPr lang="en-US" sz="2000" b="0" dirty="0" smtClean="0">
                <a:solidFill>
                  <a:schemeClr val="tx2"/>
                </a:solidFill>
                <a:latin typeface="Times New Roman" panose="02020603050405020304" pitchFamily="18" charset="0"/>
                <a:cs typeface="Times New Roman" panose="02020603050405020304" pitchFamily="18" charset="0"/>
              </a:rPr>
              <a:t>(7 </a:t>
            </a:r>
            <a:r>
              <a:rPr lang="en-US" sz="2000" b="0" dirty="0">
                <a:solidFill>
                  <a:schemeClr val="tx2"/>
                </a:solidFill>
                <a:latin typeface="Times New Roman" panose="02020603050405020304" pitchFamily="18" charset="0"/>
                <a:cs typeface="Times New Roman" panose="02020603050405020304" pitchFamily="18" charset="0"/>
              </a:rPr>
              <a:t>of 16)</a:t>
            </a:r>
            <a:endParaRPr lang="en-US" dirty="0"/>
          </a:p>
        </p:txBody>
      </p:sp>
      <p:sp>
        <p:nvSpPr>
          <p:cNvPr id="3" name="Text Placeholder 2"/>
          <p:cNvSpPr>
            <a:spLocks noGrp="1"/>
          </p:cNvSpPr>
          <p:nvPr>
            <p:ph type="body" idx="1"/>
          </p:nvPr>
        </p:nvSpPr>
        <p:spPr/>
        <p:txBody>
          <a:bodyPr/>
          <a:lstStyle/>
          <a:p>
            <a:pPr marL="0" indent="0" eaLnBrk="1" hangingPunct="1">
              <a:buFont typeface="Wingdings 3" panose="05040102010807070707" pitchFamily="18" charset="2"/>
              <a:buNone/>
              <a:defRPr/>
            </a:pPr>
            <a:r>
              <a:rPr lang="en-US" sz="2400" b="1" dirty="0">
                <a:solidFill>
                  <a:srgbClr val="000000"/>
                </a:solidFill>
                <a:latin typeface="+mn-lt"/>
              </a:rPr>
              <a:t>Reuse</a:t>
            </a:r>
          </a:p>
          <a:p>
            <a:pPr eaLnBrk="1" hangingPunct="1">
              <a:defRPr/>
            </a:pPr>
            <a:r>
              <a:rPr lang="en-US" sz="2400" dirty="0">
                <a:solidFill>
                  <a:srgbClr val="000000"/>
                </a:solidFill>
                <a:latin typeface="+mn-lt"/>
              </a:rPr>
              <a:t>Just as a car’s engineering drawings can be </a:t>
            </a:r>
            <a:r>
              <a:rPr lang="en-US" sz="2400" b="1" dirty="0">
                <a:solidFill>
                  <a:srgbClr val="000000"/>
                </a:solidFill>
                <a:latin typeface="+mn-lt"/>
              </a:rPr>
              <a:t>reused</a:t>
            </a:r>
            <a:r>
              <a:rPr lang="en-US" sz="2400" i="1" dirty="0">
                <a:solidFill>
                  <a:srgbClr val="000000"/>
                </a:solidFill>
                <a:latin typeface="+mn-lt"/>
              </a:rPr>
              <a:t> </a:t>
            </a:r>
            <a:r>
              <a:rPr lang="en-US" sz="2400" dirty="0">
                <a:solidFill>
                  <a:srgbClr val="000000"/>
                </a:solidFill>
                <a:latin typeface="+mn-lt"/>
              </a:rPr>
              <a:t>many times to build many cars, you can </a:t>
            </a:r>
            <a:r>
              <a:rPr lang="en-US" sz="2400" b="1" dirty="0">
                <a:solidFill>
                  <a:srgbClr val="000000"/>
                </a:solidFill>
                <a:latin typeface="+mn-lt"/>
              </a:rPr>
              <a:t>reuse</a:t>
            </a:r>
            <a:r>
              <a:rPr lang="en-US" sz="2400" dirty="0">
                <a:solidFill>
                  <a:srgbClr val="000000"/>
                </a:solidFill>
                <a:latin typeface="+mn-lt"/>
              </a:rPr>
              <a:t> a class many times to build many objects</a:t>
            </a:r>
            <a:r>
              <a:rPr lang="en-US" sz="2400" dirty="0" smtClean="0">
                <a:solidFill>
                  <a:srgbClr val="000000"/>
                </a:solidFill>
                <a:latin typeface="+mn-lt"/>
              </a:rPr>
              <a:t>.</a:t>
            </a:r>
            <a:endParaRPr lang="en-US" sz="2400" dirty="0">
              <a:solidFill>
                <a:srgbClr val="000000"/>
              </a:solidFill>
              <a:latin typeface="+mn-lt"/>
            </a:endParaRPr>
          </a:p>
          <a:p>
            <a:pPr eaLnBrk="1" hangingPunct="1">
              <a:defRPr/>
            </a:pPr>
            <a:r>
              <a:rPr lang="en-US" sz="2400" dirty="0">
                <a:solidFill>
                  <a:srgbClr val="000000"/>
                </a:solidFill>
                <a:latin typeface="+mn-lt"/>
              </a:rPr>
              <a:t>Reuse of existing classes when building new classes and programs saves time and effort</a:t>
            </a:r>
            <a:r>
              <a:rPr lang="en-US" sz="2400" dirty="0" smtClean="0">
                <a:solidFill>
                  <a:srgbClr val="000000"/>
                </a:solidFill>
                <a:latin typeface="+mn-lt"/>
              </a:rPr>
              <a:t>.</a:t>
            </a:r>
          </a:p>
        </p:txBody>
      </p:sp>
    </p:spTree>
    <p:extLst>
      <p:ext uri="{BB962C8B-B14F-4D97-AF65-F5344CB8AC3E}">
        <p14:creationId xmlns:p14="http://schemas.microsoft.com/office/powerpoint/2010/main" val="2584932654"/>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215371"/>
            <a:ext cx="8372475" cy="1097279"/>
          </a:xfrm>
        </p:spPr>
        <p:txBody>
          <a:bodyPr/>
          <a:lstStyle/>
          <a:p>
            <a:r>
              <a:rPr lang="en-US" dirty="0">
                <a:solidFill>
                  <a:schemeClr val="tx2"/>
                </a:solidFill>
                <a:latin typeface="Times New Roman" panose="02020603050405020304" pitchFamily="18" charset="0"/>
                <a:cs typeface="Times New Roman" panose="02020603050405020304" pitchFamily="18" charset="0"/>
              </a:rPr>
              <a:t>1.8 Introduction to Object Technology </a:t>
            </a:r>
            <a:r>
              <a:rPr lang="en-US" sz="2000" b="0" dirty="0" smtClean="0">
                <a:solidFill>
                  <a:schemeClr val="tx2"/>
                </a:solidFill>
                <a:latin typeface="Times New Roman" panose="02020603050405020304" pitchFamily="18" charset="0"/>
                <a:cs typeface="Times New Roman" panose="02020603050405020304" pitchFamily="18" charset="0"/>
              </a:rPr>
              <a:t>(8 </a:t>
            </a:r>
            <a:r>
              <a:rPr lang="en-US" sz="2000" b="0" dirty="0">
                <a:solidFill>
                  <a:schemeClr val="tx2"/>
                </a:solidFill>
                <a:latin typeface="Times New Roman" panose="02020603050405020304" pitchFamily="18" charset="0"/>
                <a:cs typeface="Times New Roman" panose="02020603050405020304" pitchFamily="18" charset="0"/>
              </a:rPr>
              <a:t>of 16)</a:t>
            </a:r>
            <a:endParaRPr lang="en-US" dirty="0"/>
          </a:p>
        </p:txBody>
      </p:sp>
      <p:sp>
        <p:nvSpPr>
          <p:cNvPr id="3" name="Text Placeholder 2"/>
          <p:cNvSpPr>
            <a:spLocks noGrp="1"/>
          </p:cNvSpPr>
          <p:nvPr>
            <p:ph type="body" idx="1"/>
          </p:nvPr>
        </p:nvSpPr>
        <p:spPr/>
        <p:txBody>
          <a:bodyPr/>
          <a:lstStyle/>
          <a:p>
            <a:pPr eaLnBrk="1" hangingPunct="1"/>
            <a:r>
              <a:rPr lang="en-US" altLang="en-US" sz="2400" dirty="0">
                <a:solidFill>
                  <a:srgbClr val="000000"/>
                </a:solidFill>
                <a:latin typeface="+mn-lt"/>
              </a:rPr>
              <a:t>Reuse also helps you build more reliable and effective systems, because existing classes and components often have gone through extensive </a:t>
            </a:r>
            <a:r>
              <a:rPr lang="en-US" altLang="en-US" sz="2400" b="1" dirty="0">
                <a:solidFill>
                  <a:srgbClr val="000000"/>
                </a:solidFill>
                <a:latin typeface="+mn-lt"/>
              </a:rPr>
              <a:t>testing, debugging</a:t>
            </a:r>
            <a:r>
              <a:rPr lang="en-US" altLang="en-US" sz="2400" i="1" dirty="0">
                <a:solidFill>
                  <a:srgbClr val="000000"/>
                </a:solidFill>
                <a:latin typeface="+mn-lt"/>
              </a:rPr>
              <a:t> </a:t>
            </a:r>
            <a:r>
              <a:rPr lang="en-US" altLang="en-US" sz="2400" dirty="0">
                <a:solidFill>
                  <a:srgbClr val="000000"/>
                </a:solidFill>
                <a:latin typeface="+mn-lt"/>
              </a:rPr>
              <a:t>and</a:t>
            </a:r>
            <a:r>
              <a:rPr lang="en-US" altLang="en-US" sz="2400" i="1" dirty="0">
                <a:solidFill>
                  <a:srgbClr val="000000"/>
                </a:solidFill>
                <a:latin typeface="+mn-lt"/>
              </a:rPr>
              <a:t> </a:t>
            </a:r>
            <a:r>
              <a:rPr lang="en-US" altLang="en-US" sz="2400" b="1" dirty="0">
                <a:solidFill>
                  <a:srgbClr val="000000"/>
                </a:solidFill>
                <a:latin typeface="+mn-lt"/>
              </a:rPr>
              <a:t>performance</a:t>
            </a:r>
            <a:r>
              <a:rPr lang="en-US" altLang="en-US" sz="2400" i="1" dirty="0">
                <a:solidFill>
                  <a:srgbClr val="000000"/>
                </a:solidFill>
                <a:latin typeface="+mn-lt"/>
              </a:rPr>
              <a:t> </a:t>
            </a:r>
            <a:r>
              <a:rPr lang="en-US" altLang="en-US" sz="2400" dirty="0">
                <a:solidFill>
                  <a:srgbClr val="000000"/>
                </a:solidFill>
                <a:latin typeface="+mn-lt"/>
              </a:rPr>
              <a:t>tuning</a:t>
            </a:r>
            <a:r>
              <a:rPr lang="en-US" altLang="en-US" sz="2400" dirty="0" smtClean="0">
                <a:solidFill>
                  <a:srgbClr val="000000"/>
                </a:solidFill>
                <a:latin typeface="+mn-lt"/>
              </a:rPr>
              <a:t>.</a:t>
            </a:r>
            <a:endParaRPr lang="en-US" altLang="en-US" sz="2400" i="1" dirty="0">
              <a:solidFill>
                <a:srgbClr val="000000"/>
              </a:solidFill>
              <a:latin typeface="+mn-lt"/>
            </a:endParaRPr>
          </a:p>
          <a:p>
            <a:pPr eaLnBrk="1" hangingPunct="1"/>
            <a:r>
              <a:rPr lang="en-US" altLang="en-US" sz="2400" dirty="0">
                <a:solidFill>
                  <a:srgbClr val="000000"/>
                </a:solidFill>
                <a:latin typeface="+mn-lt"/>
              </a:rPr>
              <a:t>Just as the notion of </a:t>
            </a:r>
            <a:r>
              <a:rPr lang="en-US" altLang="en-US" sz="2400" b="1" dirty="0">
                <a:solidFill>
                  <a:srgbClr val="000000"/>
                </a:solidFill>
                <a:latin typeface="+mn-lt"/>
              </a:rPr>
              <a:t>interchangeable parts</a:t>
            </a:r>
            <a:r>
              <a:rPr lang="en-US" altLang="en-US" sz="2400" dirty="0">
                <a:solidFill>
                  <a:srgbClr val="000000"/>
                </a:solidFill>
                <a:latin typeface="+mn-lt"/>
              </a:rPr>
              <a:t> was crucial to the Industrial Revolution, reusable classes are crucial to the software revolution that has been spurred by object technology</a:t>
            </a:r>
            <a:r>
              <a:rPr lang="en-US" altLang="en-US" sz="2400" dirty="0" smtClean="0">
                <a:solidFill>
                  <a:srgbClr val="000000"/>
                </a:solidFill>
                <a:latin typeface="+mn-lt"/>
              </a:rPr>
              <a:t>.</a:t>
            </a:r>
            <a:endParaRPr lang="en-US" altLang="en-US" sz="2400" dirty="0">
              <a:solidFill>
                <a:srgbClr val="000000"/>
              </a:solidFill>
              <a:latin typeface="+mn-lt"/>
            </a:endParaRPr>
          </a:p>
        </p:txBody>
      </p:sp>
    </p:spTree>
    <p:extLst>
      <p:ext uri="{BB962C8B-B14F-4D97-AF65-F5344CB8AC3E}">
        <p14:creationId xmlns:p14="http://schemas.microsoft.com/office/powerpoint/2010/main" val="3340612980"/>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8343900" cy="1097279"/>
          </a:xfrm>
        </p:spPr>
        <p:txBody>
          <a:bodyPr/>
          <a:lstStyle/>
          <a:p>
            <a:r>
              <a:rPr lang="en-US" dirty="0">
                <a:solidFill>
                  <a:schemeClr val="tx2"/>
                </a:solidFill>
                <a:latin typeface="Times New Roman" panose="02020603050405020304" pitchFamily="18" charset="0"/>
                <a:cs typeface="Times New Roman" panose="02020603050405020304" pitchFamily="18" charset="0"/>
              </a:rPr>
              <a:t>1.8 Introduction to Object Technology </a:t>
            </a:r>
            <a:r>
              <a:rPr lang="en-US" sz="2000" b="0" dirty="0" smtClean="0">
                <a:solidFill>
                  <a:schemeClr val="tx2"/>
                </a:solidFill>
                <a:latin typeface="Times New Roman" panose="02020603050405020304" pitchFamily="18" charset="0"/>
                <a:cs typeface="Times New Roman" panose="02020603050405020304" pitchFamily="18" charset="0"/>
              </a:rPr>
              <a:t>(9 </a:t>
            </a:r>
            <a:r>
              <a:rPr lang="en-US" sz="2000" b="0" dirty="0">
                <a:solidFill>
                  <a:schemeClr val="tx2"/>
                </a:solidFill>
                <a:latin typeface="Times New Roman" panose="02020603050405020304" pitchFamily="18" charset="0"/>
                <a:cs typeface="Times New Roman" panose="02020603050405020304" pitchFamily="18" charset="0"/>
              </a:rPr>
              <a:t>of 16)</a:t>
            </a:r>
            <a:endParaRPr lang="en-US" dirty="0"/>
          </a:p>
        </p:txBody>
      </p:sp>
      <p:sp>
        <p:nvSpPr>
          <p:cNvPr id="3" name="Text Placeholder 2"/>
          <p:cNvSpPr>
            <a:spLocks noGrp="1"/>
          </p:cNvSpPr>
          <p:nvPr>
            <p:ph type="body" idx="1"/>
          </p:nvPr>
        </p:nvSpPr>
        <p:spPr/>
        <p:txBody>
          <a:bodyPr/>
          <a:lstStyle/>
          <a:p>
            <a:pPr marL="0" indent="0" eaLnBrk="1" hangingPunct="1">
              <a:buFont typeface="Wingdings 3" panose="05040102010807070707" pitchFamily="18" charset="2"/>
              <a:buNone/>
              <a:defRPr/>
            </a:pPr>
            <a:r>
              <a:rPr lang="en-US" sz="2400" b="1" dirty="0">
                <a:solidFill>
                  <a:srgbClr val="000000"/>
                </a:solidFill>
                <a:latin typeface="+mn-lt"/>
              </a:rPr>
              <a:t>Messages and Member-Function Calls</a:t>
            </a:r>
          </a:p>
          <a:p>
            <a:pPr eaLnBrk="1" hangingPunct="1">
              <a:defRPr/>
            </a:pPr>
            <a:r>
              <a:rPr lang="en-US" sz="2400" dirty="0">
                <a:solidFill>
                  <a:srgbClr val="000000"/>
                </a:solidFill>
                <a:latin typeface="+mn-lt"/>
              </a:rPr>
              <a:t>When you drive a car, pressing its gas pedal sends a </a:t>
            </a:r>
            <a:r>
              <a:rPr lang="en-US" sz="2400" b="1" dirty="0">
                <a:solidFill>
                  <a:srgbClr val="000000"/>
                </a:solidFill>
                <a:latin typeface="+mn-lt"/>
              </a:rPr>
              <a:t>message</a:t>
            </a:r>
            <a:r>
              <a:rPr lang="en-US" sz="2400" i="1" dirty="0">
                <a:solidFill>
                  <a:srgbClr val="000000"/>
                </a:solidFill>
                <a:latin typeface="+mn-lt"/>
              </a:rPr>
              <a:t> </a:t>
            </a:r>
            <a:r>
              <a:rPr lang="en-US" sz="2400" dirty="0">
                <a:solidFill>
                  <a:srgbClr val="000000"/>
                </a:solidFill>
                <a:latin typeface="+mn-lt"/>
              </a:rPr>
              <a:t>to the car to perform a task—that is, to go </a:t>
            </a:r>
            <a:r>
              <a:rPr lang="en-US" sz="2400" dirty="0" smtClean="0">
                <a:solidFill>
                  <a:srgbClr val="000000"/>
                </a:solidFill>
                <a:latin typeface="+mn-lt"/>
              </a:rPr>
              <a:t>faster.</a:t>
            </a:r>
            <a:endParaRPr lang="en-US" sz="2400" dirty="0">
              <a:solidFill>
                <a:srgbClr val="000000"/>
              </a:solidFill>
              <a:latin typeface="+mn-lt"/>
            </a:endParaRPr>
          </a:p>
          <a:p>
            <a:pPr eaLnBrk="1" hangingPunct="1">
              <a:defRPr/>
            </a:pPr>
            <a:r>
              <a:rPr lang="en-US" sz="2400" dirty="0">
                <a:solidFill>
                  <a:srgbClr val="000000"/>
                </a:solidFill>
                <a:latin typeface="+mn-lt"/>
              </a:rPr>
              <a:t>Similarly, you </a:t>
            </a:r>
            <a:r>
              <a:rPr lang="en-US" sz="2400" b="1" dirty="0">
                <a:solidFill>
                  <a:srgbClr val="000000"/>
                </a:solidFill>
                <a:latin typeface="+mn-lt"/>
              </a:rPr>
              <a:t>send messages</a:t>
            </a:r>
            <a:r>
              <a:rPr lang="en-US" sz="2400" b="1" dirty="0">
                <a:solidFill>
                  <a:srgbClr val="3380E6"/>
                </a:solidFill>
                <a:latin typeface="+mn-lt"/>
              </a:rPr>
              <a:t> </a:t>
            </a:r>
            <a:r>
              <a:rPr lang="en-US" sz="2400" b="1" dirty="0">
                <a:solidFill>
                  <a:srgbClr val="000000"/>
                </a:solidFill>
                <a:latin typeface="+mn-lt"/>
              </a:rPr>
              <a:t>to an object</a:t>
            </a:r>
            <a:r>
              <a:rPr lang="en-US" sz="2400" i="1" dirty="0" smtClean="0">
                <a:solidFill>
                  <a:srgbClr val="000000"/>
                </a:solidFill>
                <a:latin typeface="+mn-lt"/>
              </a:rPr>
              <a:t>.</a:t>
            </a:r>
            <a:endParaRPr lang="en-US" sz="2400" i="1" dirty="0">
              <a:solidFill>
                <a:srgbClr val="000000"/>
              </a:solidFill>
              <a:latin typeface="+mn-lt"/>
            </a:endParaRPr>
          </a:p>
          <a:p>
            <a:pPr eaLnBrk="1" hangingPunct="1">
              <a:defRPr/>
            </a:pPr>
            <a:r>
              <a:rPr lang="en-US" sz="2400" dirty="0">
                <a:solidFill>
                  <a:srgbClr val="000000"/>
                </a:solidFill>
                <a:latin typeface="+mn-lt"/>
              </a:rPr>
              <a:t>Each message is implemented as a </a:t>
            </a:r>
            <a:r>
              <a:rPr lang="en-US" sz="2400" b="1" dirty="0">
                <a:solidFill>
                  <a:schemeClr val="tx1"/>
                </a:solidFill>
                <a:latin typeface="+mn-lt"/>
              </a:rPr>
              <a:t>member-function call</a:t>
            </a:r>
            <a:r>
              <a:rPr lang="en-US" sz="2400" dirty="0">
                <a:solidFill>
                  <a:srgbClr val="000000"/>
                </a:solidFill>
                <a:latin typeface="+mn-lt"/>
              </a:rPr>
              <a:t> that tells a member function of the object to perform its task</a:t>
            </a:r>
            <a:r>
              <a:rPr lang="en-US" sz="2400" dirty="0" smtClean="0">
                <a:solidFill>
                  <a:srgbClr val="000000"/>
                </a:solidFill>
                <a:latin typeface="+mn-lt"/>
              </a:rPr>
              <a:t>.</a:t>
            </a:r>
            <a:endParaRPr lang="en-US" sz="2400" dirty="0">
              <a:solidFill>
                <a:srgbClr val="000000"/>
              </a:solidFill>
              <a:latin typeface="+mn-lt"/>
            </a:endParaRPr>
          </a:p>
        </p:txBody>
      </p:sp>
    </p:spTree>
    <p:extLst>
      <p:ext uri="{BB962C8B-B14F-4D97-AF65-F5344CB8AC3E}">
        <p14:creationId xmlns:p14="http://schemas.microsoft.com/office/powerpoint/2010/main" val="451868585"/>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215371"/>
            <a:ext cx="8429625" cy="1097279"/>
          </a:xfrm>
        </p:spPr>
        <p:txBody>
          <a:bodyPr/>
          <a:lstStyle/>
          <a:p>
            <a:r>
              <a:rPr lang="en-US" dirty="0">
                <a:solidFill>
                  <a:schemeClr val="tx2"/>
                </a:solidFill>
                <a:latin typeface="Times New Roman" panose="02020603050405020304" pitchFamily="18" charset="0"/>
                <a:cs typeface="Times New Roman" panose="02020603050405020304" pitchFamily="18" charset="0"/>
              </a:rPr>
              <a:t>1.8 Introduction to Object Technology </a:t>
            </a:r>
            <a:r>
              <a:rPr lang="en-US" sz="2000" b="0" dirty="0">
                <a:solidFill>
                  <a:schemeClr val="tx2"/>
                </a:solidFill>
                <a:latin typeface="Times New Roman" panose="02020603050405020304" pitchFamily="18" charset="0"/>
                <a:cs typeface="Times New Roman" panose="02020603050405020304" pitchFamily="18" charset="0"/>
              </a:rPr>
              <a:t>(</a:t>
            </a:r>
            <a:r>
              <a:rPr lang="en-US" sz="2000" b="0" dirty="0" smtClean="0">
                <a:solidFill>
                  <a:schemeClr val="tx2"/>
                </a:solidFill>
                <a:latin typeface="Times New Roman" panose="02020603050405020304" pitchFamily="18" charset="0"/>
                <a:cs typeface="Times New Roman" panose="02020603050405020304" pitchFamily="18" charset="0"/>
              </a:rPr>
              <a:t>10 </a:t>
            </a:r>
            <a:r>
              <a:rPr lang="en-US" sz="2000" b="0" dirty="0">
                <a:solidFill>
                  <a:schemeClr val="tx2"/>
                </a:solidFill>
                <a:latin typeface="Times New Roman" panose="02020603050405020304" pitchFamily="18" charset="0"/>
                <a:cs typeface="Times New Roman" panose="02020603050405020304" pitchFamily="18" charset="0"/>
              </a:rPr>
              <a:t>of 16)</a:t>
            </a:r>
            <a:endParaRPr lang="en-US" dirty="0"/>
          </a:p>
        </p:txBody>
      </p:sp>
      <p:sp>
        <p:nvSpPr>
          <p:cNvPr id="3" name="Text Placeholder 2"/>
          <p:cNvSpPr>
            <a:spLocks noGrp="1"/>
          </p:cNvSpPr>
          <p:nvPr>
            <p:ph type="body" idx="1"/>
          </p:nvPr>
        </p:nvSpPr>
        <p:spPr>
          <a:xfrm>
            <a:off x="457200" y="1600200"/>
            <a:ext cx="8229600" cy="4663440"/>
          </a:xfrm>
        </p:spPr>
        <p:txBody>
          <a:bodyPr/>
          <a:lstStyle/>
          <a:p>
            <a:pPr marL="0" indent="0" eaLnBrk="1" hangingPunct="1">
              <a:buFont typeface="Wingdings 3" panose="05040102010807070707" pitchFamily="18" charset="2"/>
              <a:buNone/>
              <a:defRPr/>
            </a:pPr>
            <a:r>
              <a:rPr lang="en-US" sz="2400" b="1" dirty="0">
                <a:solidFill>
                  <a:srgbClr val="000000"/>
                </a:solidFill>
                <a:latin typeface="+mn-lt"/>
              </a:rPr>
              <a:t>Attributes and Data Members</a:t>
            </a:r>
          </a:p>
          <a:p>
            <a:pPr eaLnBrk="1" hangingPunct="1">
              <a:defRPr/>
            </a:pPr>
            <a:r>
              <a:rPr lang="en-US" sz="2400" dirty="0">
                <a:solidFill>
                  <a:srgbClr val="000000"/>
                </a:solidFill>
                <a:latin typeface="+mn-lt"/>
              </a:rPr>
              <a:t>A car has </a:t>
            </a:r>
            <a:r>
              <a:rPr lang="en-US" sz="2400" b="1" dirty="0">
                <a:solidFill>
                  <a:srgbClr val="000000"/>
                </a:solidFill>
                <a:latin typeface="+mn-lt"/>
              </a:rPr>
              <a:t>attributes</a:t>
            </a:r>
          </a:p>
          <a:p>
            <a:pPr eaLnBrk="1" hangingPunct="1">
              <a:defRPr/>
            </a:pPr>
            <a:r>
              <a:rPr lang="en-US" sz="2400" dirty="0">
                <a:solidFill>
                  <a:srgbClr val="000000"/>
                </a:solidFill>
                <a:latin typeface="+mn-lt"/>
              </a:rPr>
              <a:t>Color, its number of doors, the amount of gas in its tank, its current speed and its record of total miles driven (i.e., its odometer reading</a:t>
            </a:r>
            <a:r>
              <a:rPr lang="en-US" sz="2400" dirty="0" smtClean="0">
                <a:solidFill>
                  <a:srgbClr val="000000"/>
                </a:solidFill>
                <a:latin typeface="+mn-lt"/>
              </a:rPr>
              <a:t>).</a:t>
            </a:r>
            <a:endParaRPr lang="en-US" sz="2400" dirty="0">
              <a:solidFill>
                <a:srgbClr val="000000"/>
              </a:solidFill>
              <a:latin typeface="+mn-lt"/>
            </a:endParaRPr>
          </a:p>
          <a:p>
            <a:pPr eaLnBrk="1" hangingPunct="1">
              <a:defRPr/>
            </a:pPr>
            <a:r>
              <a:rPr lang="en-US" sz="2400" dirty="0">
                <a:solidFill>
                  <a:srgbClr val="000000"/>
                </a:solidFill>
                <a:latin typeface="+mn-lt"/>
              </a:rPr>
              <a:t>The car’s attributes are represented as part of its design in its engineering diagrams</a:t>
            </a:r>
            <a:r>
              <a:rPr lang="en-US" sz="2400" dirty="0" smtClean="0">
                <a:solidFill>
                  <a:srgbClr val="000000"/>
                </a:solidFill>
                <a:latin typeface="+mn-lt"/>
              </a:rPr>
              <a:t>.</a:t>
            </a:r>
            <a:endParaRPr lang="en-US" sz="2400" dirty="0">
              <a:solidFill>
                <a:srgbClr val="000000"/>
              </a:solidFill>
              <a:latin typeface="+mn-lt"/>
            </a:endParaRPr>
          </a:p>
          <a:p>
            <a:pPr eaLnBrk="1" hangingPunct="1">
              <a:defRPr/>
            </a:pPr>
            <a:r>
              <a:rPr lang="en-US" sz="2400" dirty="0">
                <a:solidFill>
                  <a:srgbClr val="000000"/>
                </a:solidFill>
                <a:latin typeface="+mn-lt"/>
              </a:rPr>
              <a:t>Every car maintains its </a:t>
            </a:r>
            <a:r>
              <a:rPr lang="en-US" sz="2400" b="1" dirty="0">
                <a:solidFill>
                  <a:srgbClr val="000000"/>
                </a:solidFill>
                <a:latin typeface="+mn-lt"/>
              </a:rPr>
              <a:t>own</a:t>
            </a:r>
            <a:r>
              <a:rPr lang="en-US" sz="2400" i="1" dirty="0">
                <a:solidFill>
                  <a:srgbClr val="000000"/>
                </a:solidFill>
                <a:latin typeface="+mn-lt"/>
              </a:rPr>
              <a:t> </a:t>
            </a:r>
            <a:r>
              <a:rPr lang="en-US" sz="2400" dirty="0">
                <a:solidFill>
                  <a:srgbClr val="000000"/>
                </a:solidFill>
                <a:latin typeface="+mn-lt"/>
              </a:rPr>
              <a:t>attributes</a:t>
            </a:r>
            <a:r>
              <a:rPr lang="en-US" sz="2400" dirty="0" smtClean="0">
                <a:solidFill>
                  <a:srgbClr val="000000"/>
                </a:solidFill>
                <a:latin typeface="+mn-lt"/>
              </a:rPr>
              <a:t>.</a:t>
            </a:r>
            <a:endParaRPr lang="en-US" sz="2400" i="1" dirty="0">
              <a:solidFill>
                <a:srgbClr val="000000"/>
              </a:solidFill>
              <a:latin typeface="+mn-lt"/>
            </a:endParaRPr>
          </a:p>
          <a:p>
            <a:pPr eaLnBrk="1" hangingPunct="1">
              <a:defRPr/>
            </a:pPr>
            <a:r>
              <a:rPr lang="en-US" sz="2400" dirty="0">
                <a:solidFill>
                  <a:srgbClr val="000000"/>
                </a:solidFill>
                <a:latin typeface="+mn-lt"/>
              </a:rPr>
              <a:t>Each car knows how much gas is in its own gas tank, but </a:t>
            </a:r>
            <a:r>
              <a:rPr lang="en-US" sz="2400" b="1" dirty="0">
                <a:solidFill>
                  <a:srgbClr val="000000"/>
                </a:solidFill>
                <a:latin typeface="+mn-lt"/>
              </a:rPr>
              <a:t>not</a:t>
            </a:r>
            <a:r>
              <a:rPr lang="en-US" sz="2400" i="1" dirty="0">
                <a:solidFill>
                  <a:srgbClr val="000000"/>
                </a:solidFill>
                <a:latin typeface="+mn-lt"/>
              </a:rPr>
              <a:t> </a:t>
            </a:r>
            <a:r>
              <a:rPr lang="en-US" sz="2400" dirty="0">
                <a:solidFill>
                  <a:srgbClr val="000000"/>
                </a:solidFill>
                <a:latin typeface="+mn-lt"/>
              </a:rPr>
              <a:t>how much is in the tanks of other cars</a:t>
            </a:r>
            <a:r>
              <a:rPr lang="en-US" sz="2400" dirty="0" smtClean="0">
                <a:solidFill>
                  <a:srgbClr val="000000"/>
                </a:solidFill>
                <a:latin typeface="+mn-lt"/>
              </a:rPr>
              <a:t>.</a:t>
            </a:r>
            <a:endParaRPr lang="en-US" sz="2400" dirty="0">
              <a:solidFill>
                <a:srgbClr val="000000"/>
              </a:solidFill>
              <a:latin typeface="+mn-lt"/>
            </a:endParaRPr>
          </a:p>
        </p:txBody>
      </p:sp>
    </p:spTree>
    <p:extLst>
      <p:ext uri="{BB962C8B-B14F-4D97-AF65-F5344CB8AC3E}">
        <p14:creationId xmlns:p14="http://schemas.microsoft.com/office/powerpoint/2010/main" val="2378432073"/>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215371"/>
            <a:ext cx="8386763" cy="1097279"/>
          </a:xfrm>
        </p:spPr>
        <p:txBody>
          <a:bodyPr/>
          <a:lstStyle/>
          <a:p>
            <a:r>
              <a:rPr lang="en-US" dirty="0">
                <a:solidFill>
                  <a:schemeClr val="tx2"/>
                </a:solidFill>
                <a:latin typeface="Times New Roman" panose="02020603050405020304" pitchFamily="18" charset="0"/>
                <a:cs typeface="Times New Roman" panose="02020603050405020304" pitchFamily="18" charset="0"/>
              </a:rPr>
              <a:t>1.8 Introduction to Object Technology </a:t>
            </a:r>
            <a:r>
              <a:rPr lang="en-US" sz="2000" b="0" dirty="0">
                <a:solidFill>
                  <a:schemeClr val="tx2"/>
                </a:solidFill>
                <a:latin typeface="Times New Roman" panose="02020603050405020304" pitchFamily="18" charset="0"/>
                <a:cs typeface="Times New Roman" panose="02020603050405020304" pitchFamily="18" charset="0"/>
              </a:rPr>
              <a:t>(</a:t>
            </a:r>
            <a:r>
              <a:rPr lang="en-US" sz="2000" b="0" dirty="0" smtClean="0">
                <a:solidFill>
                  <a:schemeClr val="tx2"/>
                </a:solidFill>
                <a:latin typeface="Times New Roman" panose="02020603050405020304" pitchFamily="18" charset="0"/>
                <a:cs typeface="Times New Roman" panose="02020603050405020304" pitchFamily="18" charset="0"/>
              </a:rPr>
              <a:t>11 </a:t>
            </a:r>
            <a:r>
              <a:rPr lang="en-US" sz="2000" b="0" dirty="0">
                <a:solidFill>
                  <a:schemeClr val="tx2"/>
                </a:solidFill>
                <a:latin typeface="Times New Roman" panose="02020603050405020304" pitchFamily="18" charset="0"/>
                <a:cs typeface="Times New Roman" panose="02020603050405020304" pitchFamily="18" charset="0"/>
              </a:rPr>
              <a:t>of 16)</a:t>
            </a:r>
            <a:endParaRPr lang="en-US" dirty="0"/>
          </a:p>
        </p:txBody>
      </p:sp>
      <p:sp>
        <p:nvSpPr>
          <p:cNvPr id="3" name="Text Placeholder 2"/>
          <p:cNvSpPr>
            <a:spLocks noGrp="1"/>
          </p:cNvSpPr>
          <p:nvPr>
            <p:ph type="body" idx="1"/>
          </p:nvPr>
        </p:nvSpPr>
        <p:spPr/>
        <p:txBody>
          <a:bodyPr/>
          <a:lstStyle/>
          <a:p>
            <a:pPr eaLnBrk="1" hangingPunct="1"/>
            <a:r>
              <a:rPr lang="en-US" altLang="en-US" sz="2400" dirty="0">
                <a:solidFill>
                  <a:srgbClr val="000000"/>
                </a:solidFill>
                <a:latin typeface="+mn-lt"/>
              </a:rPr>
              <a:t>An object has attributes that it carries along as it’s used in a program</a:t>
            </a:r>
            <a:r>
              <a:rPr lang="en-US" altLang="en-US" sz="2400" dirty="0" smtClean="0">
                <a:solidFill>
                  <a:srgbClr val="000000"/>
                </a:solidFill>
                <a:latin typeface="+mn-lt"/>
              </a:rPr>
              <a:t>.</a:t>
            </a:r>
            <a:endParaRPr lang="en-US" altLang="en-US" sz="2400" dirty="0">
              <a:solidFill>
                <a:srgbClr val="000000"/>
              </a:solidFill>
              <a:latin typeface="+mn-lt"/>
            </a:endParaRPr>
          </a:p>
          <a:p>
            <a:pPr eaLnBrk="1" hangingPunct="1"/>
            <a:r>
              <a:rPr lang="en-US" altLang="en-US" sz="2400" dirty="0">
                <a:solidFill>
                  <a:srgbClr val="000000"/>
                </a:solidFill>
                <a:latin typeface="+mn-lt"/>
              </a:rPr>
              <a:t>Specified as part of the object’s class</a:t>
            </a:r>
            <a:r>
              <a:rPr lang="en-US" altLang="en-US" sz="2400" dirty="0" smtClean="0">
                <a:solidFill>
                  <a:srgbClr val="000000"/>
                </a:solidFill>
                <a:latin typeface="+mn-lt"/>
              </a:rPr>
              <a:t>.</a:t>
            </a:r>
            <a:endParaRPr lang="en-US" altLang="en-US" sz="2400" dirty="0">
              <a:solidFill>
                <a:srgbClr val="000000"/>
              </a:solidFill>
              <a:latin typeface="+mn-lt"/>
            </a:endParaRPr>
          </a:p>
          <a:p>
            <a:pPr eaLnBrk="1" hangingPunct="1"/>
            <a:r>
              <a:rPr lang="en-US" altLang="en-US" sz="2400" dirty="0">
                <a:solidFill>
                  <a:srgbClr val="000000"/>
                </a:solidFill>
                <a:latin typeface="+mn-lt"/>
              </a:rPr>
              <a:t>A bank account object has a </a:t>
            </a:r>
            <a:r>
              <a:rPr lang="en-US" altLang="en-US" sz="2400" b="1" dirty="0">
                <a:solidFill>
                  <a:srgbClr val="000000"/>
                </a:solidFill>
                <a:latin typeface="+mn-lt"/>
              </a:rPr>
              <a:t>balance</a:t>
            </a:r>
            <a:r>
              <a:rPr lang="en-US" altLang="en-US" sz="2400" i="1" dirty="0">
                <a:solidFill>
                  <a:srgbClr val="000000"/>
                </a:solidFill>
                <a:latin typeface="+mn-lt"/>
              </a:rPr>
              <a:t> </a:t>
            </a:r>
            <a:r>
              <a:rPr lang="en-US" altLang="en-US" sz="2400" b="1" dirty="0">
                <a:solidFill>
                  <a:srgbClr val="000000"/>
                </a:solidFill>
                <a:latin typeface="+mn-lt"/>
              </a:rPr>
              <a:t>attribute</a:t>
            </a:r>
            <a:r>
              <a:rPr lang="en-US" altLang="en-US" sz="2400" i="1" dirty="0">
                <a:solidFill>
                  <a:srgbClr val="000000"/>
                </a:solidFill>
                <a:latin typeface="+mn-lt"/>
              </a:rPr>
              <a:t> </a:t>
            </a:r>
            <a:r>
              <a:rPr lang="en-US" altLang="en-US" sz="2400" dirty="0">
                <a:solidFill>
                  <a:srgbClr val="000000"/>
                </a:solidFill>
                <a:latin typeface="+mn-lt"/>
              </a:rPr>
              <a:t>that represents the amount of money in the account</a:t>
            </a:r>
            <a:r>
              <a:rPr lang="en-US" altLang="en-US" sz="2400" dirty="0" smtClean="0">
                <a:solidFill>
                  <a:srgbClr val="000000"/>
                </a:solidFill>
                <a:latin typeface="+mn-lt"/>
              </a:rPr>
              <a:t>.</a:t>
            </a:r>
            <a:endParaRPr lang="en-US" altLang="en-US" sz="2400" dirty="0">
              <a:solidFill>
                <a:srgbClr val="000000"/>
              </a:solidFill>
              <a:latin typeface="+mn-lt"/>
            </a:endParaRPr>
          </a:p>
          <a:p>
            <a:pPr eaLnBrk="1" hangingPunct="1"/>
            <a:r>
              <a:rPr lang="en-US" altLang="en-US" sz="2400" dirty="0">
                <a:solidFill>
                  <a:srgbClr val="000000"/>
                </a:solidFill>
                <a:latin typeface="+mn-lt"/>
              </a:rPr>
              <a:t>Each bank account object knows the balance in the account it represents, but </a:t>
            </a:r>
            <a:r>
              <a:rPr lang="en-US" altLang="en-US" sz="2400" b="1" dirty="0">
                <a:solidFill>
                  <a:srgbClr val="000000"/>
                </a:solidFill>
                <a:latin typeface="+mn-lt"/>
              </a:rPr>
              <a:t>not</a:t>
            </a:r>
            <a:r>
              <a:rPr lang="en-US" altLang="en-US" sz="2400" i="1" dirty="0">
                <a:solidFill>
                  <a:srgbClr val="000000"/>
                </a:solidFill>
                <a:latin typeface="+mn-lt"/>
              </a:rPr>
              <a:t> </a:t>
            </a:r>
            <a:r>
              <a:rPr lang="en-US" altLang="en-US" sz="2400" dirty="0">
                <a:solidFill>
                  <a:srgbClr val="000000"/>
                </a:solidFill>
                <a:latin typeface="+mn-lt"/>
              </a:rPr>
              <a:t>the balances of the </a:t>
            </a:r>
            <a:r>
              <a:rPr lang="en-US" altLang="en-US" sz="2400" b="1" dirty="0">
                <a:solidFill>
                  <a:srgbClr val="000000"/>
                </a:solidFill>
                <a:latin typeface="+mn-lt"/>
              </a:rPr>
              <a:t>other</a:t>
            </a:r>
            <a:r>
              <a:rPr lang="en-US" altLang="en-US" sz="2400" i="1" dirty="0">
                <a:solidFill>
                  <a:srgbClr val="000000"/>
                </a:solidFill>
                <a:latin typeface="+mn-lt"/>
              </a:rPr>
              <a:t> </a:t>
            </a:r>
            <a:r>
              <a:rPr lang="en-US" altLang="en-US" sz="2400" dirty="0">
                <a:solidFill>
                  <a:srgbClr val="000000"/>
                </a:solidFill>
                <a:latin typeface="+mn-lt"/>
              </a:rPr>
              <a:t>accounts in the bank</a:t>
            </a:r>
            <a:r>
              <a:rPr lang="en-US" altLang="en-US" sz="2400" dirty="0" smtClean="0">
                <a:solidFill>
                  <a:srgbClr val="000000"/>
                </a:solidFill>
                <a:latin typeface="+mn-lt"/>
              </a:rPr>
              <a:t>.</a:t>
            </a:r>
            <a:endParaRPr lang="en-US" altLang="en-US" sz="2400" dirty="0">
              <a:solidFill>
                <a:srgbClr val="000000"/>
              </a:solidFill>
              <a:latin typeface="+mn-lt"/>
            </a:endParaRPr>
          </a:p>
          <a:p>
            <a:pPr eaLnBrk="1" hangingPunct="1"/>
            <a:r>
              <a:rPr lang="en-US" altLang="en-US" sz="2400" dirty="0">
                <a:solidFill>
                  <a:srgbClr val="000000"/>
                </a:solidFill>
                <a:latin typeface="+mn-lt"/>
              </a:rPr>
              <a:t>Attributes are specified by the class’s </a:t>
            </a:r>
            <a:r>
              <a:rPr lang="en-US" altLang="en-US" sz="2400" b="1" dirty="0">
                <a:solidFill>
                  <a:schemeClr val="tx1"/>
                </a:solidFill>
                <a:latin typeface="+mn-lt"/>
              </a:rPr>
              <a:t>data members</a:t>
            </a:r>
            <a:r>
              <a:rPr lang="en-US" altLang="en-US" sz="2400" dirty="0" smtClean="0">
                <a:solidFill>
                  <a:srgbClr val="000000"/>
                </a:solidFill>
                <a:latin typeface="+mn-lt"/>
              </a:rPr>
              <a:t>.</a:t>
            </a:r>
            <a:endParaRPr lang="en-US" altLang="en-US" sz="2400" dirty="0">
              <a:solidFill>
                <a:srgbClr val="000000"/>
              </a:solidFill>
              <a:latin typeface="+mn-lt"/>
            </a:endParaRPr>
          </a:p>
        </p:txBody>
      </p:sp>
    </p:spTree>
    <p:extLst>
      <p:ext uri="{BB962C8B-B14F-4D97-AF65-F5344CB8AC3E}">
        <p14:creationId xmlns:p14="http://schemas.microsoft.com/office/powerpoint/2010/main" val="3080117797"/>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8401050" cy="1097279"/>
          </a:xfrm>
        </p:spPr>
        <p:txBody>
          <a:bodyPr/>
          <a:lstStyle/>
          <a:p>
            <a:r>
              <a:rPr lang="en-US" dirty="0">
                <a:solidFill>
                  <a:schemeClr val="tx2"/>
                </a:solidFill>
                <a:latin typeface="Times New Roman" panose="02020603050405020304" pitchFamily="18" charset="0"/>
                <a:cs typeface="Times New Roman" panose="02020603050405020304" pitchFamily="18" charset="0"/>
              </a:rPr>
              <a:t>1.8 Introduction to Object Technology </a:t>
            </a:r>
            <a:r>
              <a:rPr lang="en-US" sz="2000" b="0" dirty="0">
                <a:solidFill>
                  <a:schemeClr val="tx2"/>
                </a:solidFill>
                <a:latin typeface="Times New Roman" panose="02020603050405020304" pitchFamily="18" charset="0"/>
                <a:cs typeface="Times New Roman" panose="02020603050405020304" pitchFamily="18" charset="0"/>
              </a:rPr>
              <a:t>(</a:t>
            </a:r>
            <a:r>
              <a:rPr lang="en-US" sz="2000" b="0" dirty="0" smtClean="0">
                <a:solidFill>
                  <a:schemeClr val="tx2"/>
                </a:solidFill>
                <a:latin typeface="Times New Roman" panose="02020603050405020304" pitchFamily="18" charset="0"/>
                <a:cs typeface="Times New Roman" panose="02020603050405020304" pitchFamily="18" charset="0"/>
              </a:rPr>
              <a:t>12 </a:t>
            </a:r>
            <a:r>
              <a:rPr lang="en-US" sz="2000" b="0" dirty="0">
                <a:solidFill>
                  <a:schemeClr val="tx2"/>
                </a:solidFill>
                <a:latin typeface="Times New Roman" panose="02020603050405020304" pitchFamily="18" charset="0"/>
                <a:cs typeface="Times New Roman" panose="02020603050405020304" pitchFamily="18" charset="0"/>
              </a:rPr>
              <a:t>of 16)</a:t>
            </a:r>
            <a:endParaRPr lang="en-US" dirty="0"/>
          </a:p>
        </p:txBody>
      </p:sp>
      <p:sp>
        <p:nvSpPr>
          <p:cNvPr id="3" name="Text Placeholder 2"/>
          <p:cNvSpPr>
            <a:spLocks noGrp="1"/>
          </p:cNvSpPr>
          <p:nvPr>
            <p:ph type="body" idx="1"/>
          </p:nvPr>
        </p:nvSpPr>
        <p:spPr/>
        <p:txBody>
          <a:bodyPr/>
          <a:lstStyle/>
          <a:p>
            <a:pPr marL="0" indent="0" eaLnBrk="1" hangingPunct="1">
              <a:buFont typeface="Wingdings 3" panose="05040102010807070707" pitchFamily="18" charset="2"/>
              <a:buNone/>
              <a:defRPr/>
            </a:pPr>
            <a:r>
              <a:rPr lang="en-US" sz="2200" b="1" dirty="0" smtClean="0">
                <a:solidFill>
                  <a:srgbClr val="000000"/>
                </a:solidFill>
                <a:latin typeface="+mn-lt"/>
              </a:rPr>
              <a:t>Encapsulation</a:t>
            </a:r>
          </a:p>
          <a:p>
            <a:pPr eaLnBrk="1" hangingPunct="1">
              <a:defRPr/>
            </a:pPr>
            <a:r>
              <a:rPr lang="en-US" sz="2200" dirty="0" smtClean="0">
                <a:solidFill>
                  <a:srgbClr val="000000"/>
                </a:solidFill>
                <a:latin typeface="+mn-lt"/>
              </a:rPr>
              <a:t>Classes </a:t>
            </a:r>
            <a:r>
              <a:rPr lang="en-US" sz="2200" b="1" dirty="0" smtClean="0">
                <a:solidFill>
                  <a:schemeClr val="tx1"/>
                </a:solidFill>
                <a:latin typeface="+mn-lt"/>
              </a:rPr>
              <a:t>encapsulate</a:t>
            </a:r>
            <a:r>
              <a:rPr lang="en-US" sz="2200" dirty="0" smtClean="0">
                <a:solidFill>
                  <a:srgbClr val="000000"/>
                </a:solidFill>
                <a:latin typeface="+mn-lt"/>
              </a:rPr>
              <a:t> (i.e., wrap) attributes and member functions into objects created from those classes</a:t>
            </a:r>
          </a:p>
          <a:p>
            <a:pPr lvl="1" eaLnBrk="1" hangingPunct="1">
              <a:defRPr/>
            </a:pPr>
            <a:r>
              <a:rPr lang="en-US" sz="2200" dirty="0" smtClean="0">
                <a:solidFill>
                  <a:srgbClr val="000000"/>
                </a:solidFill>
                <a:latin typeface="+mn-lt"/>
              </a:rPr>
              <a:t>An object’s attributes and member functions are intimately related.</a:t>
            </a:r>
          </a:p>
          <a:p>
            <a:pPr eaLnBrk="1" hangingPunct="1">
              <a:defRPr/>
            </a:pPr>
            <a:r>
              <a:rPr lang="en-US" sz="2200" dirty="0" smtClean="0">
                <a:solidFill>
                  <a:srgbClr val="000000"/>
                </a:solidFill>
                <a:latin typeface="+mn-lt"/>
              </a:rPr>
              <a:t>Objects may communicate with one another</a:t>
            </a:r>
          </a:p>
          <a:p>
            <a:pPr lvl="1" eaLnBrk="1" hangingPunct="1">
              <a:defRPr/>
            </a:pPr>
            <a:r>
              <a:rPr lang="en-US" sz="2200" dirty="0" smtClean="0">
                <a:solidFill>
                  <a:srgbClr val="000000"/>
                </a:solidFill>
                <a:latin typeface="+mn-lt"/>
              </a:rPr>
              <a:t>They’re normally not allowed to know how other objects are implemented—implementation details are</a:t>
            </a:r>
            <a:r>
              <a:rPr lang="en-US" sz="2200" i="1" dirty="0" smtClean="0">
                <a:solidFill>
                  <a:srgbClr val="000000"/>
                </a:solidFill>
                <a:latin typeface="+mn-lt"/>
              </a:rPr>
              <a:t> </a:t>
            </a:r>
            <a:r>
              <a:rPr lang="en-US" sz="2200" b="1" dirty="0" smtClean="0">
                <a:solidFill>
                  <a:srgbClr val="000000"/>
                </a:solidFill>
                <a:latin typeface="+mn-lt"/>
              </a:rPr>
              <a:t>hidden</a:t>
            </a:r>
            <a:r>
              <a:rPr lang="en-US" sz="2200" dirty="0" smtClean="0">
                <a:solidFill>
                  <a:srgbClr val="000000"/>
                </a:solidFill>
                <a:latin typeface="+mn-lt"/>
              </a:rPr>
              <a:t>.</a:t>
            </a:r>
          </a:p>
          <a:p>
            <a:pPr eaLnBrk="1" hangingPunct="1">
              <a:defRPr/>
            </a:pPr>
            <a:r>
              <a:rPr lang="en-US" sz="2200" b="1" dirty="0" smtClean="0">
                <a:solidFill>
                  <a:schemeClr val="tx1"/>
                </a:solidFill>
                <a:latin typeface="+mn-lt"/>
              </a:rPr>
              <a:t>Information hiding </a:t>
            </a:r>
            <a:r>
              <a:rPr lang="en-US" sz="2200" dirty="0" smtClean="0">
                <a:solidFill>
                  <a:srgbClr val="000000"/>
                </a:solidFill>
                <a:latin typeface="+mn-lt"/>
              </a:rPr>
              <a:t>is crucial to good software engineering.</a:t>
            </a:r>
            <a:endParaRPr lang="en-US" sz="2200" dirty="0">
              <a:solidFill>
                <a:srgbClr val="000000"/>
              </a:solidFill>
              <a:latin typeface="+mn-lt"/>
            </a:endParaRPr>
          </a:p>
        </p:txBody>
      </p:sp>
    </p:spTree>
    <p:extLst>
      <p:ext uri="{BB962C8B-B14F-4D97-AF65-F5344CB8AC3E}">
        <p14:creationId xmlns:p14="http://schemas.microsoft.com/office/powerpoint/2010/main" val="3468684220"/>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8401050" cy="1097279"/>
          </a:xfrm>
        </p:spPr>
        <p:txBody>
          <a:bodyPr/>
          <a:lstStyle/>
          <a:p>
            <a:r>
              <a:rPr lang="en-US" dirty="0">
                <a:solidFill>
                  <a:schemeClr val="tx2"/>
                </a:solidFill>
                <a:latin typeface="Times New Roman" panose="02020603050405020304" pitchFamily="18" charset="0"/>
                <a:cs typeface="Times New Roman" panose="02020603050405020304" pitchFamily="18" charset="0"/>
              </a:rPr>
              <a:t>1.8 Introduction to Object Technology </a:t>
            </a:r>
            <a:r>
              <a:rPr lang="en-US" sz="2000" b="0" dirty="0">
                <a:solidFill>
                  <a:schemeClr val="tx2"/>
                </a:solidFill>
                <a:latin typeface="Times New Roman" panose="02020603050405020304" pitchFamily="18" charset="0"/>
                <a:cs typeface="Times New Roman" panose="02020603050405020304" pitchFamily="18" charset="0"/>
              </a:rPr>
              <a:t>(</a:t>
            </a:r>
            <a:r>
              <a:rPr lang="en-US" sz="2000" b="0" dirty="0" smtClean="0">
                <a:solidFill>
                  <a:schemeClr val="tx2"/>
                </a:solidFill>
                <a:latin typeface="Times New Roman" panose="02020603050405020304" pitchFamily="18" charset="0"/>
                <a:cs typeface="Times New Roman" panose="02020603050405020304" pitchFamily="18" charset="0"/>
              </a:rPr>
              <a:t>13 </a:t>
            </a:r>
            <a:r>
              <a:rPr lang="en-US" sz="2000" b="0" dirty="0">
                <a:solidFill>
                  <a:schemeClr val="tx2"/>
                </a:solidFill>
                <a:latin typeface="Times New Roman" panose="02020603050405020304" pitchFamily="18" charset="0"/>
                <a:cs typeface="Times New Roman" panose="02020603050405020304" pitchFamily="18" charset="0"/>
              </a:rPr>
              <a:t>of 16)</a:t>
            </a:r>
            <a:endParaRPr lang="en-US" dirty="0"/>
          </a:p>
        </p:txBody>
      </p:sp>
      <p:sp>
        <p:nvSpPr>
          <p:cNvPr id="3" name="Text Placeholder 2"/>
          <p:cNvSpPr>
            <a:spLocks noGrp="1"/>
          </p:cNvSpPr>
          <p:nvPr>
            <p:ph type="body" idx="1"/>
          </p:nvPr>
        </p:nvSpPr>
        <p:spPr/>
        <p:txBody>
          <a:bodyPr/>
          <a:lstStyle/>
          <a:p>
            <a:pPr marL="0" indent="0" eaLnBrk="1" hangingPunct="1">
              <a:buFont typeface="Wingdings 3" panose="05040102010807070707" pitchFamily="18" charset="2"/>
              <a:buNone/>
              <a:defRPr/>
            </a:pPr>
            <a:r>
              <a:rPr lang="en-US" sz="2400" b="1" dirty="0">
                <a:solidFill>
                  <a:srgbClr val="000000"/>
                </a:solidFill>
                <a:latin typeface="+mn-lt"/>
              </a:rPr>
              <a:t>Inheritance</a:t>
            </a:r>
          </a:p>
          <a:p>
            <a:pPr eaLnBrk="1" hangingPunct="1">
              <a:defRPr/>
            </a:pPr>
            <a:r>
              <a:rPr lang="en-US" sz="2400" dirty="0">
                <a:solidFill>
                  <a:srgbClr val="000000"/>
                </a:solidFill>
                <a:latin typeface="+mn-lt"/>
              </a:rPr>
              <a:t>A new class of objects can be created quickly and conveniently by </a:t>
            </a:r>
            <a:r>
              <a:rPr lang="en-US" sz="2400" b="1" dirty="0">
                <a:solidFill>
                  <a:schemeClr val="tx1"/>
                </a:solidFill>
                <a:latin typeface="+mn-lt"/>
              </a:rPr>
              <a:t>inheritance</a:t>
            </a:r>
            <a:r>
              <a:rPr lang="en-US" sz="2400" dirty="0">
                <a:solidFill>
                  <a:srgbClr val="000000"/>
                </a:solidFill>
                <a:latin typeface="+mn-lt"/>
              </a:rPr>
              <a:t>—the new class absorbs the characteristics of an existing class, possibly customizing them and adding unique characteristics of its own</a:t>
            </a:r>
            <a:r>
              <a:rPr lang="en-US" sz="2400" dirty="0" smtClean="0">
                <a:solidFill>
                  <a:srgbClr val="000000"/>
                </a:solidFill>
                <a:latin typeface="+mn-lt"/>
              </a:rPr>
              <a:t>.</a:t>
            </a:r>
            <a:endParaRPr lang="en-US" sz="2400" dirty="0">
              <a:solidFill>
                <a:srgbClr val="000000"/>
              </a:solidFill>
              <a:latin typeface="+mn-lt"/>
            </a:endParaRPr>
          </a:p>
          <a:p>
            <a:pPr eaLnBrk="1" hangingPunct="1">
              <a:defRPr/>
            </a:pPr>
            <a:r>
              <a:rPr lang="en-US" sz="2400" dirty="0">
                <a:solidFill>
                  <a:srgbClr val="000000"/>
                </a:solidFill>
                <a:latin typeface="+mn-lt"/>
              </a:rPr>
              <a:t>In our car analogy, an object of class “convertible” certainly </a:t>
            </a:r>
            <a:r>
              <a:rPr lang="en-US" sz="2400" b="1" dirty="0">
                <a:solidFill>
                  <a:srgbClr val="000000"/>
                </a:solidFill>
                <a:latin typeface="+mn-lt"/>
              </a:rPr>
              <a:t>is an</a:t>
            </a:r>
            <a:r>
              <a:rPr lang="en-US" sz="2400" i="1" dirty="0">
                <a:solidFill>
                  <a:srgbClr val="000000"/>
                </a:solidFill>
                <a:latin typeface="+mn-lt"/>
              </a:rPr>
              <a:t> </a:t>
            </a:r>
            <a:r>
              <a:rPr lang="en-US" sz="2400" dirty="0">
                <a:solidFill>
                  <a:srgbClr val="000000"/>
                </a:solidFill>
                <a:latin typeface="+mn-lt"/>
              </a:rPr>
              <a:t>object of the more </a:t>
            </a:r>
            <a:r>
              <a:rPr lang="en-US" sz="2400" b="1" dirty="0">
                <a:solidFill>
                  <a:srgbClr val="000000"/>
                </a:solidFill>
                <a:latin typeface="+mn-lt"/>
              </a:rPr>
              <a:t>general</a:t>
            </a:r>
            <a:r>
              <a:rPr lang="en-US" sz="2400" i="1" dirty="0">
                <a:solidFill>
                  <a:srgbClr val="000000"/>
                </a:solidFill>
                <a:latin typeface="+mn-lt"/>
              </a:rPr>
              <a:t> </a:t>
            </a:r>
            <a:r>
              <a:rPr lang="en-US" sz="2400" dirty="0">
                <a:solidFill>
                  <a:srgbClr val="000000"/>
                </a:solidFill>
                <a:latin typeface="+mn-lt"/>
              </a:rPr>
              <a:t>class “automobile,” but more </a:t>
            </a:r>
            <a:r>
              <a:rPr lang="en-US" sz="2400" b="1" dirty="0">
                <a:solidFill>
                  <a:srgbClr val="000000"/>
                </a:solidFill>
                <a:latin typeface="+mn-lt"/>
              </a:rPr>
              <a:t>specifically</a:t>
            </a:r>
            <a:r>
              <a:rPr lang="en-US" sz="2400" dirty="0">
                <a:solidFill>
                  <a:srgbClr val="000000"/>
                </a:solidFill>
                <a:latin typeface="+mn-lt"/>
              </a:rPr>
              <a:t>, the roof can be raised or lowered</a:t>
            </a:r>
            <a:r>
              <a:rPr lang="en-US" sz="2400" dirty="0" smtClean="0">
                <a:solidFill>
                  <a:srgbClr val="000000"/>
                </a:solidFill>
                <a:latin typeface="+mn-lt"/>
              </a:rPr>
              <a:t>.</a:t>
            </a:r>
            <a:endParaRPr lang="en-US" sz="2400" dirty="0">
              <a:solidFill>
                <a:srgbClr val="000000"/>
              </a:solidFill>
              <a:latin typeface="+mn-lt"/>
            </a:endParaRPr>
          </a:p>
        </p:txBody>
      </p:sp>
    </p:spTree>
    <p:extLst>
      <p:ext uri="{BB962C8B-B14F-4D97-AF65-F5344CB8AC3E}">
        <p14:creationId xmlns:p14="http://schemas.microsoft.com/office/powerpoint/2010/main" val="123057611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2"/>
                </a:solidFill>
                <a:latin typeface="Times New Roman" panose="02020603050405020304" pitchFamily="18" charset="0"/>
                <a:cs typeface="Times New Roman" panose="02020603050405020304" pitchFamily="18" charset="0"/>
              </a:rPr>
              <a:t>1.1 Introduction </a:t>
            </a:r>
            <a:r>
              <a:rPr lang="en-US" sz="2000" b="0" dirty="0" smtClean="0">
                <a:solidFill>
                  <a:schemeClr val="tx2"/>
                </a:solidFill>
                <a:latin typeface="Times New Roman" panose="02020603050405020304" pitchFamily="18" charset="0"/>
                <a:cs typeface="Times New Roman" panose="02020603050405020304" pitchFamily="18" charset="0"/>
              </a:rPr>
              <a:t>(2 of 2)</a:t>
            </a:r>
            <a:endParaRPr lang="en-US" sz="2000" b="0" dirty="0">
              <a:solidFill>
                <a:schemeClr val="tx2"/>
              </a:solidFill>
              <a:latin typeface="Times New Roman" panose="02020603050405020304" pitchFamily="18" charset="0"/>
              <a:cs typeface="Times New Roman" panose="02020603050405020304" pitchFamily="18" charset="0"/>
            </a:endParaRPr>
          </a:p>
        </p:txBody>
      </p:sp>
      <p:sp>
        <p:nvSpPr>
          <p:cNvPr id="3" name="Text Placeholder 2"/>
          <p:cNvSpPr>
            <a:spLocks noGrp="1"/>
          </p:cNvSpPr>
          <p:nvPr>
            <p:ph type="body" idx="1"/>
          </p:nvPr>
        </p:nvSpPr>
        <p:spPr/>
        <p:txBody>
          <a:bodyPr/>
          <a:lstStyle/>
          <a:p>
            <a:pPr eaLnBrk="1" hangingPunct="1"/>
            <a:r>
              <a:rPr lang="en-US" altLang="en-US" sz="2400" dirty="0">
                <a:solidFill>
                  <a:srgbClr val="000000"/>
                </a:solidFill>
                <a:latin typeface="+mn-lt"/>
                <a:cs typeface="Times New Roman" panose="02020603050405020304" pitchFamily="18" charset="0"/>
              </a:rPr>
              <a:t>C++ is one of today’s most popular software development languages</a:t>
            </a:r>
            <a:r>
              <a:rPr lang="en-US" altLang="en-US" sz="2400" dirty="0" smtClean="0">
                <a:solidFill>
                  <a:srgbClr val="000000"/>
                </a:solidFill>
                <a:latin typeface="+mn-lt"/>
                <a:cs typeface="Times New Roman" panose="02020603050405020304" pitchFamily="18" charset="0"/>
              </a:rPr>
              <a:t>.</a:t>
            </a:r>
            <a:endParaRPr lang="en-US" altLang="en-US" sz="2400" dirty="0">
              <a:solidFill>
                <a:srgbClr val="000000"/>
              </a:solidFill>
              <a:latin typeface="+mn-lt"/>
              <a:cs typeface="Times New Roman" panose="02020603050405020304" pitchFamily="18" charset="0"/>
            </a:endParaRPr>
          </a:p>
          <a:p>
            <a:pPr eaLnBrk="1" hangingPunct="1"/>
            <a:r>
              <a:rPr lang="en-US" altLang="en-US" sz="2400" dirty="0">
                <a:solidFill>
                  <a:srgbClr val="000000"/>
                </a:solidFill>
                <a:latin typeface="+mn-lt"/>
                <a:cs typeface="Times New Roman" panose="02020603050405020304" pitchFamily="18" charset="0"/>
              </a:rPr>
              <a:t>C++ is one of today’s most popular software development languages</a:t>
            </a:r>
            <a:r>
              <a:rPr lang="en-US" altLang="en-US" sz="2400" dirty="0" smtClean="0">
                <a:solidFill>
                  <a:srgbClr val="000000"/>
                </a:solidFill>
                <a:latin typeface="+mn-lt"/>
                <a:cs typeface="Times New Roman" panose="02020603050405020304" pitchFamily="18" charset="0"/>
              </a:rPr>
              <a:t>.</a:t>
            </a:r>
            <a:endParaRPr lang="en-US" altLang="en-US" sz="2400" dirty="0">
              <a:solidFill>
                <a:srgbClr val="000000"/>
              </a:solidFill>
              <a:latin typeface="+mn-lt"/>
              <a:cs typeface="Times New Roman" panose="02020603050405020304" pitchFamily="18" charset="0"/>
            </a:endParaRPr>
          </a:p>
          <a:p>
            <a:pPr eaLnBrk="1" hangingPunct="1"/>
            <a:r>
              <a:rPr lang="en-US" altLang="en-US" sz="2400" dirty="0">
                <a:solidFill>
                  <a:srgbClr val="000000"/>
                </a:solidFill>
                <a:latin typeface="+mn-lt"/>
                <a:cs typeface="Times New Roman" panose="02020603050405020304" pitchFamily="18" charset="0"/>
              </a:rPr>
              <a:t>C++11 and C++14 are the latest versions standardized through the </a:t>
            </a:r>
            <a:r>
              <a:rPr lang="en-US" altLang="en-US" sz="2400" b="1" dirty="0">
                <a:solidFill>
                  <a:schemeClr val="tx1"/>
                </a:solidFill>
                <a:latin typeface="+mn-lt"/>
                <a:cs typeface="Times New Roman" panose="02020603050405020304" pitchFamily="18" charset="0"/>
              </a:rPr>
              <a:t>International Organization for Standardization </a:t>
            </a:r>
            <a:r>
              <a:rPr lang="en-US" altLang="en-US" sz="2400" dirty="0">
                <a:solidFill>
                  <a:schemeClr val="tx1"/>
                </a:solidFill>
                <a:latin typeface="+mn-lt"/>
                <a:cs typeface="Times New Roman" panose="02020603050405020304" pitchFamily="18" charset="0"/>
              </a:rPr>
              <a:t>(</a:t>
            </a:r>
            <a:r>
              <a:rPr lang="en-US" altLang="en-US" sz="2400" b="1" dirty="0" smtClean="0">
                <a:solidFill>
                  <a:schemeClr val="tx1"/>
                </a:solidFill>
                <a:latin typeface="+mn-lt"/>
                <a:cs typeface="Times New Roman" panose="02020603050405020304" pitchFamily="18" charset="0"/>
              </a:rPr>
              <a:t>I</a:t>
            </a:r>
            <a:r>
              <a:rPr lang="en-US" altLang="en-US" sz="100" b="1" dirty="0" smtClean="0">
                <a:solidFill>
                  <a:schemeClr val="tx1"/>
                </a:solidFill>
                <a:latin typeface="+mn-lt"/>
                <a:cs typeface="Times New Roman" panose="02020603050405020304" pitchFamily="18" charset="0"/>
              </a:rPr>
              <a:t> </a:t>
            </a:r>
            <a:r>
              <a:rPr lang="en-US" altLang="en-US" sz="2400" b="1" dirty="0" smtClean="0">
                <a:solidFill>
                  <a:schemeClr val="tx1"/>
                </a:solidFill>
                <a:latin typeface="+mn-lt"/>
                <a:cs typeface="Times New Roman" panose="02020603050405020304" pitchFamily="18" charset="0"/>
              </a:rPr>
              <a:t>S</a:t>
            </a:r>
            <a:r>
              <a:rPr lang="en-US" altLang="en-US" sz="100" b="1" dirty="0" smtClean="0">
                <a:solidFill>
                  <a:schemeClr val="tx1"/>
                </a:solidFill>
                <a:latin typeface="+mn-lt"/>
                <a:cs typeface="Times New Roman" panose="02020603050405020304" pitchFamily="18" charset="0"/>
              </a:rPr>
              <a:t> </a:t>
            </a:r>
            <a:r>
              <a:rPr lang="en-US" altLang="en-US" sz="2400" b="1" dirty="0" smtClean="0">
                <a:solidFill>
                  <a:schemeClr val="tx1"/>
                </a:solidFill>
                <a:latin typeface="+mn-lt"/>
                <a:cs typeface="Times New Roman" panose="02020603050405020304" pitchFamily="18" charset="0"/>
              </a:rPr>
              <a:t>O</a:t>
            </a:r>
            <a:r>
              <a:rPr lang="en-US" altLang="en-US" sz="2400" dirty="0" smtClean="0">
                <a:solidFill>
                  <a:schemeClr val="tx1"/>
                </a:solidFill>
                <a:latin typeface="+mn-lt"/>
                <a:cs typeface="Times New Roman" panose="02020603050405020304" pitchFamily="18" charset="0"/>
              </a:rPr>
              <a:t>)</a:t>
            </a:r>
            <a:r>
              <a:rPr lang="en-US" altLang="en-US" sz="2400" dirty="0" smtClean="0">
                <a:solidFill>
                  <a:srgbClr val="000000"/>
                </a:solidFill>
                <a:latin typeface="+mn-lt"/>
                <a:cs typeface="Times New Roman" panose="02020603050405020304" pitchFamily="18" charset="0"/>
              </a:rPr>
              <a:t> and </a:t>
            </a:r>
            <a:r>
              <a:rPr lang="en-US" altLang="en-US" sz="2400" dirty="0">
                <a:solidFill>
                  <a:srgbClr val="000000"/>
                </a:solidFill>
                <a:latin typeface="+mn-lt"/>
                <a:cs typeface="Times New Roman" panose="02020603050405020304" pitchFamily="18" charset="0"/>
              </a:rPr>
              <a:t>the </a:t>
            </a:r>
            <a:r>
              <a:rPr lang="en-US" altLang="en-US" sz="2400" b="1" dirty="0">
                <a:solidFill>
                  <a:schemeClr val="tx1"/>
                </a:solidFill>
                <a:latin typeface="+mn-lt"/>
                <a:cs typeface="Times New Roman" panose="02020603050405020304" pitchFamily="18" charset="0"/>
              </a:rPr>
              <a:t>International Electrotechnical Commission</a:t>
            </a:r>
            <a:r>
              <a:rPr lang="en-US" altLang="en-US" sz="2400" dirty="0">
                <a:solidFill>
                  <a:srgbClr val="0000FF"/>
                </a:solidFill>
                <a:latin typeface="+mn-lt"/>
                <a:cs typeface="Times New Roman" panose="02020603050405020304" pitchFamily="18" charset="0"/>
              </a:rPr>
              <a:t> </a:t>
            </a:r>
            <a:r>
              <a:rPr lang="en-US" altLang="en-US" sz="2400" dirty="0">
                <a:solidFill>
                  <a:srgbClr val="000000"/>
                </a:solidFill>
                <a:latin typeface="+mn-lt"/>
                <a:cs typeface="Times New Roman" panose="02020603050405020304" pitchFamily="18" charset="0"/>
              </a:rPr>
              <a:t>(</a:t>
            </a:r>
            <a:r>
              <a:rPr lang="en-US" altLang="en-US" sz="2400" b="1" dirty="0" smtClean="0">
                <a:solidFill>
                  <a:schemeClr val="tx1"/>
                </a:solidFill>
                <a:latin typeface="+mn-lt"/>
                <a:cs typeface="Times New Roman" panose="02020603050405020304" pitchFamily="18" charset="0"/>
              </a:rPr>
              <a:t>I</a:t>
            </a:r>
            <a:r>
              <a:rPr lang="en-US" altLang="en-US" sz="100" b="1" dirty="0" smtClean="0">
                <a:solidFill>
                  <a:schemeClr val="tx1"/>
                </a:solidFill>
                <a:latin typeface="+mn-lt"/>
                <a:cs typeface="Times New Roman" panose="02020603050405020304" pitchFamily="18" charset="0"/>
              </a:rPr>
              <a:t> </a:t>
            </a:r>
            <a:r>
              <a:rPr lang="en-US" altLang="en-US" sz="2400" b="1" dirty="0" smtClean="0">
                <a:solidFill>
                  <a:schemeClr val="tx1"/>
                </a:solidFill>
                <a:latin typeface="+mn-lt"/>
                <a:cs typeface="Times New Roman" panose="02020603050405020304" pitchFamily="18" charset="0"/>
              </a:rPr>
              <a:t>E</a:t>
            </a:r>
            <a:r>
              <a:rPr lang="en-US" altLang="en-US" sz="100" b="1" dirty="0" smtClean="0">
                <a:solidFill>
                  <a:schemeClr val="tx1"/>
                </a:solidFill>
                <a:latin typeface="+mn-lt"/>
                <a:cs typeface="Times New Roman" panose="02020603050405020304" pitchFamily="18" charset="0"/>
              </a:rPr>
              <a:t> </a:t>
            </a:r>
            <a:r>
              <a:rPr lang="en-US" altLang="en-US" sz="2400" b="1" dirty="0" smtClean="0">
                <a:solidFill>
                  <a:schemeClr val="tx1"/>
                </a:solidFill>
                <a:latin typeface="+mn-lt"/>
                <a:cs typeface="Times New Roman" panose="02020603050405020304" pitchFamily="18" charset="0"/>
              </a:rPr>
              <a:t>C</a:t>
            </a:r>
            <a:r>
              <a:rPr lang="en-US" altLang="en-US" sz="2400" dirty="0" smtClean="0">
                <a:solidFill>
                  <a:srgbClr val="000000"/>
                </a:solidFill>
                <a:latin typeface="+mn-lt"/>
                <a:cs typeface="Times New Roman" panose="02020603050405020304" pitchFamily="18" charset="0"/>
              </a:rPr>
              <a:t>).</a:t>
            </a:r>
            <a:endParaRPr lang="en-US" altLang="en-US" sz="2400" dirty="0">
              <a:solidFill>
                <a:srgbClr val="000000"/>
              </a:solidFill>
              <a:latin typeface="+mn-lt"/>
              <a:cs typeface="Times New Roman" panose="02020603050405020304" pitchFamily="18" charset="0"/>
            </a:endParaRPr>
          </a:p>
        </p:txBody>
      </p:sp>
    </p:spTree>
    <p:extLst>
      <p:ext uri="{BB962C8B-B14F-4D97-AF65-F5344CB8AC3E}">
        <p14:creationId xmlns:p14="http://schemas.microsoft.com/office/powerpoint/2010/main" val="622877119"/>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8401050" cy="1097279"/>
          </a:xfrm>
        </p:spPr>
        <p:txBody>
          <a:bodyPr/>
          <a:lstStyle/>
          <a:p>
            <a:r>
              <a:rPr lang="en-US" dirty="0">
                <a:solidFill>
                  <a:schemeClr val="tx2"/>
                </a:solidFill>
                <a:latin typeface="Times New Roman" panose="02020603050405020304" pitchFamily="18" charset="0"/>
                <a:cs typeface="Times New Roman" panose="02020603050405020304" pitchFamily="18" charset="0"/>
              </a:rPr>
              <a:t>1.8 Introduction to Object Technology </a:t>
            </a:r>
            <a:r>
              <a:rPr lang="en-US" sz="2000" b="0" dirty="0">
                <a:solidFill>
                  <a:schemeClr val="tx2"/>
                </a:solidFill>
                <a:latin typeface="Times New Roman" panose="02020603050405020304" pitchFamily="18" charset="0"/>
                <a:cs typeface="Times New Roman" panose="02020603050405020304" pitchFamily="18" charset="0"/>
              </a:rPr>
              <a:t>(</a:t>
            </a:r>
            <a:r>
              <a:rPr lang="en-US" sz="2000" b="0" dirty="0" smtClean="0">
                <a:solidFill>
                  <a:schemeClr val="tx2"/>
                </a:solidFill>
                <a:latin typeface="Times New Roman" panose="02020603050405020304" pitchFamily="18" charset="0"/>
                <a:cs typeface="Times New Roman" panose="02020603050405020304" pitchFamily="18" charset="0"/>
              </a:rPr>
              <a:t>14 </a:t>
            </a:r>
            <a:r>
              <a:rPr lang="en-US" sz="2000" b="0" dirty="0">
                <a:solidFill>
                  <a:schemeClr val="tx2"/>
                </a:solidFill>
                <a:latin typeface="Times New Roman" panose="02020603050405020304" pitchFamily="18" charset="0"/>
                <a:cs typeface="Times New Roman" panose="02020603050405020304" pitchFamily="18" charset="0"/>
              </a:rPr>
              <a:t>of 16)</a:t>
            </a:r>
            <a:endParaRPr lang="en-US" dirty="0"/>
          </a:p>
        </p:txBody>
      </p:sp>
      <p:sp>
        <p:nvSpPr>
          <p:cNvPr id="3" name="Text Placeholder 2"/>
          <p:cNvSpPr>
            <a:spLocks noGrp="1"/>
          </p:cNvSpPr>
          <p:nvPr>
            <p:ph type="body" idx="1"/>
          </p:nvPr>
        </p:nvSpPr>
        <p:spPr/>
        <p:txBody>
          <a:bodyPr/>
          <a:lstStyle/>
          <a:p>
            <a:pPr marL="0" indent="0" eaLnBrk="1" hangingPunct="1">
              <a:buFont typeface="Wingdings 3" panose="05040102010807070707" pitchFamily="18" charset="2"/>
              <a:buNone/>
              <a:defRPr/>
            </a:pPr>
            <a:r>
              <a:rPr lang="en-US" sz="2200" b="1" dirty="0" smtClean="0">
                <a:solidFill>
                  <a:srgbClr val="000000"/>
                </a:solidFill>
                <a:latin typeface="+mn-lt"/>
              </a:rPr>
              <a:t>Object-Oriented Analysis and Design (O</a:t>
            </a:r>
            <a:r>
              <a:rPr lang="en-US" sz="100" b="1" dirty="0" smtClean="0">
                <a:solidFill>
                  <a:srgbClr val="000000"/>
                </a:solidFill>
                <a:latin typeface="+mn-lt"/>
              </a:rPr>
              <a:t> </a:t>
            </a:r>
            <a:r>
              <a:rPr lang="en-US" sz="2200" b="1" dirty="0" err="1" smtClean="0">
                <a:solidFill>
                  <a:srgbClr val="000000"/>
                </a:solidFill>
                <a:latin typeface="+mn-lt"/>
              </a:rPr>
              <a:t>O</a:t>
            </a:r>
            <a:r>
              <a:rPr lang="en-US" sz="100" b="1" dirty="0" smtClean="0">
                <a:solidFill>
                  <a:srgbClr val="000000"/>
                </a:solidFill>
                <a:latin typeface="+mn-lt"/>
              </a:rPr>
              <a:t> </a:t>
            </a:r>
            <a:r>
              <a:rPr lang="en-US" sz="2200" b="1" dirty="0" smtClean="0">
                <a:solidFill>
                  <a:srgbClr val="000000"/>
                </a:solidFill>
                <a:latin typeface="+mn-lt"/>
              </a:rPr>
              <a:t>A</a:t>
            </a:r>
            <a:r>
              <a:rPr lang="en-US" sz="100" b="1" dirty="0" smtClean="0">
                <a:solidFill>
                  <a:srgbClr val="000000"/>
                </a:solidFill>
                <a:latin typeface="+mn-lt"/>
              </a:rPr>
              <a:t> </a:t>
            </a:r>
            <a:r>
              <a:rPr lang="en-US" sz="2200" b="1" dirty="0" smtClean="0">
                <a:solidFill>
                  <a:srgbClr val="000000"/>
                </a:solidFill>
                <a:latin typeface="+mn-lt"/>
              </a:rPr>
              <a:t>D)</a:t>
            </a:r>
          </a:p>
          <a:p>
            <a:pPr eaLnBrk="1" hangingPunct="1">
              <a:defRPr/>
            </a:pPr>
            <a:r>
              <a:rPr lang="en-US" sz="2200" dirty="0" smtClean="0">
                <a:solidFill>
                  <a:srgbClr val="000000"/>
                </a:solidFill>
                <a:latin typeface="+mn-lt"/>
              </a:rPr>
              <a:t>How will you create the </a:t>
            </a:r>
            <a:r>
              <a:rPr lang="en-US" sz="2200" b="1" dirty="0" smtClean="0">
                <a:solidFill>
                  <a:schemeClr val="tx1"/>
                </a:solidFill>
                <a:latin typeface="+mn-lt"/>
              </a:rPr>
              <a:t>code</a:t>
            </a:r>
            <a:r>
              <a:rPr lang="en-US" sz="2200" dirty="0" smtClean="0">
                <a:solidFill>
                  <a:srgbClr val="000000"/>
                </a:solidFill>
                <a:latin typeface="+mn-lt"/>
              </a:rPr>
              <a:t> (i.e., the program instructions) for your programs?</a:t>
            </a:r>
          </a:p>
          <a:p>
            <a:pPr eaLnBrk="1" hangingPunct="1">
              <a:defRPr/>
            </a:pPr>
            <a:r>
              <a:rPr lang="en-US" sz="2200" dirty="0" smtClean="0">
                <a:solidFill>
                  <a:srgbClr val="000000"/>
                </a:solidFill>
                <a:latin typeface="+mn-lt"/>
              </a:rPr>
              <a:t>Follow a detailed </a:t>
            </a:r>
            <a:r>
              <a:rPr lang="en-US" sz="2200" b="1" dirty="0" smtClean="0">
                <a:solidFill>
                  <a:schemeClr val="tx1"/>
                </a:solidFill>
                <a:latin typeface="+mn-lt"/>
              </a:rPr>
              <a:t>analysis</a:t>
            </a:r>
            <a:r>
              <a:rPr lang="en-US" sz="2200" dirty="0" smtClean="0">
                <a:solidFill>
                  <a:srgbClr val="000000"/>
                </a:solidFill>
                <a:latin typeface="+mn-lt"/>
              </a:rPr>
              <a:t> process for determining your project’s </a:t>
            </a:r>
            <a:r>
              <a:rPr lang="en-US" sz="2200" b="1" dirty="0" smtClean="0">
                <a:solidFill>
                  <a:schemeClr val="tx1"/>
                </a:solidFill>
                <a:latin typeface="+mn-lt"/>
              </a:rPr>
              <a:t>requirements</a:t>
            </a:r>
            <a:r>
              <a:rPr lang="en-US" sz="2200" dirty="0" smtClean="0">
                <a:solidFill>
                  <a:srgbClr val="000000"/>
                </a:solidFill>
                <a:latin typeface="+mn-lt"/>
              </a:rPr>
              <a:t> (i.e., defining </a:t>
            </a:r>
            <a:r>
              <a:rPr lang="en-US" sz="2200" b="1" dirty="0" smtClean="0">
                <a:solidFill>
                  <a:srgbClr val="000000"/>
                </a:solidFill>
                <a:latin typeface="+mn-lt"/>
              </a:rPr>
              <a:t>what</a:t>
            </a:r>
            <a:r>
              <a:rPr lang="en-US" sz="2200" i="1" dirty="0" smtClean="0">
                <a:solidFill>
                  <a:srgbClr val="000000"/>
                </a:solidFill>
                <a:latin typeface="+mn-lt"/>
              </a:rPr>
              <a:t> </a:t>
            </a:r>
            <a:r>
              <a:rPr lang="en-US" sz="2200" dirty="0" smtClean="0">
                <a:solidFill>
                  <a:srgbClr val="000000"/>
                </a:solidFill>
                <a:latin typeface="+mn-lt"/>
              </a:rPr>
              <a:t>the system is supposed to do)</a:t>
            </a:r>
          </a:p>
          <a:p>
            <a:pPr eaLnBrk="1" hangingPunct="1">
              <a:defRPr/>
            </a:pPr>
            <a:r>
              <a:rPr lang="en-US" sz="2200" dirty="0" smtClean="0">
                <a:solidFill>
                  <a:srgbClr val="000000"/>
                </a:solidFill>
                <a:latin typeface="+mn-lt"/>
              </a:rPr>
              <a:t>Develop a </a:t>
            </a:r>
            <a:r>
              <a:rPr lang="en-US" sz="2200" b="1" dirty="0" smtClean="0">
                <a:solidFill>
                  <a:schemeClr val="tx1"/>
                </a:solidFill>
                <a:latin typeface="+mn-lt"/>
              </a:rPr>
              <a:t>design</a:t>
            </a:r>
            <a:r>
              <a:rPr lang="en-US" sz="2200" dirty="0" smtClean="0">
                <a:solidFill>
                  <a:srgbClr val="000000"/>
                </a:solidFill>
                <a:latin typeface="+mn-lt"/>
              </a:rPr>
              <a:t> that satisfies them (i.e., deciding </a:t>
            </a:r>
            <a:r>
              <a:rPr lang="en-US" sz="2200" b="1" dirty="0" smtClean="0">
                <a:solidFill>
                  <a:srgbClr val="000000"/>
                </a:solidFill>
                <a:latin typeface="+mn-lt"/>
              </a:rPr>
              <a:t>how</a:t>
            </a:r>
            <a:r>
              <a:rPr lang="en-US" sz="2200" i="1" dirty="0" smtClean="0">
                <a:solidFill>
                  <a:srgbClr val="000000"/>
                </a:solidFill>
                <a:latin typeface="+mn-lt"/>
              </a:rPr>
              <a:t> </a:t>
            </a:r>
            <a:r>
              <a:rPr lang="en-US" sz="2200" dirty="0" smtClean="0">
                <a:solidFill>
                  <a:srgbClr val="000000"/>
                </a:solidFill>
                <a:latin typeface="+mn-lt"/>
              </a:rPr>
              <a:t>the system should do it).</a:t>
            </a:r>
          </a:p>
          <a:p>
            <a:pPr eaLnBrk="1" hangingPunct="1">
              <a:defRPr/>
            </a:pPr>
            <a:r>
              <a:rPr lang="en-US" sz="2200" dirty="0" smtClean="0">
                <a:solidFill>
                  <a:srgbClr val="000000"/>
                </a:solidFill>
                <a:latin typeface="+mn-lt"/>
              </a:rPr>
              <a:t>Carefully review the design (and have your design reviewed by other software professionals) before writing any code.</a:t>
            </a:r>
            <a:endParaRPr lang="en-US" sz="2200" dirty="0">
              <a:latin typeface="+mn-lt"/>
            </a:endParaRPr>
          </a:p>
        </p:txBody>
      </p:sp>
    </p:spTree>
    <p:extLst>
      <p:ext uri="{BB962C8B-B14F-4D97-AF65-F5344CB8AC3E}">
        <p14:creationId xmlns:p14="http://schemas.microsoft.com/office/powerpoint/2010/main" val="3383696981"/>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8415338" cy="1097279"/>
          </a:xfrm>
        </p:spPr>
        <p:txBody>
          <a:bodyPr/>
          <a:lstStyle/>
          <a:p>
            <a:r>
              <a:rPr lang="en-US" dirty="0">
                <a:solidFill>
                  <a:schemeClr val="tx2"/>
                </a:solidFill>
                <a:latin typeface="Times New Roman" panose="02020603050405020304" pitchFamily="18" charset="0"/>
                <a:cs typeface="Times New Roman" panose="02020603050405020304" pitchFamily="18" charset="0"/>
              </a:rPr>
              <a:t>1.8 Introduction to Object Technology </a:t>
            </a:r>
            <a:r>
              <a:rPr lang="en-US" sz="2000" b="0" dirty="0">
                <a:solidFill>
                  <a:schemeClr val="tx2"/>
                </a:solidFill>
                <a:latin typeface="Times New Roman" panose="02020603050405020304" pitchFamily="18" charset="0"/>
                <a:cs typeface="Times New Roman" panose="02020603050405020304" pitchFamily="18" charset="0"/>
              </a:rPr>
              <a:t>(</a:t>
            </a:r>
            <a:r>
              <a:rPr lang="en-US" sz="2000" b="0" dirty="0" smtClean="0">
                <a:solidFill>
                  <a:schemeClr val="tx2"/>
                </a:solidFill>
                <a:latin typeface="Times New Roman" panose="02020603050405020304" pitchFamily="18" charset="0"/>
                <a:cs typeface="Times New Roman" panose="02020603050405020304" pitchFamily="18" charset="0"/>
              </a:rPr>
              <a:t>15 </a:t>
            </a:r>
            <a:r>
              <a:rPr lang="en-US" sz="2000" b="0" dirty="0">
                <a:solidFill>
                  <a:schemeClr val="tx2"/>
                </a:solidFill>
                <a:latin typeface="Times New Roman" panose="02020603050405020304" pitchFamily="18" charset="0"/>
                <a:cs typeface="Times New Roman" panose="02020603050405020304" pitchFamily="18" charset="0"/>
              </a:rPr>
              <a:t>of 16)</a:t>
            </a:r>
            <a:endParaRPr lang="en-US" dirty="0"/>
          </a:p>
        </p:txBody>
      </p:sp>
      <p:sp>
        <p:nvSpPr>
          <p:cNvPr id="3" name="Text Placeholder 2"/>
          <p:cNvSpPr>
            <a:spLocks noGrp="1"/>
          </p:cNvSpPr>
          <p:nvPr>
            <p:ph type="body" idx="1"/>
          </p:nvPr>
        </p:nvSpPr>
        <p:spPr/>
        <p:txBody>
          <a:bodyPr/>
          <a:lstStyle/>
          <a:p>
            <a:pPr eaLnBrk="1" hangingPunct="1"/>
            <a:r>
              <a:rPr lang="en-US" altLang="en-US" sz="2400" dirty="0" smtClean="0">
                <a:solidFill>
                  <a:srgbClr val="000000"/>
                </a:solidFill>
                <a:latin typeface="+mn-lt"/>
              </a:rPr>
              <a:t>If this process involves analyzing and designing your system from an object-oriented point of view, it’s called an </a:t>
            </a:r>
            <a:r>
              <a:rPr lang="en-US" altLang="en-US" sz="2400" b="1" dirty="0" smtClean="0">
                <a:solidFill>
                  <a:schemeClr val="tx1"/>
                </a:solidFill>
                <a:latin typeface="+mn-lt"/>
              </a:rPr>
              <a:t>object-oriented analysis and design (O</a:t>
            </a:r>
            <a:r>
              <a:rPr lang="en-US" altLang="en-US" sz="100" b="1" dirty="0" smtClean="0">
                <a:solidFill>
                  <a:schemeClr val="tx1"/>
                </a:solidFill>
                <a:latin typeface="+mn-lt"/>
              </a:rPr>
              <a:t> </a:t>
            </a:r>
            <a:r>
              <a:rPr lang="en-US" altLang="en-US" sz="2400" b="1" dirty="0" smtClean="0">
                <a:solidFill>
                  <a:schemeClr val="tx1"/>
                </a:solidFill>
                <a:latin typeface="+mn-lt"/>
              </a:rPr>
              <a:t>O</a:t>
            </a:r>
            <a:r>
              <a:rPr lang="en-US" altLang="en-US" sz="100" b="1" dirty="0" smtClean="0">
                <a:solidFill>
                  <a:schemeClr val="tx1"/>
                </a:solidFill>
                <a:latin typeface="+mn-lt"/>
              </a:rPr>
              <a:t> </a:t>
            </a:r>
            <a:r>
              <a:rPr lang="en-US" altLang="en-US" sz="2400" b="1" dirty="0" smtClean="0">
                <a:solidFill>
                  <a:schemeClr val="tx1"/>
                </a:solidFill>
                <a:latin typeface="+mn-lt"/>
              </a:rPr>
              <a:t>A</a:t>
            </a:r>
            <a:r>
              <a:rPr lang="en-US" altLang="en-US" sz="100" b="1" dirty="0" smtClean="0">
                <a:solidFill>
                  <a:schemeClr val="tx1"/>
                </a:solidFill>
                <a:latin typeface="+mn-lt"/>
              </a:rPr>
              <a:t> </a:t>
            </a:r>
            <a:r>
              <a:rPr lang="en-US" altLang="en-US" sz="2400" b="1" dirty="0" smtClean="0">
                <a:solidFill>
                  <a:schemeClr val="tx1"/>
                </a:solidFill>
                <a:latin typeface="+mn-lt"/>
              </a:rPr>
              <a:t>D) process</a:t>
            </a:r>
            <a:r>
              <a:rPr lang="en-US" altLang="en-US" sz="2400" dirty="0" smtClean="0">
                <a:solidFill>
                  <a:srgbClr val="000000"/>
                </a:solidFill>
                <a:latin typeface="+mn-lt"/>
              </a:rPr>
              <a:t>.</a:t>
            </a:r>
          </a:p>
          <a:p>
            <a:pPr eaLnBrk="1" hangingPunct="1"/>
            <a:r>
              <a:rPr lang="en-US" altLang="en-US" sz="2400" dirty="0" smtClean="0">
                <a:solidFill>
                  <a:srgbClr val="000000"/>
                </a:solidFill>
                <a:latin typeface="+mn-lt"/>
              </a:rPr>
              <a:t>Languages like C++ are object oriented.</a:t>
            </a:r>
          </a:p>
          <a:p>
            <a:pPr eaLnBrk="1" hangingPunct="1"/>
            <a:r>
              <a:rPr lang="en-US" altLang="en-US" sz="2400" b="1" dirty="0" smtClean="0">
                <a:solidFill>
                  <a:schemeClr val="tx1"/>
                </a:solidFill>
                <a:latin typeface="+mn-lt"/>
              </a:rPr>
              <a:t>Object-oriented programming (O</a:t>
            </a:r>
            <a:r>
              <a:rPr lang="en-US" altLang="en-US" sz="100" b="1" dirty="0" smtClean="0">
                <a:solidFill>
                  <a:schemeClr val="tx1"/>
                </a:solidFill>
                <a:latin typeface="+mn-lt"/>
              </a:rPr>
              <a:t> </a:t>
            </a:r>
            <a:r>
              <a:rPr lang="en-US" altLang="en-US" sz="2400" b="1" dirty="0" smtClean="0">
                <a:solidFill>
                  <a:schemeClr val="tx1"/>
                </a:solidFill>
                <a:latin typeface="+mn-lt"/>
              </a:rPr>
              <a:t>O</a:t>
            </a:r>
            <a:r>
              <a:rPr lang="en-US" altLang="en-US" sz="100" b="1" dirty="0" smtClean="0">
                <a:solidFill>
                  <a:schemeClr val="tx1"/>
                </a:solidFill>
                <a:latin typeface="+mn-lt"/>
              </a:rPr>
              <a:t> </a:t>
            </a:r>
            <a:r>
              <a:rPr lang="en-US" altLang="en-US" sz="2400" b="1" dirty="0" smtClean="0">
                <a:solidFill>
                  <a:schemeClr val="tx1"/>
                </a:solidFill>
                <a:latin typeface="+mn-lt"/>
              </a:rPr>
              <a:t>P)</a:t>
            </a:r>
            <a:r>
              <a:rPr lang="en-US" altLang="en-US" sz="2400" dirty="0" smtClean="0">
                <a:solidFill>
                  <a:srgbClr val="000000"/>
                </a:solidFill>
                <a:latin typeface="+mn-lt"/>
              </a:rPr>
              <a:t> allows you to implement an object-oriented design as a working system.</a:t>
            </a:r>
            <a:endParaRPr lang="en-US" altLang="en-US" sz="2400" dirty="0">
              <a:solidFill>
                <a:srgbClr val="000000"/>
              </a:solidFill>
              <a:latin typeface="+mn-lt"/>
            </a:endParaRPr>
          </a:p>
        </p:txBody>
      </p:sp>
    </p:spTree>
    <p:extLst>
      <p:ext uri="{BB962C8B-B14F-4D97-AF65-F5344CB8AC3E}">
        <p14:creationId xmlns:p14="http://schemas.microsoft.com/office/powerpoint/2010/main" val="3846352222"/>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215371"/>
            <a:ext cx="8386763" cy="1097279"/>
          </a:xfrm>
        </p:spPr>
        <p:txBody>
          <a:bodyPr/>
          <a:lstStyle/>
          <a:p>
            <a:r>
              <a:rPr lang="en-US" sz="3200" dirty="0">
                <a:solidFill>
                  <a:schemeClr val="tx2"/>
                </a:solidFill>
                <a:latin typeface="Times New Roman" panose="02020603050405020304" pitchFamily="18" charset="0"/>
                <a:cs typeface="Times New Roman" panose="02020603050405020304" pitchFamily="18" charset="0"/>
              </a:rPr>
              <a:t>1.8 Introduction to Object Technology </a:t>
            </a:r>
            <a:r>
              <a:rPr lang="en-US" sz="2000" b="0" dirty="0">
                <a:solidFill>
                  <a:schemeClr val="tx2"/>
                </a:solidFill>
                <a:latin typeface="Times New Roman" panose="02020603050405020304" pitchFamily="18" charset="0"/>
                <a:cs typeface="Times New Roman" panose="02020603050405020304" pitchFamily="18" charset="0"/>
              </a:rPr>
              <a:t>(</a:t>
            </a:r>
            <a:r>
              <a:rPr lang="en-US" sz="2000" b="0" dirty="0" smtClean="0">
                <a:solidFill>
                  <a:schemeClr val="tx2"/>
                </a:solidFill>
                <a:latin typeface="Times New Roman" panose="02020603050405020304" pitchFamily="18" charset="0"/>
                <a:cs typeface="Times New Roman" panose="02020603050405020304" pitchFamily="18" charset="0"/>
              </a:rPr>
              <a:t>16 </a:t>
            </a:r>
            <a:r>
              <a:rPr lang="en-US" sz="2000" b="0" dirty="0">
                <a:solidFill>
                  <a:schemeClr val="tx2"/>
                </a:solidFill>
                <a:latin typeface="Times New Roman" panose="02020603050405020304" pitchFamily="18" charset="0"/>
                <a:cs typeface="Times New Roman" panose="02020603050405020304" pitchFamily="18" charset="0"/>
              </a:rPr>
              <a:t>of 16)</a:t>
            </a:r>
            <a:endParaRPr lang="en-US" dirty="0"/>
          </a:p>
        </p:txBody>
      </p:sp>
      <p:sp>
        <p:nvSpPr>
          <p:cNvPr id="3" name="Text Placeholder 2"/>
          <p:cNvSpPr>
            <a:spLocks noGrp="1"/>
          </p:cNvSpPr>
          <p:nvPr>
            <p:ph type="body" idx="1"/>
          </p:nvPr>
        </p:nvSpPr>
        <p:spPr/>
        <p:txBody>
          <a:bodyPr/>
          <a:lstStyle/>
          <a:p>
            <a:pPr marL="0" indent="0" eaLnBrk="1" hangingPunct="1">
              <a:buFont typeface="Wingdings 3" panose="05040102010807070707" pitchFamily="18" charset="2"/>
              <a:buNone/>
              <a:defRPr/>
            </a:pPr>
            <a:r>
              <a:rPr lang="en-US" sz="2400" b="1" dirty="0">
                <a:solidFill>
                  <a:srgbClr val="000000"/>
                </a:solidFill>
                <a:latin typeface="+mn-lt"/>
              </a:rPr>
              <a:t>The </a:t>
            </a:r>
            <a:r>
              <a:rPr lang="en-US" sz="2400" b="1" dirty="0" smtClean="0">
                <a:solidFill>
                  <a:srgbClr val="000000"/>
                </a:solidFill>
                <a:latin typeface="+mn-lt"/>
              </a:rPr>
              <a:t>U</a:t>
            </a:r>
            <a:r>
              <a:rPr lang="en-US" sz="100" b="1" dirty="0" smtClean="0">
                <a:solidFill>
                  <a:srgbClr val="000000"/>
                </a:solidFill>
                <a:latin typeface="+mn-lt"/>
              </a:rPr>
              <a:t> </a:t>
            </a:r>
            <a:r>
              <a:rPr lang="en-US" sz="2400" b="1" dirty="0" smtClean="0">
                <a:solidFill>
                  <a:srgbClr val="000000"/>
                </a:solidFill>
                <a:latin typeface="+mn-lt"/>
              </a:rPr>
              <a:t>M</a:t>
            </a:r>
            <a:r>
              <a:rPr lang="en-US" sz="100" b="1" dirty="0" smtClean="0">
                <a:solidFill>
                  <a:srgbClr val="000000"/>
                </a:solidFill>
                <a:latin typeface="+mn-lt"/>
              </a:rPr>
              <a:t> </a:t>
            </a:r>
            <a:r>
              <a:rPr lang="en-US" sz="2400" b="1" dirty="0" smtClean="0">
                <a:solidFill>
                  <a:srgbClr val="000000"/>
                </a:solidFill>
                <a:latin typeface="+mn-lt"/>
              </a:rPr>
              <a:t>L </a:t>
            </a:r>
            <a:r>
              <a:rPr lang="en-US" sz="2400" b="1" dirty="0">
                <a:solidFill>
                  <a:srgbClr val="000000"/>
                </a:solidFill>
                <a:latin typeface="+mn-lt"/>
              </a:rPr>
              <a:t>(Unified Modeling Language)</a:t>
            </a:r>
          </a:p>
          <a:p>
            <a:pPr eaLnBrk="1" hangingPunct="1">
              <a:defRPr/>
            </a:pPr>
            <a:r>
              <a:rPr lang="en-US" sz="2400" dirty="0">
                <a:solidFill>
                  <a:srgbClr val="000000"/>
                </a:solidFill>
                <a:latin typeface="+mn-lt"/>
              </a:rPr>
              <a:t>The Unified Modeling Language (</a:t>
            </a:r>
            <a:r>
              <a:rPr lang="en-US" sz="2400" dirty="0" smtClean="0">
                <a:solidFill>
                  <a:srgbClr val="000000"/>
                </a:solidFill>
                <a:latin typeface="+mn-lt"/>
              </a:rPr>
              <a:t>U</a:t>
            </a:r>
            <a:r>
              <a:rPr lang="en-US" sz="100" dirty="0" smtClean="0">
                <a:solidFill>
                  <a:srgbClr val="000000"/>
                </a:solidFill>
                <a:latin typeface="+mn-lt"/>
              </a:rPr>
              <a:t> </a:t>
            </a:r>
            <a:r>
              <a:rPr lang="en-US" sz="2400" dirty="0" smtClean="0">
                <a:solidFill>
                  <a:srgbClr val="000000"/>
                </a:solidFill>
                <a:latin typeface="+mn-lt"/>
              </a:rPr>
              <a:t>M</a:t>
            </a:r>
            <a:r>
              <a:rPr lang="en-US" sz="100" dirty="0" smtClean="0">
                <a:solidFill>
                  <a:srgbClr val="000000"/>
                </a:solidFill>
                <a:latin typeface="+mn-lt"/>
              </a:rPr>
              <a:t> </a:t>
            </a:r>
            <a:r>
              <a:rPr lang="en-US" sz="2400" dirty="0" smtClean="0">
                <a:solidFill>
                  <a:srgbClr val="000000"/>
                </a:solidFill>
                <a:latin typeface="+mn-lt"/>
              </a:rPr>
              <a:t>L</a:t>
            </a:r>
            <a:r>
              <a:rPr lang="en-US" sz="2400" dirty="0">
                <a:solidFill>
                  <a:srgbClr val="000000"/>
                </a:solidFill>
                <a:latin typeface="+mn-lt"/>
              </a:rPr>
              <a:t>) is now the most widely used graphical scheme for modeling object-oriented systems</a:t>
            </a:r>
            <a:r>
              <a:rPr lang="en-US" sz="2400" dirty="0" smtClean="0">
                <a:solidFill>
                  <a:srgbClr val="000000"/>
                </a:solidFill>
                <a:latin typeface="+mn-lt"/>
              </a:rPr>
              <a:t>.</a:t>
            </a:r>
            <a:endParaRPr lang="en-US" sz="2400" dirty="0">
              <a:solidFill>
                <a:srgbClr val="000000"/>
              </a:solidFill>
              <a:latin typeface="+mn-lt"/>
            </a:endParaRPr>
          </a:p>
        </p:txBody>
      </p:sp>
    </p:spTree>
    <p:extLst>
      <p:ext uri="{BB962C8B-B14F-4D97-AF65-F5344CB8AC3E}">
        <p14:creationId xmlns:p14="http://schemas.microsoft.com/office/powerpoint/2010/main" val="2223538309"/>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7820025" cy="1097279"/>
          </a:xfrm>
        </p:spPr>
        <p:txBody>
          <a:bodyPr/>
          <a:lstStyle/>
          <a:p>
            <a:r>
              <a:rPr lang="en-US" dirty="0" smtClean="0">
                <a:solidFill>
                  <a:schemeClr val="tx2"/>
                </a:solidFill>
                <a:latin typeface="Times New Roman" panose="02020603050405020304" pitchFamily="18" charset="0"/>
                <a:cs typeface="Times New Roman" panose="02020603050405020304" pitchFamily="18" charset="0"/>
              </a:rPr>
              <a:t>1.9 Typical </a:t>
            </a:r>
            <a:r>
              <a:rPr lang="en-US" dirty="0">
                <a:solidFill>
                  <a:schemeClr val="tx2"/>
                </a:solidFill>
                <a:latin typeface="Times New Roman" panose="02020603050405020304" pitchFamily="18" charset="0"/>
                <a:cs typeface="Times New Roman" panose="02020603050405020304" pitchFamily="18" charset="0"/>
              </a:rPr>
              <a:t>C++ Development Environment </a:t>
            </a:r>
            <a:r>
              <a:rPr lang="en-US" sz="2000" b="0" dirty="0" smtClean="0">
                <a:solidFill>
                  <a:schemeClr val="tx2"/>
                </a:solidFill>
                <a:latin typeface="Times New Roman" panose="02020603050405020304" pitchFamily="18" charset="0"/>
                <a:cs typeface="Times New Roman" panose="02020603050405020304" pitchFamily="18" charset="0"/>
              </a:rPr>
              <a:t>(1 of 12)</a:t>
            </a:r>
            <a:endParaRPr lang="en-US" sz="2000" b="0" dirty="0">
              <a:solidFill>
                <a:schemeClr val="tx2"/>
              </a:solidFill>
              <a:latin typeface="Times New Roman" panose="02020603050405020304" pitchFamily="18" charset="0"/>
              <a:cs typeface="Times New Roman" panose="02020603050405020304" pitchFamily="18" charset="0"/>
            </a:endParaRPr>
          </a:p>
        </p:txBody>
      </p:sp>
      <p:sp>
        <p:nvSpPr>
          <p:cNvPr id="3" name="Text Placeholder 2"/>
          <p:cNvSpPr>
            <a:spLocks noGrp="1"/>
          </p:cNvSpPr>
          <p:nvPr>
            <p:ph type="body" idx="1"/>
          </p:nvPr>
        </p:nvSpPr>
        <p:spPr/>
        <p:txBody>
          <a:bodyPr/>
          <a:lstStyle/>
          <a:p>
            <a:pPr eaLnBrk="1" hangingPunct="1"/>
            <a:r>
              <a:rPr lang="en-US" altLang="en-US" sz="2400" dirty="0">
                <a:solidFill>
                  <a:srgbClr val="000000"/>
                </a:solidFill>
                <a:latin typeface="+mn-lt"/>
              </a:rPr>
              <a:t>C++ systems generally consist of three parts: a program development environment, the language and the C++ Standard Library</a:t>
            </a:r>
            <a:r>
              <a:rPr lang="en-US" altLang="en-US" sz="2400" dirty="0" smtClean="0">
                <a:solidFill>
                  <a:srgbClr val="000000"/>
                </a:solidFill>
                <a:latin typeface="+mn-lt"/>
              </a:rPr>
              <a:t>.</a:t>
            </a:r>
            <a:endParaRPr lang="en-US" altLang="en-US" sz="2400" dirty="0">
              <a:solidFill>
                <a:srgbClr val="000000"/>
              </a:solidFill>
              <a:latin typeface="+mn-lt"/>
            </a:endParaRPr>
          </a:p>
          <a:p>
            <a:pPr eaLnBrk="1" hangingPunct="1"/>
            <a:r>
              <a:rPr lang="en-US" altLang="en-US" sz="2400" dirty="0">
                <a:solidFill>
                  <a:srgbClr val="000000"/>
                </a:solidFill>
                <a:latin typeface="+mn-lt"/>
              </a:rPr>
              <a:t>C++ programs typically go through six phases: edit, preprocess, compile, link, load and execute</a:t>
            </a:r>
            <a:r>
              <a:rPr lang="en-US" altLang="en-US" sz="2400" dirty="0" smtClean="0">
                <a:solidFill>
                  <a:srgbClr val="0000FF"/>
                </a:solidFill>
                <a:latin typeface="+mn-lt"/>
              </a:rPr>
              <a:t>.</a:t>
            </a:r>
            <a:endParaRPr lang="en-US" altLang="en-US" sz="2400" dirty="0">
              <a:solidFill>
                <a:srgbClr val="000000"/>
              </a:solidFill>
              <a:latin typeface="+mn-lt"/>
            </a:endParaRPr>
          </a:p>
        </p:txBody>
      </p:sp>
    </p:spTree>
    <p:extLst>
      <p:ext uri="{BB962C8B-B14F-4D97-AF65-F5344CB8AC3E}">
        <p14:creationId xmlns:p14="http://schemas.microsoft.com/office/powerpoint/2010/main" val="1765890791"/>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8010525" cy="1097279"/>
          </a:xfrm>
        </p:spPr>
        <p:txBody>
          <a:bodyPr/>
          <a:lstStyle/>
          <a:p>
            <a:r>
              <a:rPr lang="en-US" dirty="0">
                <a:solidFill>
                  <a:schemeClr val="tx2"/>
                </a:solidFill>
                <a:latin typeface="Times New Roman" panose="02020603050405020304" pitchFamily="18" charset="0"/>
                <a:cs typeface="Times New Roman" panose="02020603050405020304" pitchFamily="18" charset="0"/>
              </a:rPr>
              <a:t>1.9 Typical C++ Development Environment </a:t>
            </a:r>
            <a:r>
              <a:rPr lang="en-US" sz="2000" b="0" dirty="0" smtClean="0">
                <a:solidFill>
                  <a:schemeClr val="tx2"/>
                </a:solidFill>
                <a:latin typeface="Times New Roman" panose="02020603050405020304" pitchFamily="18" charset="0"/>
                <a:cs typeface="Times New Roman" panose="02020603050405020304" pitchFamily="18" charset="0"/>
              </a:rPr>
              <a:t>(2 </a:t>
            </a:r>
            <a:r>
              <a:rPr lang="en-US" sz="2000" b="0" dirty="0">
                <a:solidFill>
                  <a:schemeClr val="tx2"/>
                </a:solidFill>
                <a:latin typeface="Times New Roman" panose="02020603050405020304" pitchFamily="18" charset="0"/>
                <a:cs typeface="Times New Roman" panose="02020603050405020304" pitchFamily="18" charset="0"/>
              </a:rPr>
              <a:t>of 12)</a:t>
            </a:r>
            <a:endParaRPr lang="en-US" dirty="0"/>
          </a:p>
        </p:txBody>
      </p:sp>
      <p:sp>
        <p:nvSpPr>
          <p:cNvPr id="3" name="Text Placeholder 2"/>
          <p:cNvSpPr>
            <a:spLocks noGrp="1"/>
          </p:cNvSpPr>
          <p:nvPr>
            <p:ph type="body" idx="1"/>
          </p:nvPr>
        </p:nvSpPr>
        <p:spPr/>
        <p:txBody>
          <a:bodyPr/>
          <a:lstStyle/>
          <a:p>
            <a:pPr eaLnBrk="1" hangingPunct="1"/>
            <a:r>
              <a:rPr lang="en-US" altLang="en-US" sz="2400" dirty="0">
                <a:solidFill>
                  <a:srgbClr val="000000"/>
                </a:solidFill>
                <a:latin typeface="+mn-lt"/>
              </a:rPr>
              <a:t>Phase 1 consists of editing a file with an </a:t>
            </a:r>
            <a:r>
              <a:rPr lang="en-US" altLang="en-US" sz="2400" b="1" dirty="0">
                <a:solidFill>
                  <a:srgbClr val="000000"/>
                </a:solidFill>
                <a:latin typeface="+mn-lt"/>
              </a:rPr>
              <a:t>editor</a:t>
            </a:r>
            <a:r>
              <a:rPr lang="en-US" altLang="en-US" sz="2400" i="1" dirty="0">
                <a:solidFill>
                  <a:srgbClr val="000000"/>
                </a:solidFill>
                <a:latin typeface="+mn-lt"/>
              </a:rPr>
              <a:t> </a:t>
            </a:r>
            <a:r>
              <a:rPr lang="en-US" altLang="en-US" sz="2400" dirty="0">
                <a:solidFill>
                  <a:srgbClr val="000000"/>
                </a:solidFill>
                <a:latin typeface="+mn-lt"/>
              </a:rPr>
              <a:t>program, normally known simply as an editor</a:t>
            </a:r>
            <a:r>
              <a:rPr lang="en-US" altLang="en-US" sz="2400" dirty="0" smtClean="0">
                <a:solidFill>
                  <a:srgbClr val="000000"/>
                </a:solidFill>
                <a:latin typeface="+mn-lt"/>
              </a:rPr>
              <a:t>.</a:t>
            </a:r>
            <a:endParaRPr lang="en-US" altLang="en-US" sz="2400" dirty="0">
              <a:solidFill>
                <a:srgbClr val="000000"/>
              </a:solidFill>
              <a:latin typeface="+mn-lt"/>
            </a:endParaRPr>
          </a:p>
          <a:p>
            <a:pPr lvl="1" eaLnBrk="1" hangingPunct="1"/>
            <a:r>
              <a:rPr lang="en-US" altLang="en-US" sz="2400" dirty="0">
                <a:solidFill>
                  <a:srgbClr val="000000"/>
                </a:solidFill>
                <a:latin typeface="+mn-lt"/>
              </a:rPr>
              <a:t>Type a C++ program (</a:t>
            </a:r>
            <a:r>
              <a:rPr lang="en-US" altLang="en-US" sz="2400" b="1" dirty="0">
                <a:solidFill>
                  <a:schemeClr val="tx1"/>
                </a:solidFill>
                <a:latin typeface="+mn-lt"/>
              </a:rPr>
              <a:t>source code</a:t>
            </a:r>
            <a:r>
              <a:rPr lang="en-US" altLang="en-US" sz="2400" dirty="0">
                <a:solidFill>
                  <a:srgbClr val="000000"/>
                </a:solidFill>
                <a:latin typeface="+mn-lt"/>
              </a:rPr>
              <a:t>) using the editor.</a:t>
            </a:r>
          </a:p>
          <a:p>
            <a:pPr lvl="1" eaLnBrk="1" hangingPunct="1"/>
            <a:r>
              <a:rPr lang="en-US" altLang="en-US" sz="2400" dirty="0">
                <a:solidFill>
                  <a:srgbClr val="000000"/>
                </a:solidFill>
                <a:latin typeface="+mn-lt"/>
              </a:rPr>
              <a:t>Make any </a:t>
            </a:r>
            <a:r>
              <a:rPr lang="en-US" altLang="en-US" sz="2400" dirty="0" smtClean="0">
                <a:solidFill>
                  <a:srgbClr val="000000"/>
                </a:solidFill>
                <a:latin typeface="+mn-lt"/>
              </a:rPr>
              <a:t>necessary </a:t>
            </a:r>
            <a:r>
              <a:rPr lang="en-US" altLang="en-US" sz="2400" dirty="0">
                <a:solidFill>
                  <a:srgbClr val="000000"/>
                </a:solidFill>
                <a:latin typeface="+mn-lt"/>
              </a:rPr>
              <a:t>corrections.</a:t>
            </a:r>
          </a:p>
          <a:p>
            <a:pPr lvl="1" eaLnBrk="1" hangingPunct="1"/>
            <a:r>
              <a:rPr lang="en-US" altLang="en-US" sz="2400" dirty="0">
                <a:solidFill>
                  <a:srgbClr val="000000"/>
                </a:solidFill>
                <a:latin typeface="+mn-lt"/>
              </a:rPr>
              <a:t>Save the program</a:t>
            </a:r>
            <a:r>
              <a:rPr lang="en-US" altLang="en-US" sz="2400" dirty="0" smtClean="0">
                <a:solidFill>
                  <a:srgbClr val="000000"/>
                </a:solidFill>
                <a:latin typeface="+mn-lt"/>
              </a:rPr>
              <a:t>.</a:t>
            </a:r>
            <a:endParaRPr lang="en-US" altLang="en-US" sz="2400" dirty="0">
              <a:solidFill>
                <a:srgbClr val="000000"/>
              </a:solidFill>
              <a:latin typeface="+mn-lt"/>
            </a:endParaRPr>
          </a:p>
          <a:p>
            <a:pPr lvl="1" eaLnBrk="1" hangingPunct="1"/>
            <a:r>
              <a:rPr lang="en-US" altLang="en-US" sz="2400" dirty="0">
                <a:solidFill>
                  <a:srgbClr val="000000"/>
                </a:solidFill>
                <a:latin typeface="+mn-lt"/>
              </a:rPr>
              <a:t>C++ source code filenames often end with the </a:t>
            </a:r>
            <a:r>
              <a:rPr lang="en-US" altLang="en-US" sz="2400" dirty="0">
                <a:solidFill>
                  <a:srgbClr val="000000"/>
                </a:solidFill>
                <a:latin typeface="Consolas" panose="020B0609020204030204" pitchFamily="49" charset="0"/>
              </a:rPr>
              <a:t>.cpp</a:t>
            </a:r>
            <a:r>
              <a:rPr lang="en-US" altLang="en-US" sz="2400" dirty="0">
                <a:solidFill>
                  <a:srgbClr val="000000"/>
                </a:solidFill>
                <a:latin typeface="+mn-lt"/>
              </a:rPr>
              <a:t>, </a:t>
            </a:r>
            <a:r>
              <a:rPr lang="en-US" altLang="en-US" sz="2400" dirty="0">
                <a:solidFill>
                  <a:srgbClr val="000000"/>
                </a:solidFill>
                <a:latin typeface="Consolas" panose="020B0609020204030204" pitchFamily="49" charset="0"/>
              </a:rPr>
              <a:t>.cxx</a:t>
            </a:r>
            <a:r>
              <a:rPr lang="en-US" altLang="en-US" sz="2400" dirty="0">
                <a:solidFill>
                  <a:srgbClr val="000000"/>
                </a:solidFill>
                <a:latin typeface="+mn-lt"/>
              </a:rPr>
              <a:t>, </a:t>
            </a:r>
            <a:r>
              <a:rPr lang="en-US" altLang="en-US" sz="2400" dirty="0">
                <a:solidFill>
                  <a:srgbClr val="000000"/>
                </a:solidFill>
                <a:latin typeface="Consolas" panose="020B0609020204030204" pitchFamily="49" charset="0"/>
              </a:rPr>
              <a:t>.cc </a:t>
            </a:r>
            <a:r>
              <a:rPr lang="en-US" altLang="en-US" sz="2400" dirty="0">
                <a:solidFill>
                  <a:srgbClr val="000000"/>
                </a:solidFill>
                <a:latin typeface="+mn-lt"/>
              </a:rPr>
              <a:t>or .C extensions, which indicate that a file contains C++ source code</a:t>
            </a:r>
            <a:r>
              <a:rPr lang="en-US" altLang="en-US" sz="2400" dirty="0" smtClean="0">
                <a:solidFill>
                  <a:srgbClr val="000000"/>
                </a:solidFill>
                <a:latin typeface="+mn-lt"/>
              </a:rPr>
              <a:t>.</a:t>
            </a:r>
            <a:endParaRPr lang="en-US" altLang="en-US" sz="2400" dirty="0">
              <a:solidFill>
                <a:srgbClr val="000000"/>
              </a:solidFill>
              <a:latin typeface="+mn-lt"/>
            </a:endParaRPr>
          </a:p>
        </p:txBody>
      </p:sp>
    </p:spTree>
    <p:extLst>
      <p:ext uri="{BB962C8B-B14F-4D97-AF65-F5344CB8AC3E}">
        <p14:creationId xmlns:p14="http://schemas.microsoft.com/office/powerpoint/2010/main" val="459343416"/>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Figure 1.6 Typical C++ Development Environment—Editing Phase</a:t>
            </a:r>
          </a:p>
        </p:txBody>
      </p:sp>
      <p:pic>
        <p:nvPicPr>
          <p:cNvPr id="4" name="Picture 3" descr="A block labeled, editor, and a disk are connected with double headed arrow. A note reads, Phase 1, programmer creates program in the editor and stores it on disk."/>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5636" y="2660612"/>
            <a:ext cx="8312728" cy="1353895"/>
          </a:xfrm>
          <a:prstGeom prst="rect">
            <a:avLst/>
          </a:prstGeom>
        </p:spPr>
      </p:pic>
    </p:spTree>
    <p:extLst>
      <p:ext uri="{BB962C8B-B14F-4D97-AF65-F5344CB8AC3E}">
        <p14:creationId xmlns:p14="http://schemas.microsoft.com/office/powerpoint/2010/main" val="2446955523"/>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8029575" cy="1097279"/>
          </a:xfrm>
        </p:spPr>
        <p:txBody>
          <a:bodyPr/>
          <a:lstStyle/>
          <a:p>
            <a:r>
              <a:rPr lang="en-US" dirty="0">
                <a:solidFill>
                  <a:schemeClr val="tx2"/>
                </a:solidFill>
                <a:latin typeface="Times New Roman" panose="02020603050405020304" pitchFamily="18" charset="0"/>
                <a:cs typeface="Times New Roman" panose="02020603050405020304" pitchFamily="18" charset="0"/>
              </a:rPr>
              <a:t>1.9 Typical C++ Development Environment </a:t>
            </a:r>
            <a:r>
              <a:rPr lang="en-US" sz="2000" b="0" dirty="0" smtClean="0">
                <a:solidFill>
                  <a:schemeClr val="tx2"/>
                </a:solidFill>
                <a:latin typeface="Times New Roman" panose="02020603050405020304" pitchFamily="18" charset="0"/>
                <a:cs typeface="Times New Roman" panose="02020603050405020304" pitchFamily="18" charset="0"/>
              </a:rPr>
              <a:t>(3 </a:t>
            </a:r>
            <a:r>
              <a:rPr lang="en-US" sz="2000" b="0" dirty="0">
                <a:solidFill>
                  <a:schemeClr val="tx2"/>
                </a:solidFill>
                <a:latin typeface="Times New Roman" panose="02020603050405020304" pitchFamily="18" charset="0"/>
                <a:cs typeface="Times New Roman" panose="02020603050405020304" pitchFamily="18" charset="0"/>
              </a:rPr>
              <a:t>of 12)</a:t>
            </a:r>
            <a:endParaRPr lang="en-US" dirty="0"/>
          </a:p>
        </p:txBody>
      </p:sp>
      <p:sp>
        <p:nvSpPr>
          <p:cNvPr id="3" name="Text Placeholder 2"/>
          <p:cNvSpPr>
            <a:spLocks noGrp="1"/>
          </p:cNvSpPr>
          <p:nvPr>
            <p:ph type="body" idx="1"/>
          </p:nvPr>
        </p:nvSpPr>
        <p:spPr/>
        <p:txBody>
          <a:bodyPr/>
          <a:lstStyle/>
          <a:p>
            <a:pPr eaLnBrk="1" hangingPunct="1"/>
            <a:r>
              <a:rPr lang="en-US" altLang="en-US" sz="2400" dirty="0">
                <a:solidFill>
                  <a:srgbClr val="000000"/>
                </a:solidFill>
                <a:latin typeface="+mn-lt"/>
              </a:rPr>
              <a:t>Linux editors: </a:t>
            </a:r>
            <a:r>
              <a:rPr lang="en-US" altLang="en-US" sz="2400" dirty="0">
                <a:solidFill>
                  <a:srgbClr val="000000"/>
                </a:solidFill>
                <a:latin typeface="Consolas" panose="020B0609020204030204" pitchFamily="49" charset="0"/>
              </a:rPr>
              <a:t>vi</a:t>
            </a:r>
            <a:r>
              <a:rPr lang="en-US" altLang="en-US" sz="2400" dirty="0">
                <a:solidFill>
                  <a:srgbClr val="000000"/>
                </a:solidFill>
                <a:latin typeface="+mn-lt"/>
              </a:rPr>
              <a:t> and </a:t>
            </a:r>
            <a:r>
              <a:rPr lang="en-US" altLang="en-US" sz="2400" dirty="0" smtClean="0">
                <a:solidFill>
                  <a:srgbClr val="000000"/>
                </a:solidFill>
                <a:latin typeface="Consolas" panose="020B0609020204030204" pitchFamily="49" charset="0"/>
              </a:rPr>
              <a:t>e</a:t>
            </a:r>
            <a:r>
              <a:rPr lang="en-US" altLang="en-US" sz="100" dirty="0" smtClean="0">
                <a:solidFill>
                  <a:srgbClr val="000000"/>
                </a:solidFill>
                <a:latin typeface="Consolas" panose="020B0609020204030204" pitchFamily="49" charset="0"/>
              </a:rPr>
              <a:t> </a:t>
            </a:r>
            <a:r>
              <a:rPr lang="en-US" altLang="en-US" sz="2400" dirty="0" smtClean="0">
                <a:solidFill>
                  <a:srgbClr val="000000"/>
                </a:solidFill>
                <a:latin typeface="Consolas" panose="020B0609020204030204" pitchFamily="49" charset="0"/>
              </a:rPr>
              <a:t>macs</a:t>
            </a:r>
            <a:r>
              <a:rPr lang="en-US" altLang="en-US" sz="2400" dirty="0" smtClean="0">
                <a:solidFill>
                  <a:srgbClr val="000000"/>
                </a:solidFill>
                <a:latin typeface="+mn-lt"/>
              </a:rPr>
              <a:t>.</a:t>
            </a:r>
            <a:endParaRPr lang="en-US" altLang="en-US" sz="2400" dirty="0">
              <a:solidFill>
                <a:srgbClr val="000000"/>
              </a:solidFill>
              <a:latin typeface="+mn-lt"/>
            </a:endParaRPr>
          </a:p>
          <a:p>
            <a:pPr eaLnBrk="1" hangingPunct="1"/>
            <a:r>
              <a:rPr lang="en-US" altLang="en-US" sz="2400" dirty="0">
                <a:solidFill>
                  <a:srgbClr val="000000"/>
                </a:solidFill>
                <a:latin typeface="+mn-lt"/>
              </a:rPr>
              <a:t>You can also use a simple text editor, such as Notepad in Windows, to write your C++ code.</a:t>
            </a:r>
          </a:p>
          <a:p>
            <a:pPr eaLnBrk="1" hangingPunct="1"/>
            <a:r>
              <a:rPr lang="en-US" altLang="en-US" sz="2400" b="1" dirty="0">
                <a:solidFill>
                  <a:schemeClr val="tx1"/>
                </a:solidFill>
                <a:latin typeface="+mn-lt"/>
              </a:rPr>
              <a:t>integrated development environments (</a:t>
            </a:r>
            <a:r>
              <a:rPr lang="en-US" altLang="en-US" sz="2400" b="1" dirty="0" smtClean="0">
                <a:solidFill>
                  <a:schemeClr val="tx1"/>
                </a:solidFill>
                <a:latin typeface="+mn-lt"/>
              </a:rPr>
              <a:t>I</a:t>
            </a:r>
            <a:r>
              <a:rPr lang="en-US" altLang="en-US" sz="100" b="1" dirty="0" smtClean="0">
                <a:solidFill>
                  <a:schemeClr val="tx1"/>
                </a:solidFill>
                <a:latin typeface="+mn-lt"/>
              </a:rPr>
              <a:t> </a:t>
            </a:r>
            <a:r>
              <a:rPr lang="en-US" altLang="en-US" sz="2400" b="1" dirty="0" smtClean="0">
                <a:solidFill>
                  <a:schemeClr val="tx1"/>
                </a:solidFill>
                <a:latin typeface="+mn-lt"/>
              </a:rPr>
              <a:t>D</a:t>
            </a:r>
            <a:r>
              <a:rPr lang="en-US" altLang="en-US" sz="100" b="1" dirty="0" smtClean="0">
                <a:solidFill>
                  <a:schemeClr val="tx1"/>
                </a:solidFill>
                <a:latin typeface="+mn-lt"/>
              </a:rPr>
              <a:t> </a:t>
            </a:r>
            <a:r>
              <a:rPr lang="en-US" altLang="en-US" sz="2400" b="1" dirty="0" smtClean="0">
                <a:solidFill>
                  <a:schemeClr val="tx1"/>
                </a:solidFill>
                <a:latin typeface="+mn-lt"/>
              </a:rPr>
              <a:t>E</a:t>
            </a:r>
            <a:r>
              <a:rPr lang="en-US" altLang="en-US" sz="100" b="1" dirty="0" smtClean="0">
                <a:solidFill>
                  <a:schemeClr val="tx1"/>
                </a:solidFill>
                <a:latin typeface="+mn-lt"/>
              </a:rPr>
              <a:t> </a:t>
            </a:r>
            <a:r>
              <a:rPr lang="en-US" altLang="en-US" sz="2400" b="1" dirty="0" smtClean="0">
                <a:solidFill>
                  <a:schemeClr val="tx1"/>
                </a:solidFill>
                <a:latin typeface="+mn-lt"/>
              </a:rPr>
              <a:t>s</a:t>
            </a:r>
            <a:r>
              <a:rPr lang="en-US" altLang="en-US" sz="2400" b="1" dirty="0">
                <a:solidFill>
                  <a:schemeClr val="tx1"/>
                </a:solidFill>
                <a:latin typeface="+mn-lt"/>
              </a:rPr>
              <a:t>)</a:t>
            </a:r>
          </a:p>
          <a:p>
            <a:pPr lvl="1" eaLnBrk="1" hangingPunct="1"/>
            <a:r>
              <a:rPr lang="en-US" altLang="en-US" sz="2400" dirty="0">
                <a:solidFill>
                  <a:srgbClr val="000000"/>
                </a:solidFill>
                <a:latin typeface="+mn-lt"/>
              </a:rPr>
              <a:t>Provide tools that support the software-development process, including editors for writing and editing programs and debuggers for locating </a:t>
            </a:r>
            <a:r>
              <a:rPr lang="en-US" altLang="en-US" sz="2400" b="1" dirty="0">
                <a:solidFill>
                  <a:schemeClr val="tx1"/>
                </a:solidFill>
                <a:latin typeface="+mn-lt"/>
              </a:rPr>
              <a:t>logic errors</a:t>
            </a:r>
            <a:r>
              <a:rPr lang="en-US" altLang="en-US" sz="2400" dirty="0">
                <a:solidFill>
                  <a:srgbClr val="000000"/>
                </a:solidFill>
                <a:latin typeface="+mn-lt"/>
              </a:rPr>
              <a:t>—errors that cause programs to execute incorrectly</a:t>
            </a:r>
            <a:r>
              <a:rPr lang="en-US" altLang="en-US" sz="2400" dirty="0" smtClean="0">
                <a:solidFill>
                  <a:srgbClr val="000000"/>
                </a:solidFill>
                <a:latin typeface="+mn-lt"/>
              </a:rPr>
              <a:t>.</a:t>
            </a:r>
            <a:endParaRPr lang="en-US" altLang="en-US" sz="2400" dirty="0">
              <a:solidFill>
                <a:srgbClr val="000000"/>
              </a:solidFill>
              <a:latin typeface="+mn-lt"/>
            </a:endParaRPr>
          </a:p>
        </p:txBody>
      </p:sp>
    </p:spTree>
    <p:extLst>
      <p:ext uri="{BB962C8B-B14F-4D97-AF65-F5344CB8AC3E}">
        <p14:creationId xmlns:p14="http://schemas.microsoft.com/office/powerpoint/2010/main" val="790135623"/>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7515225" cy="1097279"/>
          </a:xfrm>
        </p:spPr>
        <p:txBody>
          <a:bodyPr/>
          <a:lstStyle/>
          <a:p>
            <a:r>
              <a:rPr lang="en-US" dirty="0">
                <a:solidFill>
                  <a:schemeClr val="tx2"/>
                </a:solidFill>
                <a:latin typeface="Times New Roman" panose="02020603050405020304" pitchFamily="18" charset="0"/>
                <a:cs typeface="Times New Roman" panose="02020603050405020304" pitchFamily="18" charset="0"/>
              </a:rPr>
              <a:t>1.9 Typical C++ Development Environment </a:t>
            </a:r>
            <a:r>
              <a:rPr lang="en-US" sz="2000" b="0" dirty="0" smtClean="0">
                <a:solidFill>
                  <a:schemeClr val="tx2"/>
                </a:solidFill>
                <a:latin typeface="Times New Roman" panose="02020603050405020304" pitchFamily="18" charset="0"/>
                <a:cs typeface="Times New Roman" panose="02020603050405020304" pitchFamily="18" charset="0"/>
              </a:rPr>
              <a:t>(4 </a:t>
            </a:r>
            <a:r>
              <a:rPr lang="en-US" sz="2000" b="0" dirty="0">
                <a:solidFill>
                  <a:schemeClr val="tx2"/>
                </a:solidFill>
                <a:latin typeface="Times New Roman" panose="02020603050405020304" pitchFamily="18" charset="0"/>
                <a:cs typeface="Times New Roman" panose="02020603050405020304" pitchFamily="18" charset="0"/>
              </a:rPr>
              <a:t>of 12)</a:t>
            </a:r>
            <a:endParaRPr lang="en-US" dirty="0"/>
          </a:p>
        </p:txBody>
      </p:sp>
      <p:sp>
        <p:nvSpPr>
          <p:cNvPr id="3" name="Text Placeholder 2"/>
          <p:cNvSpPr>
            <a:spLocks noGrp="1"/>
          </p:cNvSpPr>
          <p:nvPr>
            <p:ph type="body" idx="1"/>
          </p:nvPr>
        </p:nvSpPr>
        <p:spPr/>
        <p:txBody>
          <a:bodyPr/>
          <a:lstStyle/>
          <a:p>
            <a:pPr eaLnBrk="1" hangingPunct="1"/>
            <a:r>
              <a:rPr lang="en-US" altLang="en-US" sz="2400" dirty="0">
                <a:solidFill>
                  <a:srgbClr val="000000"/>
                </a:solidFill>
                <a:latin typeface="+mn-lt"/>
                <a:cs typeface="Times New Roman" panose="02020603050405020304" pitchFamily="18" charset="0"/>
              </a:rPr>
              <a:t>Popular </a:t>
            </a:r>
            <a:r>
              <a:rPr lang="en-US" altLang="en-US" sz="2400" dirty="0" smtClean="0">
                <a:solidFill>
                  <a:srgbClr val="000000"/>
                </a:solidFill>
                <a:latin typeface="+mn-lt"/>
                <a:cs typeface="Times New Roman" panose="02020603050405020304" pitchFamily="18" charset="0"/>
              </a:rPr>
              <a:t>I</a:t>
            </a:r>
            <a:r>
              <a:rPr lang="en-US" altLang="en-US" sz="100" dirty="0" smtClean="0">
                <a:solidFill>
                  <a:srgbClr val="000000"/>
                </a:solidFill>
                <a:latin typeface="+mn-lt"/>
                <a:cs typeface="Times New Roman" panose="02020603050405020304" pitchFamily="18" charset="0"/>
              </a:rPr>
              <a:t> </a:t>
            </a:r>
            <a:r>
              <a:rPr lang="en-US" altLang="en-US" sz="2400" dirty="0" smtClean="0">
                <a:solidFill>
                  <a:srgbClr val="000000"/>
                </a:solidFill>
                <a:latin typeface="+mn-lt"/>
                <a:cs typeface="Times New Roman" panose="02020603050405020304" pitchFamily="18" charset="0"/>
              </a:rPr>
              <a:t>D</a:t>
            </a:r>
            <a:r>
              <a:rPr lang="en-US" altLang="en-US" sz="100" dirty="0" smtClean="0">
                <a:solidFill>
                  <a:srgbClr val="000000"/>
                </a:solidFill>
                <a:latin typeface="+mn-lt"/>
                <a:cs typeface="Times New Roman" panose="02020603050405020304" pitchFamily="18" charset="0"/>
              </a:rPr>
              <a:t> </a:t>
            </a:r>
            <a:r>
              <a:rPr lang="en-US" altLang="en-US" sz="2400" dirty="0" smtClean="0">
                <a:solidFill>
                  <a:srgbClr val="000000"/>
                </a:solidFill>
                <a:latin typeface="+mn-lt"/>
                <a:cs typeface="Times New Roman" panose="02020603050405020304" pitchFamily="18" charset="0"/>
              </a:rPr>
              <a:t>E</a:t>
            </a:r>
            <a:r>
              <a:rPr lang="en-US" altLang="en-US" sz="100" dirty="0" smtClean="0">
                <a:solidFill>
                  <a:srgbClr val="000000"/>
                </a:solidFill>
                <a:latin typeface="+mn-lt"/>
                <a:cs typeface="Times New Roman" panose="02020603050405020304" pitchFamily="18" charset="0"/>
              </a:rPr>
              <a:t> </a:t>
            </a:r>
            <a:r>
              <a:rPr lang="en-US" altLang="en-US" sz="2400" dirty="0" smtClean="0">
                <a:solidFill>
                  <a:srgbClr val="000000"/>
                </a:solidFill>
                <a:latin typeface="+mn-lt"/>
                <a:cs typeface="Times New Roman" panose="02020603050405020304" pitchFamily="18" charset="0"/>
              </a:rPr>
              <a:t>s</a:t>
            </a:r>
            <a:endParaRPr lang="en-US" altLang="en-US" sz="2400" dirty="0">
              <a:solidFill>
                <a:srgbClr val="000000"/>
              </a:solidFill>
              <a:latin typeface="+mn-lt"/>
              <a:cs typeface="Times New Roman" panose="02020603050405020304" pitchFamily="18" charset="0"/>
            </a:endParaRPr>
          </a:p>
          <a:p>
            <a:pPr lvl="1" eaLnBrk="1" hangingPunct="1"/>
            <a:r>
              <a:rPr lang="en-US" altLang="en-US" sz="2400" dirty="0">
                <a:solidFill>
                  <a:srgbClr val="000000"/>
                </a:solidFill>
                <a:latin typeface="+mn-lt"/>
                <a:cs typeface="Times New Roman" panose="02020603050405020304" pitchFamily="18" charset="0"/>
              </a:rPr>
              <a:t>Microsoft</a:t>
            </a:r>
            <a:r>
              <a:rPr lang="en-US" altLang="en-US" sz="2400" baseline="30000" dirty="0">
                <a:solidFill>
                  <a:srgbClr val="000000"/>
                </a:solidFill>
                <a:latin typeface="+mn-lt"/>
                <a:cs typeface="Times New Roman" panose="02020603050405020304" pitchFamily="18" charset="0"/>
              </a:rPr>
              <a:t>®</a:t>
            </a:r>
            <a:r>
              <a:rPr lang="en-US" altLang="en-US" sz="2400" dirty="0">
                <a:solidFill>
                  <a:srgbClr val="000000"/>
                </a:solidFill>
                <a:latin typeface="+mn-lt"/>
                <a:cs typeface="Times New Roman" panose="02020603050405020304" pitchFamily="18" charset="0"/>
              </a:rPr>
              <a:t> Visual Studio 2015 Community Edition</a:t>
            </a:r>
          </a:p>
          <a:p>
            <a:pPr lvl="1" eaLnBrk="1" hangingPunct="1"/>
            <a:r>
              <a:rPr lang="en-US" altLang="en-US" sz="2400" dirty="0" smtClean="0">
                <a:solidFill>
                  <a:srgbClr val="000000"/>
                </a:solidFill>
                <a:latin typeface="+mn-lt"/>
                <a:cs typeface="Times New Roman" panose="02020603050405020304" pitchFamily="18" charset="0"/>
              </a:rPr>
              <a:t>Net</a:t>
            </a:r>
            <a:r>
              <a:rPr lang="en-US" altLang="en-US" sz="100" dirty="0" smtClean="0">
                <a:solidFill>
                  <a:srgbClr val="000000"/>
                </a:solidFill>
                <a:latin typeface="+mn-lt"/>
                <a:cs typeface="Times New Roman" panose="02020603050405020304" pitchFamily="18" charset="0"/>
              </a:rPr>
              <a:t> </a:t>
            </a:r>
            <a:r>
              <a:rPr lang="en-US" altLang="en-US" sz="2400" dirty="0" smtClean="0">
                <a:solidFill>
                  <a:srgbClr val="000000"/>
                </a:solidFill>
                <a:latin typeface="+mn-lt"/>
                <a:cs typeface="Times New Roman" panose="02020603050405020304" pitchFamily="18" charset="0"/>
              </a:rPr>
              <a:t>Beans</a:t>
            </a:r>
            <a:endParaRPr lang="en-US" altLang="en-US" sz="2400" dirty="0">
              <a:solidFill>
                <a:srgbClr val="000000"/>
              </a:solidFill>
              <a:latin typeface="+mn-lt"/>
              <a:cs typeface="Times New Roman" panose="02020603050405020304" pitchFamily="18" charset="0"/>
            </a:endParaRPr>
          </a:p>
          <a:p>
            <a:pPr lvl="1" eaLnBrk="1" hangingPunct="1"/>
            <a:r>
              <a:rPr lang="en-US" altLang="en-US" sz="2400" dirty="0">
                <a:solidFill>
                  <a:srgbClr val="000000"/>
                </a:solidFill>
                <a:latin typeface="+mn-lt"/>
                <a:cs typeface="Times New Roman" panose="02020603050405020304" pitchFamily="18" charset="0"/>
              </a:rPr>
              <a:t>Eclipse</a:t>
            </a:r>
          </a:p>
          <a:p>
            <a:pPr lvl="1" eaLnBrk="1" hangingPunct="1"/>
            <a:r>
              <a:rPr lang="en-US" altLang="en-US" sz="2400" dirty="0">
                <a:solidFill>
                  <a:srgbClr val="000000"/>
                </a:solidFill>
                <a:latin typeface="+mn-lt"/>
                <a:cs typeface="Times New Roman" panose="02020603050405020304" pitchFamily="18" charset="0"/>
              </a:rPr>
              <a:t>Apple’s Xcode</a:t>
            </a:r>
          </a:p>
          <a:p>
            <a:pPr lvl="1" eaLnBrk="1" hangingPunct="1"/>
            <a:r>
              <a:rPr lang="en-US" altLang="en-US" sz="2400" dirty="0">
                <a:solidFill>
                  <a:srgbClr val="000000"/>
                </a:solidFill>
                <a:latin typeface="+mn-lt"/>
                <a:cs typeface="Times New Roman" panose="02020603050405020304" pitchFamily="18" charset="0"/>
              </a:rPr>
              <a:t>CodeLite</a:t>
            </a:r>
          </a:p>
          <a:p>
            <a:pPr lvl="1" eaLnBrk="1" hangingPunct="1"/>
            <a:r>
              <a:rPr lang="en-US" altLang="en-US" sz="2400" dirty="0" smtClean="0">
                <a:solidFill>
                  <a:srgbClr val="000000"/>
                </a:solidFill>
                <a:latin typeface="+mn-lt"/>
                <a:cs typeface="Times New Roman" panose="02020603050405020304" pitchFamily="18" charset="0"/>
              </a:rPr>
              <a:t>Clion</a:t>
            </a:r>
            <a:endParaRPr lang="en-US" altLang="en-US" sz="2400" dirty="0">
              <a:solidFill>
                <a:srgbClr val="000000"/>
              </a:solidFill>
              <a:latin typeface="+mn-lt"/>
              <a:cs typeface="Times New Roman" panose="02020603050405020304" pitchFamily="18" charset="0"/>
            </a:endParaRPr>
          </a:p>
        </p:txBody>
      </p:sp>
    </p:spTree>
    <p:extLst>
      <p:ext uri="{BB962C8B-B14F-4D97-AF65-F5344CB8AC3E}">
        <p14:creationId xmlns:p14="http://schemas.microsoft.com/office/powerpoint/2010/main" val="2158245497"/>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7915275" cy="1097279"/>
          </a:xfrm>
        </p:spPr>
        <p:txBody>
          <a:bodyPr/>
          <a:lstStyle/>
          <a:p>
            <a:r>
              <a:rPr lang="en-US" dirty="0">
                <a:solidFill>
                  <a:schemeClr val="tx2"/>
                </a:solidFill>
                <a:latin typeface="Times New Roman" panose="02020603050405020304" pitchFamily="18" charset="0"/>
                <a:cs typeface="Times New Roman" panose="02020603050405020304" pitchFamily="18" charset="0"/>
              </a:rPr>
              <a:t>1.9 Typical C++ Development Environment </a:t>
            </a:r>
            <a:r>
              <a:rPr lang="en-US" sz="2000" b="0" dirty="0" smtClean="0">
                <a:solidFill>
                  <a:schemeClr val="tx2"/>
                </a:solidFill>
                <a:latin typeface="Times New Roman" panose="02020603050405020304" pitchFamily="18" charset="0"/>
                <a:cs typeface="Times New Roman" panose="02020603050405020304" pitchFamily="18" charset="0"/>
              </a:rPr>
              <a:t>(5 </a:t>
            </a:r>
            <a:r>
              <a:rPr lang="en-US" sz="2000" b="0" dirty="0">
                <a:solidFill>
                  <a:schemeClr val="tx2"/>
                </a:solidFill>
                <a:latin typeface="Times New Roman" panose="02020603050405020304" pitchFamily="18" charset="0"/>
                <a:cs typeface="Times New Roman" panose="02020603050405020304" pitchFamily="18" charset="0"/>
              </a:rPr>
              <a:t>of 12)</a:t>
            </a:r>
            <a:endParaRPr lang="en-US" dirty="0"/>
          </a:p>
        </p:txBody>
      </p:sp>
      <p:sp>
        <p:nvSpPr>
          <p:cNvPr id="3" name="Text Placeholder 2"/>
          <p:cNvSpPr>
            <a:spLocks noGrp="1"/>
          </p:cNvSpPr>
          <p:nvPr>
            <p:ph type="body" idx="1"/>
          </p:nvPr>
        </p:nvSpPr>
        <p:spPr>
          <a:xfrm>
            <a:off x="457200" y="1600200"/>
            <a:ext cx="8229600" cy="4724400"/>
          </a:xfrm>
        </p:spPr>
        <p:txBody>
          <a:bodyPr/>
          <a:lstStyle/>
          <a:p>
            <a:pPr eaLnBrk="1" hangingPunct="1"/>
            <a:r>
              <a:rPr lang="en-US" altLang="en-US" sz="2400" dirty="0">
                <a:solidFill>
                  <a:schemeClr val="tx1"/>
                </a:solidFill>
                <a:latin typeface="+mn-lt"/>
              </a:rPr>
              <a:t>In phase 2, you give the command to </a:t>
            </a:r>
            <a:r>
              <a:rPr lang="en-US" altLang="en-US" sz="2400" b="1" dirty="0">
                <a:solidFill>
                  <a:schemeClr val="tx1"/>
                </a:solidFill>
                <a:latin typeface="+mn-lt"/>
              </a:rPr>
              <a:t>compile</a:t>
            </a:r>
            <a:r>
              <a:rPr lang="en-US" altLang="en-US" sz="2400" dirty="0">
                <a:solidFill>
                  <a:schemeClr val="tx1"/>
                </a:solidFill>
                <a:latin typeface="+mn-lt"/>
              </a:rPr>
              <a:t> the program</a:t>
            </a:r>
            <a:r>
              <a:rPr lang="en-US" altLang="en-US" sz="2400" dirty="0" smtClean="0">
                <a:solidFill>
                  <a:schemeClr val="tx1"/>
                </a:solidFill>
                <a:latin typeface="+mn-lt"/>
              </a:rPr>
              <a:t>.</a:t>
            </a:r>
            <a:endParaRPr lang="en-US" altLang="en-US" sz="2400" dirty="0">
              <a:solidFill>
                <a:schemeClr val="tx1"/>
              </a:solidFill>
              <a:latin typeface="+mn-lt"/>
            </a:endParaRPr>
          </a:p>
          <a:p>
            <a:pPr lvl="1" eaLnBrk="1" hangingPunct="1"/>
            <a:r>
              <a:rPr lang="en-US" altLang="en-US" sz="2400" dirty="0">
                <a:solidFill>
                  <a:schemeClr val="tx1"/>
                </a:solidFill>
                <a:latin typeface="+mn-lt"/>
              </a:rPr>
              <a:t>A </a:t>
            </a:r>
            <a:r>
              <a:rPr lang="en-US" altLang="en-US" sz="2400" b="1" dirty="0">
                <a:solidFill>
                  <a:schemeClr val="tx1"/>
                </a:solidFill>
                <a:latin typeface="+mn-lt"/>
              </a:rPr>
              <a:t>preprocessor </a:t>
            </a:r>
            <a:r>
              <a:rPr lang="en-US" altLang="en-US" sz="2400" dirty="0">
                <a:solidFill>
                  <a:schemeClr val="tx1"/>
                </a:solidFill>
                <a:latin typeface="+mn-lt"/>
              </a:rPr>
              <a:t>program executes automatically before the compiler’s translation phase begins (so we call preprocessing Phase 2 and compiling Phase 3</a:t>
            </a:r>
            <a:r>
              <a:rPr lang="en-US" altLang="en-US" sz="2400" dirty="0" smtClean="0">
                <a:solidFill>
                  <a:schemeClr val="tx1"/>
                </a:solidFill>
                <a:latin typeface="+mn-lt"/>
              </a:rPr>
              <a:t>).</a:t>
            </a:r>
            <a:endParaRPr lang="en-US" altLang="en-US" sz="2400" dirty="0">
              <a:solidFill>
                <a:schemeClr val="tx1"/>
              </a:solidFill>
              <a:latin typeface="+mn-lt"/>
            </a:endParaRPr>
          </a:p>
          <a:p>
            <a:pPr lvl="1" eaLnBrk="1" hangingPunct="1"/>
            <a:r>
              <a:rPr lang="en-US" altLang="en-US" sz="2400" dirty="0">
                <a:solidFill>
                  <a:schemeClr val="tx1"/>
                </a:solidFill>
                <a:latin typeface="+mn-lt"/>
              </a:rPr>
              <a:t>The C++ preprocessor obeys commands called </a:t>
            </a:r>
            <a:r>
              <a:rPr lang="en-US" altLang="en-US" sz="2400" b="1" dirty="0">
                <a:solidFill>
                  <a:schemeClr val="tx1"/>
                </a:solidFill>
                <a:latin typeface="+mn-lt"/>
              </a:rPr>
              <a:t>preprocessing directives</a:t>
            </a:r>
            <a:r>
              <a:rPr lang="en-US" altLang="en-US" sz="2400" dirty="0">
                <a:solidFill>
                  <a:schemeClr val="tx1"/>
                </a:solidFill>
                <a:latin typeface="+mn-lt"/>
              </a:rPr>
              <a:t>, which indicate that certain manipulations are to be performed on the program before compilation</a:t>
            </a:r>
            <a:r>
              <a:rPr lang="en-US" altLang="en-US" sz="2400" dirty="0" smtClean="0">
                <a:solidFill>
                  <a:schemeClr val="tx1"/>
                </a:solidFill>
                <a:latin typeface="+mn-lt"/>
              </a:rPr>
              <a:t>.</a:t>
            </a:r>
            <a:endParaRPr lang="en-US" altLang="en-US" sz="2400" dirty="0">
              <a:solidFill>
                <a:schemeClr val="tx1"/>
              </a:solidFill>
              <a:latin typeface="+mn-lt"/>
            </a:endParaRPr>
          </a:p>
          <a:p>
            <a:pPr lvl="1" eaLnBrk="1" hangingPunct="1"/>
            <a:r>
              <a:rPr lang="en-US" altLang="en-US" sz="2400" dirty="0">
                <a:solidFill>
                  <a:schemeClr val="tx1"/>
                </a:solidFill>
                <a:latin typeface="+mn-lt"/>
              </a:rPr>
              <a:t>These manipulations usually include (copy into the program file) other text files to be compiled, and perform various text replacements</a:t>
            </a:r>
            <a:r>
              <a:rPr lang="en-US" altLang="en-US" sz="2400" dirty="0" smtClean="0">
                <a:solidFill>
                  <a:schemeClr val="tx1"/>
                </a:solidFill>
                <a:latin typeface="+mn-lt"/>
              </a:rPr>
              <a:t>.</a:t>
            </a:r>
            <a:endParaRPr lang="en-US" altLang="en-US" sz="2400" dirty="0">
              <a:solidFill>
                <a:schemeClr val="tx1"/>
              </a:solidFill>
              <a:latin typeface="+mn-lt"/>
            </a:endParaRPr>
          </a:p>
        </p:txBody>
      </p:sp>
    </p:spTree>
    <p:extLst>
      <p:ext uri="{BB962C8B-B14F-4D97-AF65-F5344CB8AC3E}">
        <p14:creationId xmlns:p14="http://schemas.microsoft.com/office/powerpoint/2010/main" val="1149870480"/>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Figure 1.7 Typical C++ Development Environment—Preprocessor Phase</a:t>
            </a:r>
          </a:p>
        </p:txBody>
      </p:sp>
      <p:pic>
        <p:nvPicPr>
          <p:cNvPr id="4" name="Picture 3" descr="A block labeled, preprocessor, and a disk are connected with double headed arrow. A note reads, Phase 2, Preprocessor program process the cod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4008" y="2756124"/>
            <a:ext cx="8195984" cy="1345750"/>
          </a:xfrm>
          <a:prstGeom prst="rect">
            <a:avLst/>
          </a:prstGeom>
        </p:spPr>
      </p:pic>
    </p:spTree>
    <p:extLst>
      <p:ext uri="{BB962C8B-B14F-4D97-AF65-F5344CB8AC3E}">
        <p14:creationId xmlns:p14="http://schemas.microsoft.com/office/powerpoint/2010/main" val="36792495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2"/>
                </a:solidFill>
                <a:latin typeface="Times New Roman" panose="02020603050405020304" pitchFamily="18" charset="0"/>
                <a:cs typeface="Times New Roman" panose="02020603050405020304" pitchFamily="18" charset="0"/>
              </a:rPr>
              <a:t>1.2 Computers </a:t>
            </a:r>
            <a:r>
              <a:rPr lang="en-US" dirty="0">
                <a:solidFill>
                  <a:schemeClr val="tx2"/>
                </a:solidFill>
                <a:latin typeface="Times New Roman" panose="02020603050405020304" pitchFamily="18" charset="0"/>
                <a:cs typeface="Times New Roman" panose="02020603050405020304" pitchFamily="18" charset="0"/>
              </a:rPr>
              <a:t>and the Internet in Industry and Research</a:t>
            </a:r>
          </a:p>
        </p:txBody>
      </p:sp>
      <p:sp>
        <p:nvSpPr>
          <p:cNvPr id="3" name="Text Placeholder 2"/>
          <p:cNvSpPr>
            <a:spLocks noGrp="1"/>
          </p:cNvSpPr>
          <p:nvPr>
            <p:ph type="body" idx="1"/>
          </p:nvPr>
        </p:nvSpPr>
        <p:spPr/>
        <p:txBody>
          <a:bodyPr/>
          <a:lstStyle/>
          <a:p>
            <a:pPr eaLnBrk="1" hangingPunct="1"/>
            <a:r>
              <a:rPr lang="en-US" altLang="en-US" sz="2400" dirty="0">
                <a:solidFill>
                  <a:srgbClr val="000000"/>
                </a:solidFill>
                <a:latin typeface="+mn-lt"/>
              </a:rPr>
              <a:t>Many of the most influential and successful businesses of the last two decades are technology companies, including Apple, </a:t>
            </a:r>
            <a:r>
              <a:rPr lang="en-US" altLang="en-US" sz="2400" dirty="0" smtClean="0">
                <a:solidFill>
                  <a:srgbClr val="000000"/>
                </a:solidFill>
                <a:latin typeface="+mn-lt"/>
              </a:rPr>
              <a:t>I</a:t>
            </a:r>
            <a:r>
              <a:rPr lang="en-US" altLang="en-US" sz="100" dirty="0" smtClean="0">
                <a:solidFill>
                  <a:srgbClr val="000000"/>
                </a:solidFill>
                <a:latin typeface="+mn-lt"/>
              </a:rPr>
              <a:t> </a:t>
            </a:r>
            <a:r>
              <a:rPr lang="en-US" altLang="en-US" sz="2400" dirty="0" smtClean="0">
                <a:solidFill>
                  <a:srgbClr val="000000"/>
                </a:solidFill>
                <a:latin typeface="+mn-lt"/>
              </a:rPr>
              <a:t>B</a:t>
            </a:r>
            <a:r>
              <a:rPr lang="en-US" altLang="en-US" sz="100" dirty="0" smtClean="0">
                <a:solidFill>
                  <a:srgbClr val="000000"/>
                </a:solidFill>
                <a:latin typeface="+mn-lt"/>
              </a:rPr>
              <a:t> </a:t>
            </a:r>
            <a:r>
              <a:rPr lang="en-US" altLang="en-US" sz="2400" dirty="0" smtClean="0">
                <a:solidFill>
                  <a:srgbClr val="000000"/>
                </a:solidFill>
                <a:latin typeface="+mn-lt"/>
              </a:rPr>
              <a:t>M</a:t>
            </a:r>
            <a:r>
              <a:rPr lang="en-US" altLang="en-US" sz="2400" dirty="0">
                <a:solidFill>
                  <a:srgbClr val="000000"/>
                </a:solidFill>
                <a:latin typeface="+mn-lt"/>
              </a:rPr>
              <a:t>, Hewlett Packard, Dell, Intel, Motorola, Cisco, Microsoft, Google, Amazon, Facebook, Twitter, eBay and many more.</a:t>
            </a:r>
          </a:p>
          <a:p>
            <a:pPr eaLnBrk="1" hangingPunct="1"/>
            <a:r>
              <a:rPr lang="en-US" altLang="en-US" sz="2400" dirty="0">
                <a:solidFill>
                  <a:srgbClr val="000000"/>
                </a:solidFill>
                <a:latin typeface="+mn-lt"/>
              </a:rPr>
              <a:t>These companies are major employers of people who study computer science, computer engineering, information systems or related disciplines</a:t>
            </a:r>
            <a:r>
              <a:rPr lang="en-US" altLang="en-US" sz="2400" dirty="0" smtClean="0">
                <a:solidFill>
                  <a:srgbClr val="000000"/>
                </a:solidFill>
                <a:latin typeface="+mn-lt"/>
              </a:rPr>
              <a:t>.</a:t>
            </a:r>
            <a:endParaRPr lang="en-US" altLang="en-US" sz="2400" dirty="0">
              <a:solidFill>
                <a:srgbClr val="000000"/>
              </a:solidFill>
              <a:latin typeface="+mn-lt"/>
            </a:endParaRPr>
          </a:p>
        </p:txBody>
      </p:sp>
    </p:spTree>
    <p:extLst>
      <p:ext uri="{BB962C8B-B14F-4D97-AF65-F5344CB8AC3E}">
        <p14:creationId xmlns:p14="http://schemas.microsoft.com/office/powerpoint/2010/main" val="2000510579"/>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7781925" cy="1097279"/>
          </a:xfrm>
        </p:spPr>
        <p:txBody>
          <a:bodyPr/>
          <a:lstStyle/>
          <a:p>
            <a:r>
              <a:rPr lang="en-US" dirty="0">
                <a:solidFill>
                  <a:schemeClr val="tx2"/>
                </a:solidFill>
                <a:latin typeface="Times New Roman" panose="02020603050405020304" pitchFamily="18" charset="0"/>
                <a:cs typeface="Times New Roman" panose="02020603050405020304" pitchFamily="18" charset="0"/>
              </a:rPr>
              <a:t>1.9 Typical C++ Development Environment </a:t>
            </a:r>
            <a:r>
              <a:rPr lang="en-US" sz="2000" b="0" dirty="0" smtClean="0">
                <a:solidFill>
                  <a:schemeClr val="tx2"/>
                </a:solidFill>
                <a:latin typeface="Times New Roman" panose="02020603050405020304" pitchFamily="18" charset="0"/>
                <a:cs typeface="Times New Roman" panose="02020603050405020304" pitchFamily="18" charset="0"/>
              </a:rPr>
              <a:t>(6 </a:t>
            </a:r>
            <a:r>
              <a:rPr lang="en-US" sz="2000" b="0" dirty="0">
                <a:solidFill>
                  <a:schemeClr val="tx2"/>
                </a:solidFill>
                <a:latin typeface="Times New Roman" panose="02020603050405020304" pitchFamily="18" charset="0"/>
                <a:cs typeface="Times New Roman" panose="02020603050405020304" pitchFamily="18" charset="0"/>
              </a:rPr>
              <a:t>of 12)</a:t>
            </a:r>
            <a:endParaRPr lang="en-US" dirty="0"/>
          </a:p>
        </p:txBody>
      </p:sp>
      <p:sp>
        <p:nvSpPr>
          <p:cNvPr id="3" name="Text Placeholder 2"/>
          <p:cNvSpPr>
            <a:spLocks noGrp="1"/>
          </p:cNvSpPr>
          <p:nvPr>
            <p:ph type="body" idx="1"/>
          </p:nvPr>
        </p:nvSpPr>
        <p:spPr/>
        <p:txBody>
          <a:bodyPr/>
          <a:lstStyle/>
          <a:p>
            <a:r>
              <a:rPr lang="en-US" altLang="en-US" sz="2400" dirty="0">
                <a:solidFill>
                  <a:srgbClr val="000000"/>
                </a:solidFill>
                <a:latin typeface="+mn-lt"/>
              </a:rPr>
              <a:t>In Phase 3, the compiler translates the C++ program into machine-language code—also referred to as object code</a:t>
            </a:r>
            <a:r>
              <a:rPr lang="en-US" altLang="en-US" sz="2400" dirty="0" smtClean="0">
                <a:solidFill>
                  <a:srgbClr val="000000"/>
                </a:solidFill>
                <a:latin typeface="+mn-lt"/>
              </a:rPr>
              <a:t>.</a:t>
            </a:r>
            <a:endParaRPr lang="en-US" altLang="en-US" sz="2400" dirty="0">
              <a:solidFill>
                <a:srgbClr val="000000"/>
              </a:solidFill>
              <a:latin typeface="+mn-lt"/>
            </a:endParaRPr>
          </a:p>
        </p:txBody>
      </p:sp>
    </p:spTree>
    <p:extLst>
      <p:ext uri="{BB962C8B-B14F-4D97-AF65-F5344CB8AC3E}">
        <p14:creationId xmlns:p14="http://schemas.microsoft.com/office/powerpoint/2010/main" val="4179826447"/>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47650"/>
            <a:ext cx="8229600" cy="1066799"/>
          </a:xfrm>
        </p:spPr>
        <p:txBody>
          <a:bodyPr anchor="b"/>
          <a:lstStyle/>
          <a:p>
            <a:r>
              <a:rPr lang="en-US" dirty="0"/>
              <a:t>Figure 1.8 Typical C++ Development Environment—Compilation Phase</a:t>
            </a:r>
          </a:p>
        </p:txBody>
      </p:sp>
      <p:pic>
        <p:nvPicPr>
          <p:cNvPr id="4" name="Picture 3" descr="A block labeled, compiler, and a disk are connected with double headed arrow. A note reads, Phase 3, Compiler creates object code and stores it on disk."/>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4529" y="2684360"/>
            <a:ext cx="7954942" cy="1489281"/>
          </a:xfrm>
          <a:prstGeom prst="rect">
            <a:avLst/>
          </a:prstGeom>
        </p:spPr>
      </p:pic>
    </p:spTree>
    <p:extLst>
      <p:ext uri="{BB962C8B-B14F-4D97-AF65-F5344CB8AC3E}">
        <p14:creationId xmlns:p14="http://schemas.microsoft.com/office/powerpoint/2010/main" val="1144094678"/>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8020050" cy="1097279"/>
          </a:xfrm>
        </p:spPr>
        <p:txBody>
          <a:bodyPr/>
          <a:lstStyle/>
          <a:p>
            <a:r>
              <a:rPr lang="en-US" dirty="0">
                <a:solidFill>
                  <a:schemeClr val="tx2"/>
                </a:solidFill>
                <a:latin typeface="Times New Roman" panose="02020603050405020304" pitchFamily="18" charset="0"/>
                <a:cs typeface="Times New Roman" panose="02020603050405020304" pitchFamily="18" charset="0"/>
              </a:rPr>
              <a:t>1.9 Typical C++ Development Environment </a:t>
            </a:r>
            <a:r>
              <a:rPr lang="en-US" sz="2000" b="0" dirty="0" smtClean="0">
                <a:solidFill>
                  <a:schemeClr val="tx2"/>
                </a:solidFill>
                <a:latin typeface="Times New Roman" panose="02020603050405020304" pitchFamily="18" charset="0"/>
                <a:cs typeface="Times New Roman" panose="02020603050405020304" pitchFamily="18" charset="0"/>
              </a:rPr>
              <a:t>(7 </a:t>
            </a:r>
            <a:r>
              <a:rPr lang="en-US" sz="2000" b="0" dirty="0">
                <a:solidFill>
                  <a:schemeClr val="tx2"/>
                </a:solidFill>
                <a:latin typeface="Times New Roman" panose="02020603050405020304" pitchFamily="18" charset="0"/>
                <a:cs typeface="Times New Roman" panose="02020603050405020304" pitchFamily="18" charset="0"/>
              </a:rPr>
              <a:t>of 12)</a:t>
            </a:r>
            <a:endParaRPr lang="en-US" dirty="0"/>
          </a:p>
        </p:txBody>
      </p:sp>
      <p:sp>
        <p:nvSpPr>
          <p:cNvPr id="3" name="Text Placeholder 2"/>
          <p:cNvSpPr>
            <a:spLocks noGrp="1"/>
          </p:cNvSpPr>
          <p:nvPr>
            <p:ph type="body" idx="1"/>
          </p:nvPr>
        </p:nvSpPr>
        <p:spPr/>
        <p:txBody>
          <a:bodyPr/>
          <a:lstStyle/>
          <a:p>
            <a:pPr eaLnBrk="1" hangingPunct="1"/>
            <a:r>
              <a:rPr lang="en-US" altLang="en-US" sz="2400" dirty="0">
                <a:solidFill>
                  <a:srgbClr val="000000"/>
                </a:solidFill>
                <a:latin typeface="+mn-lt"/>
              </a:rPr>
              <a:t>Phase 4 is called </a:t>
            </a:r>
            <a:r>
              <a:rPr lang="en-US" altLang="en-US" sz="2400" b="1" dirty="0">
                <a:solidFill>
                  <a:schemeClr val="tx1"/>
                </a:solidFill>
                <a:latin typeface="+mn-lt"/>
              </a:rPr>
              <a:t>linking</a:t>
            </a:r>
            <a:r>
              <a:rPr lang="en-US" altLang="en-US" sz="2400" dirty="0" smtClean="0">
                <a:solidFill>
                  <a:srgbClr val="0000FF"/>
                </a:solidFill>
                <a:latin typeface="+mn-lt"/>
              </a:rPr>
              <a:t>.</a:t>
            </a:r>
            <a:endParaRPr lang="en-US" altLang="en-US" sz="2400" dirty="0">
              <a:solidFill>
                <a:srgbClr val="000000"/>
              </a:solidFill>
              <a:latin typeface="+mn-lt"/>
            </a:endParaRPr>
          </a:p>
          <a:p>
            <a:pPr lvl="1" eaLnBrk="1" hangingPunct="1"/>
            <a:r>
              <a:rPr lang="en-US" altLang="en-US" sz="2400" dirty="0">
                <a:solidFill>
                  <a:srgbClr val="000000"/>
                </a:solidFill>
                <a:latin typeface="+mn-lt"/>
              </a:rPr>
              <a:t>The object code produced by the C++ compiler typically contains “holes” due to these missing parts</a:t>
            </a:r>
            <a:r>
              <a:rPr lang="en-US" altLang="en-US" sz="2400" dirty="0" smtClean="0">
                <a:solidFill>
                  <a:srgbClr val="000000"/>
                </a:solidFill>
                <a:latin typeface="+mn-lt"/>
              </a:rPr>
              <a:t>.</a:t>
            </a:r>
            <a:endParaRPr lang="en-US" altLang="en-US" sz="2400" dirty="0">
              <a:solidFill>
                <a:srgbClr val="000000"/>
              </a:solidFill>
              <a:latin typeface="+mn-lt"/>
            </a:endParaRPr>
          </a:p>
          <a:p>
            <a:pPr lvl="1" eaLnBrk="1" hangingPunct="1"/>
            <a:r>
              <a:rPr lang="en-US" altLang="en-US" sz="2400" dirty="0">
                <a:solidFill>
                  <a:srgbClr val="000000"/>
                </a:solidFill>
                <a:latin typeface="+mn-lt"/>
              </a:rPr>
              <a:t>A </a:t>
            </a:r>
            <a:r>
              <a:rPr lang="en-US" altLang="en-US" sz="2400" b="1" dirty="0">
                <a:solidFill>
                  <a:schemeClr val="tx1"/>
                </a:solidFill>
                <a:latin typeface="+mn-lt"/>
              </a:rPr>
              <a:t>linker</a:t>
            </a:r>
            <a:r>
              <a:rPr lang="en-US" altLang="en-US" sz="2400" dirty="0">
                <a:solidFill>
                  <a:srgbClr val="000000"/>
                </a:solidFill>
                <a:latin typeface="+mn-lt"/>
              </a:rPr>
              <a:t> links the object code with the code for the missing functions to produce an </a:t>
            </a:r>
            <a:r>
              <a:rPr lang="en-US" altLang="en-US" sz="2400" b="1" dirty="0">
                <a:solidFill>
                  <a:schemeClr val="tx1"/>
                </a:solidFill>
                <a:latin typeface="+mn-lt"/>
              </a:rPr>
              <a:t>executable program</a:t>
            </a:r>
            <a:r>
              <a:rPr lang="en-US" altLang="en-US" sz="2400" dirty="0" smtClean="0">
                <a:solidFill>
                  <a:srgbClr val="000000"/>
                </a:solidFill>
                <a:latin typeface="+mn-lt"/>
              </a:rPr>
              <a:t>.</a:t>
            </a:r>
            <a:endParaRPr lang="en-US" altLang="en-US" sz="2400" dirty="0">
              <a:solidFill>
                <a:srgbClr val="000000"/>
              </a:solidFill>
              <a:latin typeface="+mn-lt"/>
            </a:endParaRPr>
          </a:p>
          <a:p>
            <a:pPr lvl="1" eaLnBrk="1" hangingPunct="1"/>
            <a:r>
              <a:rPr lang="en-US" altLang="en-US" sz="2400" dirty="0">
                <a:solidFill>
                  <a:srgbClr val="000000"/>
                </a:solidFill>
                <a:latin typeface="+mn-lt"/>
              </a:rPr>
              <a:t>If the program compiles and links correctly, an executable image is produced</a:t>
            </a:r>
            <a:r>
              <a:rPr lang="en-US" altLang="en-US" sz="2400" dirty="0" smtClean="0">
                <a:solidFill>
                  <a:srgbClr val="000000"/>
                </a:solidFill>
                <a:latin typeface="+mn-lt"/>
              </a:rPr>
              <a:t>.</a:t>
            </a:r>
            <a:endParaRPr lang="en-US" altLang="en-US" sz="2400" dirty="0">
              <a:solidFill>
                <a:srgbClr val="000000"/>
              </a:solidFill>
              <a:latin typeface="+mn-lt"/>
            </a:endParaRPr>
          </a:p>
        </p:txBody>
      </p:sp>
    </p:spTree>
    <p:extLst>
      <p:ext uri="{BB962C8B-B14F-4D97-AF65-F5344CB8AC3E}">
        <p14:creationId xmlns:p14="http://schemas.microsoft.com/office/powerpoint/2010/main" val="1170568513"/>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47650"/>
            <a:ext cx="8229600" cy="1066799"/>
          </a:xfrm>
        </p:spPr>
        <p:txBody>
          <a:bodyPr anchor="b"/>
          <a:lstStyle/>
          <a:p>
            <a:r>
              <a:rPr lang="en-US" dirty="0"/>
              <a:t>Figure 1.9 Typical C++ Development Environment—Linking Phase</a:t>
            </a:r>
          </a:p>
        </p:txBody>
      </p:sp>
      <p:pic>
        <p:nvPicPr>
          <p:cNvPr id="4" name="Picture 3" descr="A block labeled, linker, and a disk are connected with double headed arrow. A note reads, Phase 4, Linker links the object code with the libraries. Creates an executable file and stores it on disk."/>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4529" y="2693466"/>
            <a:ext cx="7954942" cy="1440588"/>
          </a:xfrm>
          <a:prstGeom prst="rect">
            <a:avLst/>
          </a:prstGeom>
        </p:spPr>
      </p:pic>
    </p:spTree>
    <p:extLst>
      <p:ext uri="{BB962C8B-B14F-4D97-AF65-F5344CB8AC3E}">
        <p14:creationId xmlns:p14="http://schemas.microsoft.com/office/powerpoint/2010/main" val="1111050989"/>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8086725" cy="1097279"/>
          </a:xfrm>
        </p:spPr>
        <p:txBody>
          <a:bodyPr/>
          <a:lstStyle/>
          <a:p>
            <a:r>
              <a:rPr lang="en-US" dirty="0">
                <a:solidFill>
                  <a:schemeClr val="tx2"/>
                </a:solidFill>
                <a:latin typeface="Times New Roman" panose="02020603050405020304" pitchFamily="18" charset="0"/>
                <a:cs typeface="Times New Roman" panose="02020603050405020304" pitchFamily="18" charset="0"/>
              </a:rPr>
              <a:t>1.9 Typical C++ Development Environment </a:t>
            </a:r>
            <a:r>
              <a:rPr lang="en-US" sz="2000" b="0" dirty="0" smtClean="0">
                <a:solidFill>
                  <a:schemeClr val="tx2"/>
                </a:solidFill>
                <a:latin typeface="Times New Roman" panose="02020603050405020304" pitchFamily="18" charset="0"/>
                <a:cs typeface="Times New Roman" panose="02020603050405020304" pitchFamily="18" charset="0"/>
              </a:rPr>
              <a:t>(8 </a:t>
            </a:r>
            <a:r>
              <a:rPr lang="en-US" sz="2000" b="0" dirty="0">
                <a:solidFill>
                  <a:schemeClr val="tx2"/>
                </a:solidFill>
                <a:latin typeface="Times New Roman" panose="02020603050405020304" pitchFamily="18" charset="0"/>
                <a:cs typeface="Times New Roman" panose="02020603050405020304" pitchFamily="18" charset="0"/>
              </a:rPr>
              <a:t>of 12)</a:t>
            </a:r>
            <a:endParaRPr lang="en-US" dirty="0"/>
          </a:p>
        </p:txBody>
      </p:sp>
      <p:sp>
        <p:nvSpPr>
          <p:cNvPr id="3" name="Text Placeholder 2"/>
          <p:cNvSpPr>
            <a:spLocks noGrp="1"/>
          </p:cNvSpPr>
          <p:nvPr>
            <p:ph type="body" idx="1"/>
          </p:nvPr>
        </p:nvSpPr>
        <p:spPr/>
        <p:txBody>
          <a:bodyPr/>
          <a:lstStyle/>
          <a:p>
            <a:pPr eaLnBrk="1" hangingPunct="1"/>
            <a:r>
              <a:rPr lang="en-US" altLang="en-US" sz="2400" dirty="0">
                <a:solidFill>
                  <a:srgbClr val="000000"/>
                </a:solidFill>
                <a:latin typeface="+mn-lt"/>
              </a:rPr>
              <a:t>Phase 5 is called </a:t>
            </a:r>
            <a:r>
              <a:rPr lang="en-US" altLang="en-US" sz="2400" b="1" dirty="0">
                <a:solidFill>
                  <a:schemeClr val="tx1"/>
                </a:solidFill>
                <a:latin typeface="+mn-lt"/>
              </a:rPr>
              <a:t>loading</a:t>
            </a:r>
            <a:r>
              <a:rPr lang="en-US" altLang="en-US" sz="2400" dirty="0" smtClean="0">
                <a:solidFill>
                  <a:srgbClr val="0000FF"/>
                </a:solidFill>
                <a:latin typeface="+mn-lt"/>
              </a:rPr>
              <a:t>.</a:t>
            </a:r>
            <a:endParaRPr lang="en-US" altLang="en-US" sz="2400" dirty="0">
              <a:solidFill>
                <a:srgbClr val="000000"/>
              </a:solidFill>
              <a:latin typeface="+mn-lt"/>
            </a:endParaRPr>
          </a:p>
          <a:p>
            <a:pPr lvl="1" eaLnBrk="1" hangingPunct="1"/>
            <a:r>
              <a:rPr lang="en-US" altLang="en-US" sz="2400" dirty="0">
                <a:solidFill>
                  <a:srgbClr val="000000"/>
                </a:solidFill>
                <a:latin typeface="+mn-lt"/>
              </a:rPr>
              <a:t>Before a program can be executed, it must first be placed in memory. T</a:t>
            </a:r>
          </a:p>
          <a:p>
            <a:pPr lvl="1" eaLnBrk="1" hangingPunct="1"/>
            <a:r>
              <a:rPr lang="en-US" altLang="en-US" sz="2400" dirty="0" smtClean="0">
                <a:solidFill>
                  <a:srgbClr val="000000"/>
                </a:solidFill>
                <a:latin typeface="+mn-lt"/>
              </a:rPr>
              <a:t>his is done by the </a:t>
            </a:r>
            <a:r>
              <a:rPr lang="en-US" altLang="en-US" sz="2400" b="1" dirty="0" smtClean="0">
                <a:solidFill>
                  <a:schemeClr val="tx1"/>
                </a:solidFill>
                <a:latin typeface="+mn-lt"/>
              </a:rPr>
              <a:t>loader</a:t>
            </a:r>
            <a:r>
              <a:rPr lang="en-US" altLang="en-US" sz="2400" dirty="0" smtClean="0">
                <a:solidFill>
                  <a:schemeClr val="tx1"/>
                </a:solidFill>
                <a:latin typeface="+mn-lt"/>
              </a:rPr>
              <a:t>,</a:t>
            </a:r>
            <a:r>
              <a:rPr lang="en-US" altLang="en-US" sz="2400" dirty="0" smtClean="0">
                <a:solidFill>
                  <a:srgbClr val="000000"/>
                </a:solidFill>
                <a:latin typeface="+mn-lt"/>
              </a:rPr>
              <a:t> which takes the executable image from disk and transfers it to memory.</a:t>
            </a:r>
          </a:p>
          <a:p>
            <a:pPr lvl="1" eaLnBrk="1" hangingPunct="1"/>
            <a:r>
              <a:rPr lang="en-US" altLang="en-US" sz="2400" dirty="0" smtClean="0">
                <a:solidFill>
                  <a:srgbClr val="000000"/>
                </a:solidFill>
                <a:latin typeface="+mn-lt"/>
              </a:rPr>
              <a:t>Additional </a:t>
            </a:r>
            <a:r>
              <a:rPr lang="en-US" altLang="en-US" sz="2400" dirty="0">
                <a:solidFill>
                  <a:srgbClr val="000000"/>
                </a:solidFill>
                <a:latin typeface="+mn-lt"/>
              </a:rPr>
              <a:t>components from shared libraries that support the program are also loaded</a:t>
            </a:r>
            <a:r>
              <a:rPr lang="en-US" altLang="en-US" sz="2400" dirty="0" smtClean="0">
                <a:solidFill>
                  <a:srgbClr val="000000"/>
                </a:solidFill>
                <a:latin typeface="+mn-lt"/>
              </a:rPr>
              <a:t>.</a:t>
            </a:r>
            <a:endParaRPr lang="en-US" altLang="en-US" sz="2400" dirty="0">
              <a:solidFill>
                <a:srgbClr val="000000"/>
              </a:solidFill>
              <a:latin typeface="+mn-lt"/>
            </a:endParaRPr>
          </a:p>
        </p:txBody>
      </p:sp>
    </p:spTree>
    <p:extLst>
      <p:ext uri="{BB962C8B-B14F-4D97-AF65-F5344CB8AC3E}">
        <p14:creationId xmlns:p14="http://schemas.microsoft.com/office/powerpoint/2010/main" val="3169441490"/>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47650"/>
            <a:ext cx="8229600" cy="1066799"/>
          </a:xfrm>
        </p:spPr>
        <p:txBody>
          <a:bodyPr anchor="b"/>
          <a:lstStyle/>
          <a:p>
            <a:r>
              <a:rPr lang="en-US" dirty="0"/>
              <a:t>Figure 1.10 Typical C++ Development Environment—Loading Phase</a:t>
            </a:r>
          </a:p>
        </p:txBody>
      </p:sp>
      <p:pic>
        <p:nvPicPr>
          <p:cNvPr id="4" name="Picture 3" descr="A diagram displays images of a Disk, Loader, and Primary memory. An arrow from the disk points to the loader and the loader points to primary memory. A note reads, phase 5, Loader puts program in memory."/>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4582" y="1894660"/>
            <a:ext cx="8114836" cy="3373479"/>
          </a:xfrm>
          <a:prstGeom prst="rect">
            <a:avLst/>
          </a:prstGeom>
        </p:spPr>
      </p:pic>
    </p:spTree>
    <p:extLst>
      <p:ext uri="{BB962C8B-B14F-4D97-AF65-F5344CB8AC3E}">
        <p14:creationId xmlns:p14="http://schemas.microsoft.com/office/powerpoint/2010/main" val="959178965"/>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7915275" cy="1097279"/>
          </a:xfrm>
        </p:spPr>
        <p:txBody>
          <a:bodyPr/>
          <a:lstStyle/>
          <a:p>
            <a:r>
              <a:rPr lang="en-US" dirty="0">
                <a:solidFill>
                  <a:schemeClr val="tx2"/>
                </a:solidFill>
                <a:latin typeface="Times New Roman" panose="02020603050405020304" pitchFamily="18" charset="0"/>
                <a:cs typeface="Times New Roman" panose="02020603050405020304" pitchFamily="18" charset="0"/>
              </a:rPr>
              <a:t>1.9 Typical C++ Development Environment </a:t>
            </a:r>
            <a:r>
              <a:rPr lang="en-US" sz="2000" b="0" dirty="0" smtClean="0">
                <a:solidFill>
                  <a:schemeClr val="tx2"/>
                </a:solidFill>
                <a:latin typeface="Times New Roman" panose="02020603050405020304" pitchFamily="18" charset="0"/>
                <a:cs typeface="Times New Roman" panose="02020603050405020304" pitchFamily="18" charset="0"/>
              </a:rPr>
              <a:t>(9 </a:t>
            </a:r>
            <a:r>
              <a:rPr lang="en-US" sz="2000" b="0" dirty="0">
                <a:solidFill>
                  <a:schemeClr val="tx2"/>
                </a:solidFill>
                <a:latin typeface="Times New Roman" panose="02020603050405020304" pitchFamily="18" charset="0"/>
                <a:cs typeface="Times New Roman" panose="02020603050405020304" pitchFamily="18" charset="0"/>
              </a:rPr>
              <a:t>of 12)</a:t>
            </a:r>
            <a:endParaRPr lang="en-US" dirty="0"/>
          </a:p>
        </p:txBody>
      </p:sp>
      <p:sp>
        <p:nvSpPr>
          <p:cNvPr id="3" name="Text Placeholder 2"/>
          <p:cNvSpPr>
            <a:spLocks noGrp="1"/>
          </p:cNvSpPr>
          <p:nvPr>
            <p:ph type="body" idx="1"/>
          </p:nvPr>
        </p:nvSpPr>
        <p:spPr/>
        <p:txBody>
          <a:bodyPr/>
          <a:lstStyle/>
          <a:p>
            <a:pPr eaLnBrk="1" hangingPunct="1"/>
            <a:r>
              <a:rPr lang="en-US" altLang="en-US" sz="2400" dirty="0">
                <a:solidFill>
                  <a:srgbClr val="000000"/>
                </a:solidFill>
                <a:latin typeface="+mn-lt"/>
              </a:rPr>
              <a:t>Phase 6: Execution</a:t>
            </a:r>
          </a:p>
          <a:p>
            <a:pPr lvl="1" eaLnBrk="1" hangingPunct="1"/>
            <a:r>
              <a:rPr lang="en-US" altLang="en-US" sz="2400" dirty="0">
                <a:solidFill>
                  <a:srgbClr val="000000"/>
                </a:solidFill>
                <a:latin typeface="+mn-lt"/>
              </a:rPr>
              <a:t>Finally, the computer, under the control of its </a:t>
            </a:r>
            <a:r>
              <a:rPr lang="en-US" altLang="en-US" sz="2400" dirty="0" smtClean="0">
                <a:solidFill>
                  <a:srgbClr val="000000"/>
                </a:solidFill>
                <a:latin typeface="+mn-lt"/>
              </a:rPr>
              <a:t>C</a:t>
            </a:r>
            <a:r>
              <a:rPr lang="en-US" altLang="en-US" sz="100" dirty="0" smtClean="0">
                <a:solidFill>
                  <a:srgbClr val="000000"/>
                </a:solidFill>
                <a:latin typeface="+mn-lt"/>
              </a:rPr>
              <a:t> </a:t>
            </a:r>
            <a:r>
              <a:rPr lang="en-US" altLang="en-US" sz="2400" dirty="0" smtClean="0">
                <a:solidFill>
                  <a:srgbClr val="000000"/>
                </a:solidFill>
                <a:latin typeface="+mn-lt"/>
              </a:rPr>
              <a:t>P</a:t>
            </a:r>
            <a:r>
              <a:rPr lang="en-US" altLang="en-US" sz="100" dirty="0" smtClean="0">
                <a:solidFill>
                  <a:srgbClr val="000000"/>
                </a:solidFill>
                <a:latin typeface="+mn-lt"/>
              </a:rPr>
              <a:t> </a:t>
            </a:r>
            <a:r>
              <a:rPr lang="en-US" altLang="en-US" sz="2400" dirty="0" smtClean="0">
                <a:solidFill>
                  <a:srgbClr val="000000"/>
                </a:solidFill>
                <a:latin typeface="+mn-lt"/>
              </a:rPr>
              <a:t>U</a:t>
            </a:r>
            <a:r>
              <a:rPr lang="en-US" altLang="en-US" sz="2400" dirty="0">
                <a:solidFill>
                  <a:srgbClr val="000000"/>
                </a:solidFill>
                <a:latin typeface="+mn-lt"/>
              </a:rPr>
              <a:t>, </a:t>
            </a:r>
            <a:r>
              <a:rPr lang="en-US" altLang="en-US" sz="2400" b="1" dirty="0">
                <a:solidFill>
                  <a:schemeClr val="tx1"/>
                </a:solidFill>
                <a:latin typeface="+mn-lt"/>
              </a:rPr>
              <a:t>executes</a:t>
            </a:r>
            <a:r>
              <a:rPr lang="en-US" altLang="en-US" sz="2400" dirty="0">
                <a:solidFill>
                  <a:srgbClr val="000000"/>
                </a:solidFill>
                <a:latin typeface="+mn-lt"/>
              </a:rPr>
              <a:t> the program one instruction at a time</a:t>
            </a:r>
            <a:r>
              <a:rPr lang="en-US" altLang="en-US" sz="2400" dirty="0" smtClean="0">
                <a:solidFill>
                  <a:srgbClr val="000000"/>
                </a:solidFill>
                <a:latin typeface="+mn-lt"/>
              </a:rPr>
              <a:t>.</a:t>
            </a:r>
            <a:endParaRPr lang="en-US" altLang="en-US" sz="2400" dirty="0">
              <a:solidFill>
                <a:srgbClr val="000000"/>
              </a:solidFill>
              <a:latin typeface="+mn-lt"/>
            </a:endParaRPr>
          </a:p>
          <a:p>
            <a:pPr lvl="1" eaLnBrk="1" hangingPunct="1"/>
            <a:r>
              <a:rPr lang="en-US" altLang="en-US" sz="2400" dirty="0">
                <a:solidFill>
                  <a:srgbClr val="000000"/>
                </a:solidFill>
                <a:latin typeface="+mn-lt"/>
              </a:rPr>
              <a:t>Some modern computer architectures often execute several instructions in parallel</a:t>
            </a:r>
            <a:r>
              <a:rPr lang="en-US" altLang="en-US" sz="2400" dirty="0" smtClean="0">
                <a:solidFill>
                  <a:srgbClr val="000000"/>
                </a:solidFill>
                <a:latin typeface="+mn-lt"/>
              </a:rPr>
              <a:t>.</a:t>
            </a:r>
            <a:endParaRPr lang="en-US" altLang="en-US" sz="2400" dirty="0">
              <a:solidFill>
                <a:srgbClr val="000000"/>
              </a:solidFill>
              <a:latin typeface="+mn-lt"/>
            </a:endParaRPr>
          </a:p>
        </p:txBody>
      </p:sp>
    </p:spTree>
    <p:extLst>
      <p:ext uri="{BB962C8B-B14F-4D97-AF65-F5344CB8AC3E}">
        <p14:creationId xmlns:p14="http://schemas.microsoft.com/office/powerpoint/2010/main" val="3220247275"/>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47650"/>
            <a:ext cx="8229600" cy="1066799"/>
          </a:xfrm>
        </p:spPr>
        <p:txBody>
          <a:bodyPr anchor="b"/>
          <a:lstStyle/>
          <a:p>
            <a:r>
              <a:rPr lang="en-US" dirty="0"/>
              <a:t>Figure 1.11 Typical C++ Development Environment—Execution Phase</a:t>
            </a:r>
          </a:p>
        </p:txBody>
      </p:sp>
      <p:pic>
        <p:nvPicPr>
          <p:cNvPr id="4" name="Picture 3" descr="A block labeled, C P U and primary memory are connected with a double headed arrow. A note reads, Phase 6, C P U takes each instruction and executes it. Possibly storing new data values as the program execute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4582" y="1886204"/>
            <a:ext cx="8114836" cy="3451350"/>
          </a:xfrm>
          <a:prstGeom prst="rect">
            <a:avLst/>
          </a:prstGeom>
        </p:spPr>
      </p:pic>
    </p:spTree>
    <p:extLst>
      <p:ext uri="{BB962C8B-B14F-4D97-AF65-F5344CB8AC3E}">
        <p14:creationId xmlns:p14="http://schemas.microsoft.com/office/powerpoint/2010/main" val="2434508932"/>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8086725" cy="1097279"/>
          </a:xfrm>
        </p:spPr>
        <p:txBody>
          <a:bodyPr/>
          <a:lstStyle/>
          <a:p>
            <a:r>
              <a:rPr lang="en-US" dirty="0">
                <a:solidFill>
                  <a:schemeClr val="tx2"/>
                </a:solidFill>
                <a:latin typeface="Times New Roman" panose="02020603050405020304" pitchFamily="18" charset="0"/>
                <a:cs typeface="Times New Roman" panose="02020603050405020304" pitchFamily="18" charset="0"/>
              </a:rPr>
              <a:t>1.9 Typical C++ Development Environment </a:t>
            </a:r>
            <a:r>
              <a:rPr lang="en-US" sz="2000" b="0" dirty="0" smtClean="0">
                <a:solidFill>
                  <a:schemeClr val="tx2"/>
                </a:solidFill>
                <a:latin typeface="Times New Roman" panose="02020603050405020304" pitchFamily="18" charset="0"/>
                <a:cs typeface="Times New Roman" panose="02020603050405020304" pitchFamily="18" charset="0"/>
              </a:rPr>
              <a:t>(10 </a:t>
            </a:r>
            <a:r>
              <a:rPr lang="en-US" sz="2000" b="0" dirty="0">
                <a:solidFill>
                  <a:schemeClr val="tx2"/>
                </a:solidFill>
                <a:latin typeface="Times New Roman" panose="02020603050405020304" pitchFamily="18" charset="0"/>
                <a:cs typeface="Times New Roman" panose="02020603050405020304" pitchFamily="18" charset="0"/>
              </a:rPr>
              <a:t>of 12)</a:t>
            </a:r>
            <a:endParaRPr lang="en-US" dirty="0"/>
          </a:p>
        </p:txBody>
      </p:sp>
      <p:sp>
        <p:nvSpPr>
          <p:cNvPr id="3" name="Text Placeholder 2"/>
          <p:cNvSpPr>
            <a:spLocks noGrp="1"/>
          </p:cNvSpPr>
          <p:nvPr>
            <p:ph type="body" idx="1"/>
          </p:nvPr>
        </p:nvSpPr>
        <p:spPr/>
        <p:txBody>
          <a:bodyPr/>
          <a:lstStyle/>
          <a:p>
            <a:pPr eaLnBrk="1" hangingPunct="1"/>
            <a:r>
              <a:rPr lang="en-US" altLang="en-US" sz="2400" dirty="0">
                <a:solidFill>
                  <a:srgbClr val="000000"/>
                </a:solidFill>
                <a:latin typeface="+mn-lt"/>
              </a:rPr>
              <a:t>Problems That May Occur at Execution Time </a:t>
            </a:r>
          </a:p>
          <a:p>
            <a:pPr lvl="1" eaLnBrk="1" hangingPunct="1"/>
            <a:r>
              <a:rPr lang="en-US" altLang="en-US" sz="2400" dirty="0">
                <a:solidFill>
                  <a:srgbClr val="000000"/>
                </a:solidFill>
                <a:latin typeface="+mn-lt"/>
              </a:rPr>
              <a:t>Programs might not work on the first try</a:t>
            </a:r>
            <a:r>
              <a:rPr lang="en-US" altLang="en-US" sz="2400" dirty="0" smtClean="0">
                <a:solidFill>
                  <a:srgbClr val="000000"/>
                </a:solidFill>
                <a:latin typeface="+mn-lt"/>
              </a:rPr>
              <a:t>.</a:t>
            </a:r>
            <a:endParaRPr lang="en-US" altLang="en-US" sz="2400" dirty="0">
              <a:solidFill>
                <a:srgbClr val="000000"/>
              </a:solidFill>
              <a:latin typeface="+mn-lt"/>
            </a:endParaRPr>
          </a:p>
          <a:p>
            <a:pPr lvl="1" eaLnBrk="1" hangingPunct="1"/>
            <a:r>
              <a:rPr lang="en-US" altLang="en-US" sz="2400" dirty="0">
                <a:solidFill>
                  <a:srgbClr val="000000"/>
                </a:solidFill>
                <a:latin typeface="+mn-lt"/>
              </a:rPr>
              <a:t>Each of the preceding phases can fail because of various errors that we’ll discuss throughout this book</a:t>
            </a:r>
            <a:r>
              <a:rPr lang="en-US" altLang="en-US" sz="2400" dirty="0" smtClean="0">
                <a:solidFill>
                  <a:srgbClr val="000000"/>
                </a:solidFill>
                <a:latin typeface="+mn-lt"/>
              </a:rPr>
              <a:t>.</a:t>
            </a:r>
            <a:endParaRPr lang="en-US" altLang="en-US" sz="2400" dirty="0">
              <a:solidFill>
                <a:srgbClr val="000000"/>
              </a:solidFill>
              <a:latin typeface="+mn-lt"/>
            </a:endParaRPr>
          </a:p>
          <a:p>
            <a:pPr lvl="1" eaLnBrk="1" hangingPunct="1"/>
            <a:r>
              <a:rPr lang="en-US" altLang="en-US" sz="2400" dirty="0">
                <a:solidFill>
                  <a:srgbClr val="000000"/>
                </a:solidFill>
                <a:latin typeface="+mn-lt"/>
              </a:rPr>
              <a:t>If this occurred, you’d have to return to the edit phase, make the necessary corrections and proceed through the remaining phases again to determine that the corrections fixed the problem(s</a:t>
            </a:r>
            <a:r>
              <a:rPr lang="en-US" altLang="en-US" sz="2400" dirty="0" smtClean="0">
                <a:solidFill>
                  <a:srgbClr val="000000"/>
                </a:solidFill>
                <a:latin typeface="+mn-lt"/>
              </a:rPr>
              <a:t>).</a:t>
            </a:r>
            <a:endParaRPr lang="en-US" altLang="en-US" sz="2400" dirty="0">
              <a:solidFill>
                <a:srgbClr val="000000"/>
              </a:solidFill>
              <a:latin typeface="+mn-lt"/>
            </a:endParaRPr>
          </a:p>
          <a:p>
            <a:pPr lvl="1" eaLnBrk="1" hangingPunct="1"/>
            <a:r>
              <a:rPr lang="en-US" altLang="en-US" sz="2400" dirty="0">
                <a:solidFill>
                  <a:srgbClr val="000000"/>
                </a:solidFill>
                <a:latin typeface="+mn-lt"/>
              </a:rPr>
              <a:t>Most programs in C++ input or output data</a:t>
            </a:r>
            <a:r>
              <a:rPr lang="en-US" altLang="en-US" sz="2400" dirty="0" smtClean="0">
                <a:solidFill>
                  <a:srgbClr val="000000"/>
                </a:solidFill>
                <a:latin typeface="+mn-lt"/>
              </a:rPr>
              <a:t>.</a:t>
            </a:r>
            <a:endParaRPr lang="en-US" altLang="en-US" sz="2400" dirty="0">
              <a:solidFill>
                <a:srgbClr val="000000"/>
              </a:solidFill>
              <a:latin typeface="+mn-lt"/>
            </a:endParaRPr>
          </a:p>
        </p:txBody>
      </p:sp>
    </p:spTree>
    <p:extLst>
      <p:ext uri="{BB962C8B-B14F-4D97-AF65-F5344CB8AC3E}">
        <p14:creationId xmlns:p14="http://schemas.microsoft.com/office/powerpoint/2010/main" val="943318319"/>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8048625" cy="1097279"/>
          </a:xfrm>
        </p:spPr>
        <p:txBody>
          <a:bodyPr/>
          <a:lstStyle/>
          <a:p>
            <a:r>
              <a:rPr lang="en-US" dirty="0">
                <a:solidFill>
                  <a:schemeClr val="tx2"/>
                </a:solidFill>
                <a:latin typeface="Times New Roman" panose="02020603050405020304" pitchFamily="18" charset="0"/>
                <a:cs typeface="Times New Roman" panose="02020603050405020304" pitchFamily="18" charset="0"/>
              </a:rPr>
              <a:t>1.9 Typical C++ Development Environment </a:t>
            </a:r>
            <a:r>
              <a:rPr lang="en-US" sz="2000" b="0" dirty="0">
                <a:solidFill>
                  <a:schemeClr val="tx2"/>
                </a:solidFill>
                <a:latin typeface="Times New Roman" panose="02020603050405020304" pitchFamily="18" charset="0"/>
                <a:cs typeface="Times New Roman" panose="02020603050405020304" pitchFamily="18" charset="0"/>
              </a:rPr>
              <a:t>(</a:t>
            </a:r>
            <a:r>
              <a:rPr lang="en-US" sz="2000" b="0" dirty="0" smtClean="0">
                <a:solidFill>
                  <a:schemeClr val="tx2"/>
                </a:solidFill>
                <a:latin typeface="Times New Roman" panose="02020603050405020304" pitchFamily="18" charset="0"/>
                <a:cs typeface="Times New Roman" panose="02020603050405020304" pitchFamily="18" charset="0"/>
              </a:rPr>
              <a:t>11 </a:t>
            </a:r>
            <a:r>
              <a:rPr lang="en-US" sz="2000" b="0" dirty="0">
                <a:solidFill>
                  <a:schemeClr val="tx2"/>
                </a:solidFill>
                <a:latin typeface="Times New Roman" panose="02020603050405020304" pitchFamily="18" charset="0"/>
                <a:cs typeface="Times New Roman" panose="02020603050405020304" pitchFamily="18" charset="0"/>
              </a:rPr>
              <a:t>of 12)</a:t>
            </a:r>
            <a:endParaRPr lang="en-US" dirty="0"/>
          </a:p>
        </p:txBody>
      </p:sp>
      <p:sp>
        <p:nvSpPr>
          <p:cNvPr id="3" name="Text Placeholder 2"/>
          <p:cNvSpPr>
            <a:spLocks noGrp="1"/>
          </p:cNvSpPr>
          <p:nvPr>
            <p:ph type="body" idx="1"/>
          </p:nvPr>
        </p:nvSpPr>
        <p:spPr/>
        <p:txBody>
          <a:bodyPr/>
          <a:lstStyle/>
          <a:p>
            <a:pPr lvl="1" eaLnBrk="1" hangingPunct="1"/>
            <a:r>
              <a:rPr lang="en-US" altLang="en-US" sz="2400" dirty="0">
                <a:solidFill>
                  <a:srgbClr val="000000"/>
                </a:solidFill>
                <a:latin typeface="+mn-lt"/>
              </a:rPr>
              <a:t>Certain C++ functions take their input from </a:t>
            </a:r>
            <a:r>
              <a:rPr lang="en-US" altLang="en-US" sz="2400" dirty="0" smtClean="0">
                <a:solidFill>
                  <a:srgbClr val="000000"/>
                </a:solidFill>
                <a:latin typeface="Consolas" panose="020B0609020204030204" pitchFamily="49" charset="0"/>
              </a:rPr>
              <a:t>c</a:t>
            </a:r>
            <a:r>
              <a:rPr lang="en-US" altLang="en-US" sz="100" dirty="0" smtClean="0">
                <a:solidFill>
                  <a:srgbClr val="000000"/>
                </a:solidFill>
                <a:latin typeface="Consolas" panose="020B0609020204030204" pitchFamily="49" charset="0"/>
              </a:rPr>
              <a:t> </a:t>
            </a:r>
            <a:r>
              <a:rPr lang="en-US" altLang="en-US" sz="2400" dirty="0" smtClean="0">
                <a:solidFill>
                  <a:srgbClr val="000000"/>
                </a:solidFill>
                <a:latin typeface="Consolas" panose="020B0609020204030204" pitchFamily="49" charset="0"/>
              </a:rPr>
              <a:t>in </a:t>
            </a:r>
            <a:r>
              <a:rPr lang="en-US" altLang="en-US" sz="2400" dirty="0">
                <a:solidFill>
                  <a:srgbClr val="000000"/>
                </a:solidFill>
                <a:latin typeface="+mn-lt"/>
              </a:rPr>
              <a:t>(the </a:t>
            </a:r>
            <a:r>
              <a:rPr lang="en-US" altLang="en-US" sz="2400" b="1" dirty="0">
                <a:solidFill>
                  <a:schemeClr val="tx1"/>
                </a:solidFill>
                <a:latin typeface="+mn-lt"/>
              </a:rPr>
              <a:t>standard input stream</a:t>
            </a:r>
            <a:r>
              <a:rPr lang="en-US" altLang="en-US" sz="2400" dirty="0">
                <a:solidFill>
                  <a:srgbClr val="000000"/>
                </a:solidFill>
                <a:latin typeface="+mn-lt"/>
              </a:rPr>
              <a:t>; pronounced “see-in”), which is normally the keyboard, but </a:t>
            </a:r>
            <a:r>
              <a:rPr lang="en-US" altLang="en-US" sz="2400" dirty="0" smtClean="0">
                <a:solidFill>
                  <a:srgbClr val="000000"/>
                </a:solidFill>
                <a:latin typeface="Consolas" panose="020B0609020204030204" pitchFamily="49" charset="0"/>
              </a:rPr>
              <a:t>c</a:t>
            </a:r>
            <a:r>
              <a:rPr lang="en-US" altLang="en-US" sz="100" dirty="0" smtClean="0">
                <a:solidFill>
                  <a:srgbClr val="000000"/>
                </a:solidFill>
                <a:latin typeface="Consolas" panose="020B0609020204030204" pitchFamily="49" charset="0"/>
              </a:rPr>
              <a:t> </a:t>
            </a:r>
            <a:r>
              <a:rPr lang="en-US" altLang="en-US" sz="2400" dirty="0" smtClean="0">
                <a:solidFill>
                  <a:srgbClr val="000000"/>
                </a:solidFill>
                <a:latin typeface="Consolas" panose="020B0609020204030204" pitchFamily="49" charset="0"/>
              </a:rPr>
              <a:t>in </a:t>
            </a:r>
            <a:r>
              <a:rPr lang="en-US" altLang="en-US" sz="2400" dirty="0">
                <a:solidFill>
                  <a:srgbClr val="000000"/>
                </a:solidFill>
                <a:latin typeface="+mn-lt"/>
              </a:rPr>
              <a:t>can be redirected to another device</a:t>
            </a:r>
            <a:r>
              <a:rPr lang="en-US" altLang="en-US" sz="2400" dirty="0" smtClean="0">
                <a:solidFill>
                  <a:srgbClr val="000000"/>
                </a:solidFill>
                <a:latin typeface="+mn-lt"/>
              </a:rPr>
              <a:t>.</a:t>
            </a:r>
            <a:endParaRPr lang="en-US" altLang="en-US" sz="2400" dirty="0">
              <a:solidFill>
                <a:srgbClr val="000000"/>
              </a:solidFill>
              <a:latin typeface="+mn-lt"/>
            </a:endParaRPr>
          </a:p>
          <a:p>
            <a:pPr lvl="1" eaLnBrk="1" hangingPunct="1"/>
            <a:r>
              <a:rPr lang="en-US" altLang="en-US" sz="2400" dirty="0">
                <a:solidFill>
                  <a:srgbClr val="000000"/>
                </a:solidFill>
                <a:latin typeface="+mn-lt"/>
              </a:rPr>
              <a:t>Data is often output to </a:t>
            </a:r>
            <a:r>
              <a:rPr lang="en-US" altLang="en-US" sz="2400" dirty="0" smtClean="0">
                <a:solidFill>
                  <a:srgbClr val="000000"/>
                </a:solidFill>
                <a:latin typeface="Consolas" panose="020B0609020204030204" pitchFamily="49" charset="0"/>
              </a:rPr>
              <a:t>c</a:t>
            </a:r>
            <a:r>
              <a:rPr lang="en-US" altLang="en-US" sz="100" dirty="0" smtClean="0">
                <a:solidFill>
                  <a:srgbClr val="000000"/>
                </a:solidFill>
                <a:latin typeface="Consolas" panose="020B0609020204030204" pitchFamily="49" charset="0"/>
              </a:rPr>
              <a:t> </a:t>
            </a:r>
            <a:r>
              <a:rPr lang="en-US" altLang="en-US" sz="2400" dirty="0" smtClean="0">
                <a:solidFill>
                  <a:srgbClr val="000000"/>
                </a:solidFill>
                <a:latin typeface="Consolas" panose="020B0609020204030204" pitchFamily="49" charset="0"/>
              </a:rPr>
              <a:t>out </a:t>
            </a:r>
            <a:r>
              <a:rPr lang="en-US" altLang="en-US" sz="2400" dirty="0">
                <a:solidFill>
                  <a:srgbClr val="000000"/>
                </a:solidFill>
                <a:latin typeface="+mn-lt"/>
              </a:rPr>
              <a:t>(the </a:t>
            </a:r>
            <a:r>
              <a:rPr lang="en-US" altLang="en-US" sz="2400" b="1" dirty="0">
                <a:solidFill>
                  <a:schemeClr val="tx1"/>
                </a:solidFill>
                <a:latin typeface="+mn-lt"/>
              </a:rPr>
              <a:t>standard output stream</a:t>
            </a:r>
            <a:r>
              <a:rPr lang="en-US" altLang="en-US" sz="2400" dirty="0">
                <a:solidFill>
                  <a:srgbClr val="000000"/>
                </a:solidFill>
                <a:latin typeface="+mn-lt"/>
              </a:rPr>
              <a:t>; pronounced “see-out”), which is normally the computer screen, but </a:t>
            </a:r>
            <a:r>
              <a:rPr lang="en-US" altLang="en-US" sz="2400" dirty="0" smtClean="0">
                <a:solidFill>
                  <a:srgbClr val="000000"/>
                </a:solidFill>
                <a:latin typeface="Consolas" panose="020B0609020204030204" pitchFamily="49" charset="0"/>
              </a:rPr>
              <a:t>c</a:t>
            </a:r>
            <a:r>
              <a:rPr lang="en-US" altLang="en-US" sz="100" dirty="0" smtClean="0">
                <a:solidFill>
                  <a:srgbClr val="000000"/>
                </a:solidFill>
                <a:latin typeface="Consolas" panose="020B0609020204030204" pitchFamily="49" charset="0"/>
              </a:rPr>
              <a:t> </a:t>
            </a:r>
            <a:r>
              <a:rPr lang="en-US" altLang="en-US" sz="2400" dirty="0" smtClean="0">
                <a:solidFill>
                  <a:srgbClr val="000000"/>
                </a:solidFill>
                <a:latin typeface="Consolas" panose="020B0609020204030204" pitchFamily="49" charset="0"/>
              </a:rPr>
              <a:t>out </a:t>
            </a:r>
            <a:r>
              <a:rPr lang="en-US" altLang="en-US" sz="2400" dirty="0">
                <a:solidFill>
                  <a:srgbClr val="000000"/>
                </a:solidFill>
                <a:latin typeface="+mn-lt"/>
              </a:rPr>
              <a:t>can be redirected to another device</a:t>
            </a:r>
            <a:r>
              <a:rPr lang="en-US" altLang="en-US" sz="2400" dirty="0" smtClean="0">
                <a:solidFill>
                  <a:srgbClr val="000000"/>
                </a:solidFill>
                <a:latin typeface="+mn-lt"/>
              </a:rPr>
              <a:t>.</a:t>
            </a:r>
            <a:endParaRPr lang="en-US" altLang="en-US" sz="2400" dirty="0">
              <a:solidFill>
                <a:srgbClr val="000000"/>
              </a:solidFill>
              <a:latin typeface="+mn-lt"/>
            </a:endParaRPr>
          </a:p>
          <a:p>
            <a:pPr lvl="1" eaLnBrk="1" hangingPunct="1"/>
            <a:r>
              <a:rPr lang="en-US" altLang="en-US" sz="2400" dirty="0">
                <a:solidFill>
                  <a:srgbClr val="000000"/>
                </a:solidFill>
                <a:latin typeface="+mn-lt"/>
              </a:rPr>
              <a:t>When we say that a program prints a result, we normally mean that the result is displayed on a screen</a:t>
            </a:r>
            <a:r>
              <a:rPr lang="en-US" altLang="en-US" sz="2400" dirty="0" smtClean="0">
                <a:solidFill>
                  <a:srgbClr val="000000"/>
                </a:solidFill>
                <a:latin typeface="+mn-lt"/>
              </a:rPr>
              <a:t>.</a:t>
            </a:r>
            <a:endParaRPr lang="en-US" altLang="en-US" sz="2400" dirty="0">
              <a:solidFill>
                <a:srgbClr val="000000"/>
              </a:solidFill>
              <a:latin typeface="+mn-lt"/>
            </a:endParaRPr>
          </a:p>
        </p:txBody>
      </p:sp>
    </p:spTree>
    <p:extLst>
      <p:ext uri="{BB962C8B-B14F-4D97-AF65-F5344CB8AC3E}">
        <p14:creationId xmlns:p14="http://schemas.microsoft.com/office/powerpoint/2010/main" val="198544420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Figure </a:t>
            </a:r>
            <a:r>
              <a:rPr lang="en-US" dirty="0"/>
              <a:t>1.1 A Few Uses for Computers </a:t>
            </a:r>
            <a:r>
              <a:rPr lang="en-US" sz="2000" b="0" dirty="0" smtClean="0"/>
              <a:t>(1 of 5)</a:t>
            </a:r>
            <a:endParaRPr lang="en-US" sz="2000" b="0" dirty="0"/>
          </a:p>
        </p:txBody>
      </p:sp>
      <p:graphicFrame>
        <p:nvGraphicFramePr>
          <p:cNvPr id="7" name="Table 6"/>
          <p:cNvGraphicFramePr>
            <a:graphicFrameLocks noGrp="1"/>
          </p:cNvGraphicFramePr>
          <p:nvPr>
            <p:extLst>
              <p:ext uri="{D42A27DB-BD31-4B8C-83A1-F6EECF244321}">
                <p14:modId xmlns:p14="http://schemas.microsoft.com/office/powerpoint/2010/main" val="1586616289"/>
              </p:ext>
            </p:extLst>
          </p:nvPr>
        </p:nvGraphicFramePr>
        <p:xfrm>
          <a:off x="457200" y="1524001"/>
          <a:ext cx="8229600" cy="4754880"/>
        </p:xfrm>
        <a:graphic>
          <a:graphicData uri="http://schemas.openxmlformats.org/drawingml/2006/table">
            <a:tbl>
              <a:tblPr firstRow="1" bandRow="1">
                <a:tableStyleId>{40F9630F-82C1-40B7-BC3A-925EFCFF5E92}</a:tableStyleId>
              </a:tblPr>
              <a:tblGrid>
                <a:gridCol w="1100379">
                  <a:extLst>
                    <a:ext uri="{9D8B030D-6E8A-4147-A177-3AD203B41FA5}">
                      <a16:colId xmlns:a16="http://schemas.microsoft.com/office/drawing/2014/main" val="3062060311"/>
                    </a:ext>
                  </a:extLst>
                </a:gridCol>
                <a:gridCol w="7129221">
                  <a:extLst>
                    <a:ext uri="{9D8B030D-6E8A-4147-A177-3AD203B41FA5}">
                      <a16:colId xmlns:a16="http://schemas.microsoft.com/office/drawing/2014/main" val="2615195538"/>
                    </a:ext>
                  </a:extLst>
                </a:gridCol>
              </a:tblGrid>
              <a:tr h="277251">
                <a:tc>
                  <a:txBody>
                    <a:bodyPr/>
                    <a:lstStyle/>
                    <a:p>
                      <a:r>
                        <a:rPr lang="en-US" sz="1600" b="1" i="0" u="none" strike="noStrike" cap="none" baseline="0" dirty="0" smtClean="0">
                          <a:solidFill>
                            <a:schemeClr val="dk1"/>
                          </a:solidFill>
                          <a:latin typeface="+mn-lt"/>
                          <a:ea typeface="Arial"/>
                          <a:cs typeface="Arial"/>
                          <a:sym typeface="Arial"/>
                        </a:rPr>
                        <a:t>Name</a:t>
                      </a:r>
                      <a:endParaRPr lang="en-US" sz="1600" b="1" dirty="0">
                        <a:solidFill>
                          <a:schemeClr val="bg1"/>
                        </a:solidFill>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b="1" i="0" u="none" strike="noStrike" cap="none" baseline="0" dirty="0" smtClean="0">
                          <a:solidFill>
                            <a:schemeClr val="dk1"/>
                          </a:solidFill>
                          <a:latin typeface="+mn-lt"/>
                          <a:ea typeface="Arial"/>
                          <a:cs typeface="Arial"/>
                          <a:sym typeface="Arial"/>
                        </a:rPr>
                        <a:t>Description</a:t>
                      </a:r>
                      <a:endParaRPr lang="en-US" sz="1600" b="1" dirty="0">
                        <a:solidFill>
                          <a:schemeClr val="bg1"/>
                        </a:solidFill>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566792629"/>
                  </a:ext>
                </a:extLst>
              </a:tr>
              <a:tr h="1083798">
                <a:tc>
                  <a:txBody>
                    <a:bodyPr/>
                    <a:lstStyle/>
                    <a:p>
                      <a:r>
                        <a:rPr lang="en-US" sz="1600" b="0" i="0" u="none" strike="noStrike" cap="none" baseline="0" dirty="0" smtClean="0">
                          <a:solidFill>
                            <a:schemeClr val="dk1"/>
                          </a:solidFill>
                          <a:latin typeface="+mn-lt"/>
                          <a:ea typeface="Arial"/>
                          <a:cs typeface="Arial"/>
                          <a:sym typeface="Arial"/>
                        </a:rPr>
                        <a:t>Electronic health records</a:t>
                      </a:r>
                      <a:endParaRPr lang="en-US" sz="1600" dirty="0">
                        <a:solidFill>
                          <a:schemeClr val="bg1"/>
                        </a:solidFill>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b="0" i="0" u="none" strike="noStrike" cap="none" baseline="0" dirty="0" smtClean="0">
                          <a:solidFill>
                            <a:schemeClr val="dk1"/>
                          </a:solidFill>
                          <a:latin typeface="+mn-lt"/>
                          <a:ea typeface="Arial"/>
                          <a:cs typeface="Arial"/>
                          <a:sym typeface="Arial"/>
                        </a:rPr>
                        <a:t>These might include a patient's medical history, prescriptions, immunizations, lab results, allergies, insurance information and more. Making this information available to health care providers across a secure network improves patient care, reduces the probability of error and increases overall efficiency of the health-care system, helping control costs.</a:t>
                      </a:r>
                      <a:endParaRPr lang="en-US" sz="1600" dirty="0">
                        <a:solidFill>
                          <a:schemeClr val="bg1"/>
                        </a:solidFill>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289252523"/>
                  </a:ext>
                </a:extLst>
              </a:tr>
              <a:tr h="1285435">
                <a:tc>
                  <a:txBody>
                    <a:bodyPr/>
                    <a:lstStyle/>
                    <a:p>
                      <a:r>
                        <a:rPr lang="en-US" sz="1600" b="0" i="0" u="none" strike="noStrike" cap="none" baseline="0" dirty="0" smtClean="0">
                          <a:solidFill>
                            <a:schemeClr val="dk1"/>
                          </a:solidFill>
                          <a:latin typeface="+mn-lt"/>
                          <a:ea typeface="Arial"/>
                          <a:cs typeface="Arial"/>
                          <a:sym typeface="Arial"/>
                        </a:rPr>
                        <a:t>Human Genome Project</a:t>
                      </a:r>
                      <a:endParaRPr lang="en-US" sz="1600" dirty="0">
                        <a:solidFill>
                          <a:schemeClr val="bg1"/>
                        </a:solidFill>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b="0" i="0" u="none" strike="noStrike" cap="none" baseline="0" dirty="0" smtClean="0">
                          <a:solidFill>
                            <a:schemeClr val="dk1"/>
                          </a:solidFill>
                          <a:latin typeface="+mn-lt"/>
                          <a:ea typeface="Arial"/>
                          <a:cs typeface="Arial"/>
                          <a:sym typeface="Arial"/>
                        </a:rPr>
                        <a:t>The Human Genome Project was founded to identify and analyze the 20,000+ genes in human D</a:t>
                      </a:r>
                      <a:r>
                        <a:rPr lang="en-US" sz="100" b="0" i="0" u="none" strike="noStrike" cap="none" baseline="0" dirty="0" smtClean="0">
                          <a:solidFill>
                            <a:schemeClr val="dk1"/>
                          </a:solidFill>
                          <a:latin typeface="+mn-lt"/>
                          <a:ea typeface="Arial"/>
                          <a:cs typeface="Arial"/>
                          <a:sym typeface="Arial"/>
                        </a:rPr>
                        <a:t> </a:t>
                      </a:r>
                      <a:r>
                        <a:rPr lang="en-US" sz="1600" b="0" i="0" u="none" strike="noStrike" cap="none" baseline="0" dirty="0" smtClean="0">
                          <a:solidFill>
                            <a:schemeClr val="dk1"/>
                          </a:solidFill>
                          <a:latin typeface="+mn-lt"/>
                          <a:ea typeface="Arial"/>
                          <a:cs typeface="Arial"/>
                          <a:sym typeface="Arial"/>
                        </a:rPr>
                        <a:t>N</a:t>
                      </a:r>
                      <a:r>
                        <a:rPr lang="en-US" sz="100" b="0" i="0" u="none" strike="noStrike" cap="none" baseline="0" dirty="0" smtClean="0">
                          <a:solidFill>
                            <a:schemeClr val="dk1"/>
                          </a:solidFill>
                          <a:latin typeface="+mn-lt"/>
                          <a:ea typeface="Arial"/>
                          <a:cs typeface="Arial"/>
                          <a:sym typeface="Arial"/>
                        </a:rPr>
                        <a:t> </a:t>
                      </a:r>
                      <a:r>
                        <a:rPr lang="en-US" sz="1600" b="0" i="0" u="none" strike="noStrike" cap="none" baseline="0" dirty="0" smtClean="0">
                          <a:solidFill>
                            <a:schemeClr val="dk1"/>
                          </a:solidFill>
                          <a:latin typeface="+mn-lt"/>
                          <a:ea typeface="Arial"/>
                          <a:cs typeface="Arial"/>
                          <a:sym typeface="Arial"/>
                        </a:rPr>
                        <a:t>A. The project used computer programs to analyze complex genetic data, determine the sequences of the billions of chemical base pairs that make up human D</a:t>
                      </a:r>
                      <a:r>
                        <a:rPr lang="en-US" sz="100" b="0" i="0" u="none" strike="noStrike" cap="none" baseline="0" dirty="0" smtClean="0">
                          <a:solidFill>
                            <a:schemeClr val="dk1"/>
                          </a:solidFill>
                          <a:latin typeface="+mn-lt"/>
                          <a:ea typeface="Arial"/>
                          <a:cs typeface="Arial"/>
                          <a:sym typeface="Arial"/>
                        </a:rPr>
                        <a:t> </a:t>
                      </a:r>
                      <a:r>
                        <a:rPr lang="en-US" sz="1600" b="0" i="0" u="none" strike="noStrike" cap="none" baseline="0" dirty="0" smtClean="0">
                          <a:solidFill>
                            <a:schemeClr val="dk1"/>
                          </a:solidFill>
                          <a:latin typeface="+mn-lt"/>
                          <a:ea typeface="Arial"/>
                          <a:cs typeface="Arial"/>
                          <a:sym typeface="Arial"/>
                        </a:rPr>
                        <a:t>N</a:t>
                      </a:r>
                      <a:r>
                        <a:rPr lang="en-US" sz="100" b="0" i="0" u="none" strike="noStrike" cap="none" baseline="0" dirty="0" smtClean="0">
                          <a:solidFill>
                            <a:schemeClr val="dk1"/>
                          </a:solidFill>
                          <a:latin typeface="+mn-lt"/>
                          <a:ea typeface="Arial"/>
                          <a:cs typeface="Arial"/>
                          <a:sym typeface="Arial"/>
                        </a:rPr>
                        <a:t> </a:t>
                      </a:r>
                      <a:r>
                        <a:rPr lang="en-US" sz="1600" b="0" i="0" u="none" strike="noStrike" cap="none" baseline="0" dirty="0" smtClean="0">
                          <a:solidFill>
                            <a:schemeClr val="dk1"/>
                          </a:solidFill>
                          <a:latin typeface="+mn-lt"/>
                          <a:ea typeface="Arial"/>
                          <a:cs typeface="Arial"/>
                          <a:sym typeface="Arial"/>
                        </a:rPr>
                        <a:t>A and store the information in databases which have been made available over the Internet to researchers in many fields.</a:t>
                      </a:r>
                      <a:endParaRPr lang="en-US" sz="1600" dirty="0">
                        <a:solidFill>
                          <a:schemeClr val="bg1"/>
                        </a:solidFill>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3618608"/>
                  </a:ext>
                </a:extLst>
              </a:tr>
              <a:tr h="1285435">
                <a:tc>
                  <a:txBody>
                    <a:bodyPr/>
                    <a:lstStyle/>
                    <a:p>
                      <a:r>
                        <a:rPr lang="en-US" sz="1600" b="0" i="0" u="none" strike="noStrike" cap="none" baseline="0" dirty="0" smtClean="0">
                          <a:solidFill>
                            <a:schemeClr val="dk1"/>
                          </a:solidFill>
                          <a:latin typeface="+mn-lt"/>
                          <a:ea typeface="Arial"/>
                          <a:cs typeface="Arial"/>
                          <a:sym typeface="Arial"/>
                        </a:rPr>
                        <a:t>AMBER</a:t>
                      </a:r>
                      <a:r>
                        <a:rPr lang="en-US" sz="1600" b="0" i="0" u="none" strike="noStrike" cap="none" baseline="30000" dirty="0" smtClean="0">
                          <a:solidFill>
                            <a:schemeClr val="dk1"/>
                          </a:solidFill>
                          <a:latin typeface="+mn-lt"/>
                          <a:ea typeface="Arial"/>
                          <a:cs typeface="Arial"/>
                          <a:sym typeface="Arial"/>
                        </a:rPr>
                        <a:t>™ </a:t>
                      </a:r>
                      <a:r>
                        <a:rPr lang="en-US" sz="1600" b="0" i="0" u="none" strike="noStrike" cap="none" baseline="0" dirty="0" smtClean="0">
                          <a:solidFill>
                            <a:schemeClr val="dk1"/>
                          </a:solidFill>
                          <a:latin typeface="+mn-lt"/>
                          <a:ea typeface="Arial"/>
                          <a:cs typeface="Arial"/>
                          <a:sym typeface="Arial"/>
                        </a:rPr>
                        <a:t>Alert</a:t>
                      </a:r>
                      <a:endParaRPr lang="en-US" sz="1600" dirty="0">
                        <a:solidFill>
                          <a:schemeClr val="bg1"/>
                        </a:solidFill>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b="0" i="0" u="none" strike="noStrike" cap="none" baseline="0" dirty="0" smtClean="0">
                          <a:solidFill>
                            <a:schemeClr val="dk1"/>
                          </a:solidFill>
                          <a:latin typeface="+mn-lt"/>
                          <a:ea typeface="Arial"/>
                          <a:cs typeface="Arial"/>
                          <a:sym typeface="Arial"/>
                        </a:rPr>
                        <a:t>The A</a:t>
                      </a:r>
                      <a:r>
                        <a:rPr lang="en-US" sz="100" b="0" i="0" u="none" strike="noStrike" cap="none" baseline="0" dirty="0" smtClean="0">
                          <a:solidFill>
                            <a:schemeClr val="dk1"/>
                          </a:solidFill>
                          <a:latin typeface="+mn-lt"/>
                          <a:ea typeface="Arial"/>
                          <a:cs typeface="Arial"/>
                          <a:sym typeface="Arial"/>
                        </a:rPr>
                        <a:t> </a:t>
                      </a:r>
                      <a:r>
                        <a:rPr lang="en-US" sz="1600" b="0" i="0" u="none" strike="noStrike" cap="none" baseline="0" dirty="0" smtClean="0">
                          <a:solidFill>
                            <a:schemeClr val="dk1"/>
                          </a:solidFill>
                          <a:latin typeface="+mn-lt"/>
                          <a:ea typeface="Arial"/>
                          <a:cs typeface="Arial"/>
                          <a:sym typeface="Arial"/>
                        </a:rPr>
                        <a:t>M</a:t>
                      </a:r>
                      <a:r>
                        <a:rPr lang="en-US" sz="100" b="0" i="0" u="none" strike="noStrike" cap="none" baseline="0" dirty="0" smtClean="0">
                          <a:solidFill>
                            <a:schemeClr val="dk1"/>
                          </a:solidFill>
                          <a:latin typeface="+mn-lt"/>
                          <a:ea typeface="Arial"/>
                          <a:cs typeface="Arial"/>
                          <a:sym typeface="Arial"/>
                        </a:rPr>
                        <a:t> </a:t>
                      </a:r>
                      <a:r>
                        <a:rPr lang="en-US" sz="1600" b="0" i="0" u="none" strike="noStrike" cap="none" baseline="0" dirty="0" smtClean="0">
                          <a:solidFill>
                            <a:schemeClr val="dk1"/>
                          </a:solidFill>
                          <a:latin typeface="+mn-lt"/>
                          <a:ea typeface="Arial"/>
                          <a:cs typeface="Arial"/>
                          <a:sym typeface="Arial"/>
                        </a:rPr>
                        <a:t>B</a:t>
                      </a:r>
                      <a:r>
                        <a:rPr lang="en-US" sz="100" b="0" i="0" u="none" strike="noStrike" cap="none" baseline="0" dirty="0" smtClean="0">
                          <a:solidFill>
                            <a:schemeClr val="dk1"/>
                          </a:solidFill>
                          <a:latin typeface="+mn-lt"/>
                          <a:ea typeface="Arial"/>
                          <a:cs typeface="Arial"/>
                          <a:sym typeface="Arial"/>
                        </a:rPr>
                        <a:t> </a:t>
                      </a:r>
                      <a:r>
                        <a:rPr lang="en-US" sz="1600" b="0" i="0" u="none" strike="noStrike" cap="none" baseline="0" dirty="0" smtClean="0">
                          <a:solidFill>
                            <a:schemeClr val="dk1"/>
                          </a:solidFill>
                          <a:latin typeface="+mn-lt"/>
                          <a:ea typeface="Arial"/>
                          <a:cs typeface="Arial"/>
                          <a:sym typeface="Arial"/>
                        </a:rPr>
                        <a:t>E</a:t>
                      </a:r>
                      <a:r>
                        <a:rPr lang="en-US" sz="100" b="0" i="0" u="none" strike="noStrike" cap="none" baseline="0" dirty="0" smtClean="0">
                          <a:solidFill>
                            <a:schemeClr val="dk1"/>
                          </a:solidFill>
                          <a:latin typeface="+mn-lt"/>
                          <a:ea typeface="Arial"/>
                          <a:cs typeface="Arial"/>
                          <a:sym typeface="Arial"/>
                        </a:rPr>
                        <a:t> </a:t>
                      </a:r>
                      <a:r>
                        <a:rPr lang="en-US" sz="1600" b="0" i="0" u="none" strike="noStrike" cap="none" baseline="0" dirty="0" smtClean="0">
                          <a:solidFill>
                            <a:schemeClr val="dk1"/>
                          </a:solidFill>
                          <a:latin typeface="+mn-lt"/>
                          <a:ea typeface="Arial"/>
                          <a:cs typeface="Arial"/>
                          <a:sym typeface="Arial"/>
                        </a:rPr>
                        <a:t>R (America’s Missing: Broadcast Emergency Response) Alert System is used to find abducted children. Law enforcement notifies T</a:t>
                      </a:r>
                      <a:r>
                        <a:rPr lang="en-US" sz="100" b="0" i="0" u="none" strike="noStrike" cap="none" baseline="0" dirty="0" smtClean="0">
                          <a:solidFill>
                            <a:schemeClr val="dk1"/>
                          </a:solidFill>
                          <a:latin typeface="+mn-lt"/>
                          <a:ea typeface="Arial"/>
                          <a:cs typeface="Arial"/>
                          <a:sym typeface="Arial"/>
                        </a:rPr>
                        <a:t> </a:t>
                      </a:r>
                      <a:r>
                        <a:rPr lang="en-US" sz="1600" b="0" i="0" u="none" strike="noStrike" cap="none" baseline="0" dirty="0" smtClean="0">
                          <a:solidFill>
                            <a:schemeClr val="dk1"/>
                          </a:solidFill>
                          <a:latin typeface="+mn-lt"/>
                          <a:ea typeface="Arial"/>
                          <a:cs typeface="Arial"/>
                          <a:sym typeface="Arial"/>
                        </a:rPr>
                        <a:t>V and radio broadcasters and state transportation officials, who then broadcast alerts on T</a:t>
                      </a:r>
                      <a:r>
                        <a:rPr lang="en-US" sz="100" b="0" i="0" u="none" strike="noStrike" cap="none" baseline="0" dirty="0" smtClean="0">
                          <a:solidFill>
                            <a:schemeClr val="dk1"/>
                          </a:solidFill>
                          <a:latin typeface="+mn-lt"/>
                          <a:ea typeface="Arial"/>
                          <a:cs typeface="Arial"/>
                          <a:sym typeface="Arial"/>
                        </a:rPr>
                        <a:t> </a:t>
                      </a:r>
                      <a:r>
                        <a:rPr lang="en-US" sz="1600" b="0" i="0" u="none" strike="noStrike" cap="none" baseline="0" dirty="0" smtClean="0">
                          <a:solidFill>
                            <a:schemeClr val="dk1"/>
                          </a:solidFill>
                          <a:latin typeface="+mn-lt"/>
                          <a:ea typeface="Arial"/>
                          <a:cs typeface="Arial"/>
                          <a:sym typeface="Arial"/>
                        </a:rPr>
                        <a:t>V, radio, computerized highway signs, the Internet and wireless devices. A</a:t>
                      </a:r>
                      <a:r>
                        <a:rPr lang="en-US" sz="100" b="0" i="0" u="none" strike="noStrike" cap="none" baseline="0" dirty="0" smtClean="0">
                          <a:solidFill>
                            <a:schemeClr val="dk1"/>
                          </a:solidFill>
                          <a:latin typeface="+mn-lt"/>
                          <a:ea typeface="Arial"/>
                          <a:cs typeface="Arial"/>
                          <a:sym typeface="Arial"/>
                        </a:rPr>
                        <a:t> </a:t>
                      </a:r>
                      <a:r>
                        <a:rPr lang="en-US" sz="1600" b="0" i="0" u="none" strike="noStrike" cap="none" baseline="0" dirty="0" smtClean="0">
                          <a:solidFill>
                            <a:schemeClr val="dk1"/>
                          </a:solidFill>
                          <a:latin typeface="+mn-lt"/>
                          <a:ea typeface="Arial"/>
                          <a:cs typeface="Arial"/>
                          <a:sym typeface="Arial"/>
                        </a:rPr>
                        <a:t>M</a:t>
                      </a:r>
                      <a:r>
                        <a:rPr lang="en-US" sz="100" b="0" i="0" u="none" strike="noStrike" cap="none" baseline="0" dirty="0" smtClean="0">
                          <a:solidFill>
                            <a:schemeClr val="dk1"/>
                          </a:solidFill>
                          <a:latin typeface="+mn-lt"/>
                          <a:ea typeface="Arial"/>
                          <a:cs typeface="Arial"/>
                          <a:sym typeface="Arial"/>
                        </a:rPr>
                        <a:t> </a:t>
                      </a:r>
                      <a:r>
                        <a:rPr lang="en-US" sz="1600" b="0" i="0" u="none" strike="noStrike" cap="none" baseline="0" dirty="0" smtClean="0">
                          <a:solidFill>
                            <a:schemeClr val="dk1"/>
                          </a:solidFill>
                          <a:latin typeface="+mn-lt"/>
                          <a:ea typeface="Arial"/>
                          <a:cs typeface="Arial"/>
                          <a:sym typeface="Arial"/>
                        </a:rPr>
                        <a:t>B</a:t>
                      </a:r>
                      <a:r>
                        <a:rPr lang="en-US" sz="100" b="0" i="0" u="none" strike="noStrike" cap="none" baseline="0" dirty="0" smtClean="0">
                          <a:solidFill>
                            <a:schemeClr val="dk1"/>
                          </a:solidFill>
                          <a:latin typeface="+mn-lt"/>
                          <a:ea typeface="Arial"/>
                          <a:cs typeface="Arial"/>
                          <a:sym typeface="Arial"/>
                        </a:rPr>
                        <a:t> </a:t>
                      </a:r>
                      <a:r>
                        <a:rPr lang="en-US" sz="1600" b="0" i="0" u="none" strike="noStrike" cap="none" baseline="0" dirty="0" smtClean="0">
                          <a:solidFill>
                            <a:schemeClr val="dk1"/>
                          </a:solidFill>
                          <a:latin typeface="+mn-lt"/>
                          <a:ea typeface="Arial"/>
                          <a:cs typeface="Arial"/>
                          <a:sym typeface="Arial"/>
                        </a:rPr>
                        <a:t>E</a:t>
                      </a:r>
                      <a:r>
                        <a:rPr lang="en-US" sz="100" b="0" i="0" u="none" strike="noStrike" cap="none" baseline="0" dirty="0" smtClean="0">
                          <a:solidFill>
                            <a:schemeClr val="dk1"/>
                          </a:solidFill>
                          <a:latin typeface="+mn-lt"/>
                          <a:ea typeface="Arial"/>
                          <a:cs typeface="Arial"/>
                          <a:sym typeface="Arial"/>
                        </a:rPr>
                        <a:t> </a:t>
                      </a:r>
                      <a:r>
                        <a:rPr lang="en-US" sz="1600" b="0" i="0" u="none" strike="noStrike" cap="none" baseline="0" dirty="0" smtClean="0">
                          <a:solidFill>
                            <a:schemeClr val="dk1"/>
                          </a:solidFill>
                          <a:latin typeface="+mn-lt"/>
                          <a:ea typeface="Arial"/>
                          <a:cs typeface="Arial"/>
                          <a:sym typeface="Arial"/>
                        </a:rPr>
                        <a:t>R Alert recently partnered with Facebook, whose users can “Like” A</a:t>
                      </a:r>
                      <a:r>
                        <a:rPr lang="en-US" sz="100" b="0" i="0" u="none" strike="noStrike" cap="none" baseline="0" dirty="0" smtClean="0">
                          <a:solidFill>
                            <a:schemeClr val="dk1"/>
                          </a:solidFill>
                          <a:latin typeface="+mn-lt"/>
                          <a:ea typeface="Arial"/>
                          <a:cs typeface="Arial"/>
                          <a:sym typeface="Arial"/>
                        </a:rPr>
                        <a:t> </a:t>
                      </a:r>
                      <a:r>
                        <a:rPr lang="en-US" sz="1600" b="0" i="0" u="none" strike="noStrike" cap="none" baseline="0" dirty="0" smtClean="0">
                          <a:solidFill>
                            <a:schemeClr val="dk1"/>
                          </a:solidFill>
                          <a:latin typeface="+mn-lt"/>
                          <a:ea typeface="Arial"/>
                          <a:cs typeface="Arial"/>
                          <a:sym typeface="Arial"/>
                        </a:rPr>
                        <a:t>M</a:t>
                      </a:r>
                      <a:r>
                        <a:rPr lang="en-US" sz="100" b="0" i="0" u="none" strike="noStrike" cap="none" baseline="0" dirty="0" smtClean="0">
                          <a:solidFill>
                            <a:schemeClr val="dk1"/>
                          </a:solidFill>
                          <a:latin typeface="+mn-lt"/>
                          <a:ea typeface="Arial"/>
                          <a:cs typeface="Arial"/>
                          <a:sym typeface="Arial"/>
                        </a:rPr>
                        <a:t> </a:t>
                      </a:r>
                      <a:r>
                        <a:rPr lang="en-US" sz="1600" b="0" i="0" u="none" strike="noStrike" cap="none" baseline="0" dirty="0" smtClean="0">
                          <a:solidFill>
                            <a:schemeClr val="dk1"/>
                          </a:solidFill>
                          <a:latin typeface="+mn-lt"/>
                          <a:ea typeface="Arial"/>
                          <a:cs typeface="Arial"/>
                          <a:sym typeface="Arial"/>
                        </a:rPr>
                        <a:t>B</a:t>
                      </a:r>
                      <a:r>
                        <a:rPr lang="en-US" sz="100" b="0" i="0" u="none" strike="noStrike" cap="none" baseline="0" dirty="0" smtClean="0">
                          <a:solidFill>
                            <a:schemeClr val="dk1"/>
                          </a:solidFill>
                          <a:latin typeface="+mn-lt"/>
                          <a:ea typeface="Arial"/>
                          <a:cs typeface="Arial"/>
                          <a:sym typeface="Arial"/>
                        </a:rPr>
                        <a:t> </a:t>
                      </a:r>
                      <a:r>
                        <a:rPr lang="en-US" sz="1600" b="0" i="0" u="none" strike="noStrike" cap="none" baseline="0" dirty="0" smtClean="0">
                          <a:solidFill>
                            <a:schemeClr val="dk1"/>
                          </a:solidFill>
                          <a:latin typeface="+mn-lt"/>
                          <a:ea typeface="Arial"/>
                          <a:cs typeface="Arial"/>
                          <a:sym typeface="Arial"/>
                        </a:rPr>
                        <a:t>E</a:t>
                      </a:r>
                      <a:r>
                        <a:rPr lang="en-US" sz="100" b="0" i="0" u="none" strike="noStrike" cap="none" baseline="0" dirty="0" smtClean="0">
                          <a:solidFill>
                            <a:schemeClr val="dk1"/>
                          </a:solidFill>
                          <a:latin typeface="+mn-lt"/>
                          <a:ea typeface="Arial"/>
                          <a:cs typeface="Arial"/>
                          <a:sym typeface="Arial"/>
                        </a:rPr>
                        <a:t> </a:t>
                      </a:r>
                      <a:r>
                        <a:rPr lang="en-US" sz="1600" b="0" i="0" u="none" strike="noStrike" cap="none" baseline="0" dirty="0" smtClean="0">
                          <a:solidFill>
                            <a:schemeClr val="dk1"/>
                          </a:solidFill>
                          <a:latin typeface="+mn-lt"/>
                          <a:ea typeface="Arial"/>
                          <a:cs typeface="Arial"/>
                          <a:sym typeface="Arial"/>
                        </a:rPr>
                        <a:t>R Alert pages by location to receive alerts in their news feeds.</a:t>
                      </a:r>
                      <a:endParaRPr lang="en-US" sz="1600" dirty="0">
                        <a:solidFill>
                          <a:schemeClr val="bg1"/>
                        </a:solidFill>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924827823"/>
                  </a:ext>
                </a:extLst>
              </a:tr>
            </a:tbl>
          </a:graphicData>
        </a:graphic>
      </p:graphicFrame>
    </p:spTree>
    <p:extLst>
      <p:ext uri="{BB962C8B-B14F-4D97-AF65-F5344CB8AC3E}">
        <p14:creationId xmlns:p14="http://schemas.microsoft.com/office/powerpoint/2010/main" val="809538659"/>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7867650" cy="1097279"/>
          </a:xfrm>
        </p:spPr>
        <p:txBody>
          <a:bodyPr/>
          <a:lstStyle/>
          <a:p>
            <a:r>
              <a:rPr lang="en-US" dirty="0">
                <a:solidFill>
                  <a:schemeClr val="tx2"/>
                </a:solidFill>
                <a:latin typeface="Times New Roman" panose="02020603050405020304" pitchFamily="18" charset="0"/>
                <a:cs typeface="Times New Roman" panose="02020603050405020304" pitchFamily="18" charset="0"/>
              </a:rPr>
              <a:t>1.9 Typical C++ Development Environment </a:t>
            </a:r>
            <a:r>
              <a:rPr lang="en-US" sz="2000" b="0" dirty="0">
                <a:solidFill>
                  <a:schemeClr val="tx2"/>
                </a:solidFill>
                <a:latin typeface="Times New Roman" panose="02020603050405020304" pitchFamily="18" charset="0"/>
                <a:cs typeface="Times New Roman" panose="02020603050405020304" pitchFamily="18" charset="0"/>
              </a:rPr>
              <a:t>(</a:t>
            </a:r>
            <a:r>
              <a:rPr lang="en-US" sz="2000" b="0" dirty="0" smtClean="0">
                <a:solidFill>
                  <a:schemeClr val="tx2"/>
                </a:solidFill>
                <a:latin typeface="Times New Roman" panose="02020603050405020304" pitchFamily="18" charset="0"/>
                <a:cs typeface="Times New Roman" panose="02020603050405020304" pitchFamily="18" charset="0"/>
              </a:rPr>
              <a:t>12 </a:t>
            </a:r>
            <a:r>
              <a:rPr lang="en-US" sz="2000" b="0" dirty="0">
                <a:solidFill>
                  <a:schemeClr val="tx2"/>
                </a:solidFill>
                <a:latin typeface="Times New Roman" panose="02020603050405020304" pitchFamily="18" charset="0"/>
                <a:cs typeface="Times New Roman" panose="02020603050405020304" pitchFamily="18" charset="0"/>
              </a:rPr>
              <a:t>of 12)</a:t>
            </a:r>
            <a:endParaRPr lang="en-US" dirty="0"/>
          </a:p>
        </p:txBody>
      </p:sp>
      <p:sp>
        <p:nvSpPr>
          <p:cNvPr id="3" name="Text Placeholder 2"/>
          <p:cNvSpPr>
            <a:spLocks noGrp="1"/>
          </p:cNvSpPr>
          <p:nvPr>
            <p:ph type="body" idx="1"/>
          </p:nvPr>
        </p:nvSpPr>
        <p:spPr/>
        <p:txBody>
          <a:bodyPr/>
          <a:lstStyle/>
          <a:p>
            <a:pPr lvl="1" eaLnBrk="1" hangingPunct="1"/>
            <a:r>
              <a:rPr lang="en-US" altLang="en-US" sz="2400" dirty="0">
                <a:solidFill>
                  <a:srgbClr val="000000"/>
                </a:solidFill>
                <a:latin typeface="+mn-lt"/>
              </a:rPr>
              <a:t>Data may be output to other devices, such as disks, hardcopy printers or even transmitted over the Internet</a:t>
            </a:r>
            <a:r>
              <a:rPr lang="en-US" altLang="en-US" sz="2400" dirty="0" smtClean="0">
                <a:solidFill>
                  <a:srgbClr val="000000"/>
                </a:solidFill>
                <a:latin typeface="+mn-lt"/>
              </a:rPr>
              <a:t>.</a:t>
            </a:r>
            <a:endParaRPr lang="en-US" altLang="en-US" sz="2400" dirty="0">
              <a:solidFill>
                <a:srgbClr val="000000"/>
              </a:solidFill>
              <a:latin typeface="+mn-lt"/>
            </a:endParaRPr>
          </a:p>
          <a:p>
            <a:pPr lvl="1" eaLnBrk="1" hangingPunct="1"/>
            <a:r>
              <a:rPr lang="en-US" altLang="en-US" sz="2400" dirty="0">
                <a:solidFill>
                  <a:srgbClr val="000000"/>
                </a:solidFill>
                <a:latin typeface="+mn-lt"/>
              </a:rPr>
              <a:t>There is also a </a:t>
            </a:r>
            <a:r>
              <a:rPr lang="en-US" altLang="en-US" sz="2400" b="1" dirty="0">
                <a:solidFill>
                  <a:schemeClr val="tx1"/>
                </a:solidFill>
                <a:latin typeface="+mn-lt"/>
              </a:rPr>
              <a:t>standard error stream</a:t>
            </a:r>
            <a:r>
              <a:rPr lang="en-US" altLang="en-US" sz="2400" dirty="0">
                <a:solidFill>
                  <a:srgbClr val="000000"/>
                </a:solidFill>
                <a:latin typeface="+mn-lt"/>
              </a:rPr>
              <a:t> referred to as </a:t>
            </a:r>
            <a:r>
              <a:rPr lang="en-US" altLang="en-US" sz="2400" b="1" dirty="0" smtClean="0">
                <a:solidFill>
                  <a:schemeClr val="tx1"/>
                </a:solidFill>
                <a:latin typeface="+mn-lt"/>
              </a:rPr>
              <a:t>cerr</a:t>
            </a:r>
            <a:r>
              <a:rPr lang="en-US" altLang="en-US" sz="2400" dirty="0">
                <a:solidFill>
                  <a:srgbClr val="0000FF"/>
                </a:solidFill>
                <a:latin typeface="+mn-lt"/>
              </a:rPr>
              <a:t>.</a:t>
            </a:r>
            <a:r>
              <a:rPr lang="en-US" altLang="en-US" sz="2400" dirty="0">
                <a:solidFill>
                  <a:srgbClr val="000000"/>
                </a:solidFill>
                <a:latin typeface="+mn-lt"/>
              </a:rPr>
              <a:t> The </a:t>
            </a:r>
            <a:r>
              <a:rPr lang="en-US" altLang="en-US" sz="2400" dirty="0">
                <a:solidFill>
                  <a:srgbClr val="000000"/>
                </a:solidFill>
                <a:latin typeface="Consolas" panose="020B0609020204030204" pitchFamily="49" charset="0"/>
              </a:rPr>
              <a:t>cerr</a:t>
            </a:r>
            <a:r>
              <a:rPr lang="en-US" altLang="en-US" sz="2400" dirty="0">
                <a:solidFill>
                  <a:srgbClr val="000000"/>
                </a:solidFill>
                <a:latin typeface="+mn-lt"/>
              </a:rPr>
              <a:t> stream is used for displaying error </a:t>
            </a:r>
            <a:r>
              <a:rPr lang="en-US" altLang="en-US" sz="2400" dirty="0" smtClean="0">
                <a:solidFill>
                  <a:srgbClr val="000000"/>
                </a:solidFill>
                <a:latin typeface="+mn-lt"/>
              </a:rPr>
              <a:t>messages.</a:t>
            </a:r>
            <a:endParaRPr lang="en-US" altLang="en-US" sz="2400" dirty="0">
              <a:solidFill>
                <a:srgbClr val="000000"/>
              </a:solidFill>
              <a:latin typeface="+mn-lt"/>
            </a:endParaRPr>
          </a:p>
        </p:txBody>
      </p:sp>
    </p:spTree>
    <p:extLst>
      <p:ext uri="{BB962C8B-B14F-4D97-AF65-F5344CB8AC3E}">
        <p14:creationId xmlns:p14="http://schemas.microsoft.com/office/powerpoint/2010/main" val="215928642"/>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Common Programming Error 1.1</a:t>
            </a:r>
          </a:p>
        </p:txBody>
      </p:sp>
      <p:sp>
        <p:nvSpPr>
          <p:cNvPr id="3" name="Text Placeholder 2"/>
          <p:cNvSpPr>
            <a:spLocks noGrp="1"/>
          </p:cNvSpPr>
          <p:nvPr>
            <p:ph type="body" idx="1"/>
          </p:nvPr>
        </p:nvSpPr>
        <p:spPr/>
        <p:txBody>
          <a:bodyPr/>
          <a:lstStyle/>
          <a:p>
            <a:pPr marL="0" indent="0">
              <a:buNone/>
            </a:pPr>
            <a:r>
              <a:rPr lang="en-US" sz="2400" dirty="0">
                <a:latin typeface="+mn-lt"/>
              </a:rPr>
              <a:t>Errors such as division by zero occur as a program runs, so they’re called </a:t>
            </a:r>
            <a:r>
              <a:rPr lang="en-US" sz="2400" b="1" dirty="0">
                <a:latin typeface="+mn-lt"/>
              </a:rPr>
              <a:t>runtime </a:t>
            </a:r>
            <a:r>
              <a:rPr lang="en-US" sz="2400" b="1" dirty="0" smtClean="0">
                <a:latin typeface="+mn-lt"/>
              </a:rPr>
              <a:t>errors </a:t>
            </a:r>
            <a:r>
              <a:rPr lang="en-US" sz="2400" dirty="0" smtClean="0">
                <a:latin typeface="+mn-lt"/>
              </a:rPr>
              <a:t>or </a:t>
            </a:r>
            <a:r>
              <a:rPr lang="en-US" sz="2400" b="1" dirty="0">
                <a:latin typeface="+mn-lt"/>
              </a:rPr>
              <a:t>execution-time </a:t>
            </a:r>
            <a:r>
              <a:rPr lang="en-US" sz="2400" b="1" dirty="0" smtClean="0">
                <a:latin typeface="+mn-lt"/>
              </a:rPr>
              <a:t>errors</a:t>
            </a:r>
            <a:r>
              <a:rPr lang="en-US" sz="2400" dirty="0" smtClean="0">
                <a:latin typeface="+mn-lt"/>
              </a:rPr>
              <a:t>. </a:t>
            </a:r>
            <a:r>
              <a:rPr lang="en-US" sz="2400" b="1" dirty="0" smtClean="0">
                <a:latin typeface="+mn-lt"/>
              </a:rPr>
              <a:t>Fatal </a:t>
            </a:r>
            <a:r>
              <a:rPr lang="en-US" sz="2400" b="1" dirty="0">
                <a:latin typeface="+mn-lt"/>
              </a:rPr>
              <a:t>runtime errors </a:t>
            </a:r>
            <a:r>
              <a:rPr lang="en-US" sz="2400" dirty="0">
                <a:latin typeface="+mn-lt"/>
              </a:rPr>
              <a:t>cause programs to terminate </a:t>
            </a:r>
            <a:r>
              <a:rPr lang="en-US" sz="2400" dirty="0" smtClean="0">
                <a:latin typeface="+mn-lt"/>
              </a:rPr>
              <a:t>immediately without </a:t>
            </a:r>
            <a:r>
              <a:rPr lang="en-US" sz="2400" dirty="0">
                <a:latin typeface="+mn-lt"/>
              </a:rPr>
              <a:t>having successfully performed their jobs. </a:t>
            </a:r>
            <a:r>
              <a:rPr lang="en-US" sz="2400" b="1" dirty="0">
                <a:latin typeface="+mn-lt"/>
              </a:rPr>
              <a:t>Nonfatal runtime errors </a:t>
            </a:r>
            <a:r>
              <a:rPr lang="en-US" sz="2400" dirty="0">
                <a:latin typeface="+mn-lt"/>
              </a:rPr>
              <a:t>allow </a:t>
            </a:r>
            <a:r>
              <a:rPr lang="en-US" sz="2400" dirty="0" smtClean="0">
                <a:latin typeface="+mn-lt"/>
              </a:rPr>
              <a:t>programs to </a:t>
            </a:r>
            <a:r>
              <a:rPr lang="en-US" sz="2400" dirty="0">
                <a:latin typeface="+mn-lt"/>
              </a:rPr>
              <a:t>run to completion, often producing incorrect results.</a:t>
            </a:r>
          </a:p>
        </p:txBody>
      </p:sp>
    </p:spTree>
    <p:extLst>
      <p:ext uri="{BB962C8B-B14F-4D97-AF65-F5344CB8AC3E}">
        <p14:creationId xmlns:p14="http://schemas.microsoft.com/office/powerpoint/2010/main" val="1580188703"/>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2"/>
                </a:solidFill>
                <a:latin typeface="Times New Roman" panose="02020603050405020304" pitchFamily="18" charset="0"/>
                <a:cs typeface="Times New Roman" panose="02020603050405020304" pitchFamily="18" charset="0"/>
              </a:rPr>
              <a:t>1.10 Test-Driving </a:t>
            </a:r>
            <a:r>
              <a:rPr lang="en-US" dirty="0">
                <a:solidFill>
                  <a:schemeClr val="tx2"/>
                </a:solidFill>
                <a:latin typeface="Times New Roman" panose="02020603050405020304" pitchFamily="18" charset="0"/>
                <a:cs typeface="Times New Roman" panose="02020603050405020304" pitchFamily="18" charset="0"/>
              </a:rPr>
              <a:t>a C++ </a:t>
            </a:r>
            <a:r>
              <a:rPr lang="en-US" dirty="0" smtClean="0">
                <a:solidFill>
                  <a:schemeClr val="tx2"/>
                </a:solidFill>
                <a:latin typeface="Times New Roman" panose="02020603050405020304" pitchFamily="18" charset="0"/>
                <a:cs typeface="Times New Roman" panose="02020603050405020304" pitchFamily="18" charset="0"/>
              </a:rPr>
              <a:t>Application </a:t>
            </a:r>
            <a:r>
              <a:rPr lang="en-US" sz="2000" b="0" dirty="0" smtClean="0">
                <a:solidFill>
                  <a:schemeClr val="tx2"/>
                </a:solidFill>
                <a:latin typeface="Times New Roman" panose="02020603050405020304" pitchFamily="18" charset="0"/>
                <a:cs typeface="Times New Roman" panose="02020603050405020304" pitchFamily="18" charset="0"/>
              </a:rPr>
              <a:t>(1 of 2)</a:t>
            </a:r>
            <a:endParaRPr lang="en-US" sz="2000" b="0" dirty="0">
              <a:solidFill>
                <a:schemeClr val="tx2"/>
              </a:solidFill>
              <a:latin typeface="Times New Roman" panose="02020603050405020304" pitchFamily="18" charset="0"/>
              <a:cs typeface="Times New Roman" panose="02020603050405020304" pitchFamily="18" charset="0"/>
            </a:endParaRPr>
          </a:p>
        </p:txBody>
      </p:sp>
      <p:sp>
        <p:nvSpPr>
          <p:cNvPr id="3" name="Text Placeholder 2"/>
          <p:cNvSpPr>
            <a:spLocks noGrp="1"/>
          </p:cNvSpPr>
          <p:nvPr>
            <p:ph type="body" idx="1"/>
          </p:nvPr>
        </p:nvSpPr>
        <p:spPr/>
        <p:txBody>
          <a:bodyPr/>
          <a:lstStyle/>
          <a:p>
            <a:pPr eaLnBrk="1" hangingPunct="1"/>
            <a:r>
              <a:rPr lang="en-US" altLang="en-US" sz="2400" dirty="0">
                <a:solidFill>
                  <a:srgbClr val="000000"/>
                </a:solidFill>
                <a:latin typeface="+mn-lt"/>
              </a:rPr>
              <a:t>In this section, you’ll compile, run and interact with your first C++ application</a:t>
            </a:r>
            <a:r>
              <a:rPr lang="en-US" altLang="en-US" sz="2400" dirty="0" smtClean="0">
                <a:solidFill>
                  <a:srgbClr val="000000"/>
                </a:solidFill>
                <a:latin typeface="+mn-lt"/>
              </a:rPr>
              <a:t>.</a:t>
            </a:r>
            <a:endParaRPr lang="en-US" altLang="en-US" sz="2400" dirty="0">
              <a:solidFill>
                <a:srgbClr val="000000"/>
              </a:solidFill>
              <a:latin typeface="+mn-lt"/>
            </a:endParaRPr>
          </a:p>
          <a:p>
            <a:pPr lvl="1" eaLnBrk="1" hangingPunct="1"/>
            <a:r>
              <a:rPr lang="en-US" altLang="en-US" sz="2400" dirty="0">
                <a:solidFill>
                  <a:srgbClr val="000000"/>
                </a:solidFill>
                <a:latin typeface="+mn-lt"/>
              </a:rPr>
              <a:t>Guess-the-number game, which picks a number from 1 to 1000 and prompts you to guess it</a:t>
            </a:r>
            <a:r>
              <a:rPr lang="en-US" altLang="en-US" sz="2400" dirty="0" smtClean="0">
                <a:solidFill>
                  <a:srgbClr val="000000"/>
                </a:solidFill>
                <a:latin typeface="+mn-lt"/>
              </a:rPr>
              <a:t>.</a:t>
            </a:r>
            <a:endParaRPr lang="en-US" altLang="en-US" sz="2400" dirty="0">
              <a:solidFill>
                <a:srgbClr val="000000"/>
              </a:solidFill>
              <a:latin typeface="+mn-lt"/>
            </a:endParaRPr>
          </a:p>
          <a:p>
            <a:pPr lvl="1" eaLnBrk="1" hangingPunct="1"/>
            <a:r>
              <a:rPr lang="en-US" altLang="en-US" sz="2400" dirty="0">
                <a:solidFill>
                  <a:srgbClr val="000000"/>
                </a:solidFill>
                <a:latin typeface="+mn-lt"/>
              </a:rPr>
              <a:t>If your guess is correct, the game ends</a:t>
            </a:r>
            <a:r>
              <a:rPr lang="en-US" altLang="en-US" sz="2400" dirty="0" smtClean="0">
                <a:solidFill>
                  <a:srgbClr val="000000"/>
                </a:solidFill>
                <a:latin typeface="+mn-lt"/>
              </a:rPr>
              <a:t>.</a:t>
            </a:r>
            <a:endParaRPr lang="en-US" altLang="en-US" sz="2400" dirty="0">
              <a:solidFill>
                <a:srgbClr val="000000"/>
              </a:solidFill>
              <a:latin typeface="+mn-lt"/>
            </a:endParaRPr>
          </a:p>
          <a:p>
            <a:pPr lvl="1" eaLnBrk="1" hangingPunct="1"/>
            <a:r>
              <a:rPr lang="en-US" altLang="en-US" sz="2400" dirty="0">
                <a:solidFill>
                  <a:srgbClr val="000000"/>
                </a:solidFill>
                <a:latin typeface="+mn-lt"/>
              </a:rPr>
              <a:t>If your guess is not correct, the application indicates whether your guess is higher or lower than the correct number. There is no limit on the number of guesses you can make</a:t>
            </a:r>
            <a:r>
              <a:rPr lang="en-US" altLang="en-US" sz="2400" dirty="0" smtClean="0">
                <a:solidFill>
                  <a:srgbClr val="000000"/>
                </a:solidFill>
                <a:latin typeface="+mn-lt"/>
              </a:rPr>
              <a:t>.</a:t>
            </a:r>
            <a:endParaRPr lang="en-US" altLang="en-US" sz="2400" dirty="0">
              <a:solidFill>
                <a:srgbClr val="000000"/>
              </a:solidFill>
              <a:latin typeface="+mn-lt"/>
            </a:endParaRPr>
          </a:p>
        </p:txBody>
      </p:sp>
    </p:spTree>
    <p:extLst>
      <p:ext uri="{BB962C8B-B14F-4D97-AF65-F5344CB8AC3E}">
        <p14:creationId xmlns:p14="http://schemas.microsoft.com/office/powerpoint/2010/main" val="638934412"/>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2"/>
                </a:solidFill>
                <a:latin typeface="Times New Roman" panose="02020603050405020304" pitchFamily="18" charset="0"/>
                <a:cs typeface="Times New Roman" panose="02020603050405020304" pitchFamily="18" charset="0"/>
              </a:rPr>
              <a:t>1.10 Test-Driving a C++ Application </a:t>
            </a:r>
            <a:r>
              <a:rPr lang="en-US" sz="2000" b="0" dirty="0" smtClean="0">
                <a:solidFill>
                  <a:schemeClr val="tx2"/>
                </a:solidFill>
                <a:latin typeface="Times New Roman" panose="02020603050405020304" pitchFamily="18" charset="0"/>
                <a:cs typeface="Times New Roman" panose="02020603050405020304" pitchFamily="18" charset="0"/>
              </a:rPr>
              <a:t>(2 </a:t>
            </a:r>
            <a:r>
              <a:rPr lang="en-US" sz="2000" b="0" dirty="0">
                <a:solidFill>
                  <a:schemeClr val="tx2"/>
                </a:solidFill>
                <a:latin typeface="Times New Roman" panose="02020603050405020304" pitchFamily="18" charset="0"/>
                <a:cs typeface="Times New Roman" panose="02020603050405020304" pitchFamily="18" charset="0"/>
              </a:rPr>
              <a:t>of 2)</a:t>
            </a:r>
            <a:endParaRPr lang="en-US" dirty="0">
              <a:solidFill>
                <a:schemeClr val="tx2"/>
              </a:solidFill>
              <a:latin typeface="Times New Roman" panose="02020603050405020304" pitchFamily="18" charset="0"/>
              <a:cs typeface="Times New Roman" panose="02020603050405020304" pitchFamily="18" charset="0"/>
            </a:endParaRPr>
          </a:p>
        </p:txBody>
      </p:sp>
      <p:sp>
        <p:nvSpPr>
          <p:cNvPr id="3" name="Text Placeholder 2"/>
          <p:cNvSpPr>
            <a:spLocks noGrp="1"/>
          </p:cNvSpPr>
          <p:nvPr>
            <p:ph type="body" idx="1"/>
          </p:nvPr>
        </p:nvSpPr>
        <p:spPr/>
        <p:txBody>
          <a:bodyPr/>
          <a:lstStyle/>
          <a:p>
            <a:r>
              <a:rPr lang="en-US" sz="2400" dirty="0">
                <a:solidFill>
                  <a:srgbClr val="000000"/>
                </a:solidFill>
                <a:latin typeface="+mn-lt"/>
              </a:rPr>
              <a:t>[Note: For this test drive only, we’ve modified this application from the exercise you’ll be asked to create in Chapter 6, Functions and an Introduction to </a:t>
            </a:r>
            <a:r>
              <a:rPr lang="en-US" sz="2400" dirty="0" smtClean="0">
                <a:solidFill>
                  <a:srgbClr val="000000"/>
                </a:solidFill>
                <a:latin typeface="+mn-lt"/>
              </a:rPr>
              <a:t>Recursion. Normally </a:t>
            </a:r>
            <a:r>
              <a:rPr lang="en-US" sz="2400" dirty="0">
                <a:solidFill>
                  <a:srgbClr val="000000"/>
                </a:solidFill>
                <a:latin typeface="+mn-lt"/>
              </a:rPr>
              <a:t>this application randomly selects the correct answer as you execute the program. The modified application uses the same correct answer every time the program executes (though this may vary by compiler), so you can use the same guesses we use in this section and see the same results as we walk you through interacting with your first C++ application</a:t>
            </a:r>
            <a:r>
              <a:rPr lang="en-US" sz="2400" dirty="0" smtClean="0">
                <a:solidFill>
                  <a:srgbClr val="000000"/>
                </a:solidFill>
                <a:latin typeface="+mn-lt"/>
              </a:rPr>
              <a:t>.]</a:t>
            </a:r>
            <a:endParaRPr lang="en-US" sz="2400" dirty="0">
              <a:solidFill>
                <a:srgbClr val="000000"/>
              </a:solidFill>
              <a:latin typeface="+mn-lt"/>
            </a:endParaRPr>
          </a:p>
        </p:txBody>
      </p:sp>
    </p:spTree>
    <p:extLst>
      <p:ext uri="{BB962C8B-B14F-4D97-AF65-F5344CB8AC3E}">
        <p14:creationId xmlns:p14="http://schemas.microsoft.com/office/powerpoint/2010/main" val="3210240409"/>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solidFill>
                  <a:schemeClr val="tx2"/>
                </a:solidFill>
                <a:latin typeface="Times New Roman" panose="02020603050405020304" pitchFamily="18" charset="0"/>
                <a:cs typeface="Times New Roman" panose="02020603050405020304" pitchFamily="18" charset="0"/>
              </a:rPr>
              <a:t>1.10.1 Compiling and Running an Application in Visual Studio 2015 for </a:t>
            </a:r>
            <a:r>
              <a:rPr lang="en-US" sz="3200" dirty="0" smtClean="0">
                <a:solidFill>
                  <a:schemeClr val="tx2"/>
                </a:solidFill>
                <a:latin typeface="Times New Roman" panose="02020603050405020304" pitchFamily="18" charset="0"/>
                <a:cs typeface="Times New Roman" panose="02020603050405020304" pitchFamily="18" charset="0"/>
              </a:rPr>
              <a:t>Windows </a:t>
            </a:r>
            <a:r>
              <a:rPr lang="en-US" sz="2000" b="0" dirty="0" smtClean="0">
                <a:solidFill>
                  <a:schemeClr val="tx2"/>
                </a:solidFill>
                <a:latin typeface="Times New Roman" panose="02020603050405020304" pitchFamily="18" charset="0"/>
                <a:cs typeface="Times New Roman" panose="02020603050405020304" pitchFamily="18" charset="0"/>
              </a:rPr>
              <a:t>(1 of 13)</a:t>
            </a:r>
            <a:endParaRPr lang="en-US" sz="2000" b="0" dirty="0">
              <a:solidFill>
                <a:schemeClr val="tx2"/>
              </a:solidFill>
              <a:latin typeface="Times New Roman" panose="02020603050405020304" pitchFamily="18" charset="0"/>
              <a:cs typeface="Times New Roman" panose="02020603050405020304" pitchFamily="18" charset="0"/>
            </a:endParaRPr>
          </a:p>
        </p:txBody>
      </p:sp>
      <p:sp>
        <p:nvSpPr>
          <p:cNvPr id="3" name="Text Placeholder 2"/>
          <p:cNvSpPr>
            <a:spLocks noGrp="1"/>
          </p:cNvSpPr>
          <p:nvPr>
            <p:ph type="body" idx="1"/>
          </p:nvPr>
        </p:nvSpPr>
        <p:spPr/>
        <p:txBody>
          <a:bodyPr/>
          <a:lstStyle/>
          <a:p>
            <a:r>
              <a:rPr lang="en-US" sz="2400" dirty="0">
                <a:latin typeface="+mn-lt"/>
              </a:rPr>
              <a:t>In this section, you’ll run a C++ program on Windows using Microsoft Visual Studio 2015 Community Edition</a:t>
            </a:r>
            <a:r>
              <a:rPr lang="en-US" sz="2400" dirty="0" smtClean="0">
                <a:latin typeface="+mn-lt"/>
              </a:rPr>
              <a:t>.</a:t>
            </a:r>
            <a:endParaRPr lang="en-US" sz="2400" dirty="0">
              <a:latin typeface="+mn-lt"/>
            </a:endParaRPr>
          </a:p>
          <a:p>
            <a:r>
              <a:rPr lang="en-US" sz="2400" dirty="0">
                <a:latin typeface="+mn-lt"/>
              </a:rPr>
              <a:t>There are several versions of Visual Studio available—on some versions, the options, menus and instructions we present might differ slightly. From this point forward, we’ll refer to Visual Studio 2015 Community Edition simply as “Visual Studio” or “the </a:t>
            </a:r>
            <a:r>
              <a:rPr lang="en-US" sz="2400" dirty="0" smtClean="0">
                <a:latin typeface="+mn-lt"/>
              </a:rPr>
              <a:t>I</a:t>
            </a:r>
            <a:r>
              <a:rPr lang="en-US" sz="100" dirty="0" smtClean="0">
                <a:latin typeface="+mn-lt"/>
              </a:rPr>
              <a:t> </a:t>
            </a:r>
            <a:r>
              <a:rPr lang="en-US" sz="2400" dirty="0" smtClean="0">
                <a:latin typeface="+mn-lt"/>
              </a:rPr>
              <a:t>D</a:t>
            </a:r>
            <a:r>
              <a:rPr lang="en-US" sz="100" dirty="0" smtClean="0">
                <a:latin typeface="+mn-lt"/>
              </a:rPr>
              <a:t> </a:t>
            </a:r>
            <a:r>
              <a:rPr lang="en-US" sz="2400" dirty="0" smtClean="0">
                <a:latin typeface="+mn-lt"/>
              </a:rPr>
              <a:t>E.”</a:t>
            </a:r>
            <a:endParaRPr lang="en-US" sz="2400" dirty="0">
              <a:latin typeface="+mn-lt"/>
            </a:endParaRPr>
          </a:p>
        </p:txBody>
      </p:sp>
    </p:spTree>
    <p:extLst>
      <p:ext uri="{BB962C8B-B14F-4D97-AF65-F5344CB8AC3E}">
        <p14:creationId xmlns:p14="http://schemas.microsoft.com/office/powerpoint/2010/main" val="3577738950"/>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solidFill>
                  <a:schemeClr val="tx2"/>
                </a:solidFill>
                <a:latin typeface="Times New Roman" panose="02020603050405020304" pitchFamily="18" charset="0"/>
                <a:cs typeface="Times New Roman" panose="02020603050405020304" pitchFamily="18" charset="0"/>
              </a:rPr>
              <a:t>1.10.1 Compiling and Running an Application in Visual Studio 2015 for Windows </a:t>
            </a:r>
            <a:r>
              <a:rPr lang="en-US" sz="2000" b="0" dirty="0" smtClean="0">
                <a:solidFill>
                  <a:schemeClr val="tx2"/>
                </a:solidFill>
                <a:latin typeface="Times New Roman" panose="02020603050405020304" pitchFamily="18" charset="0"/>
                <a:cs typeface="Times New Roman" panose="02020603050405020304" pitchFamily="18" charset="0"/>
              </a:rPr>
              <a:t>(2 </a:t>
            </a:r>
            <a:r>
              <a:rPr lang="en-US" sz="2000" b="0" dirty="0">
                <a:solidFill>
                  <a:schemeClr val="tx2"/>
                </a:solidFill>
                <a:latin typeface="Times New Roman" panose="02020603050405020304" pitchFamily="18" charset="0"/>
                <a:cs typeface="Times New Roman" panose="02020603050405020304" pitchFamily="18" charset="0"/>
              </a:rPr>
              <a:t>of 13)</a:t>
            </a:r>
            <a:endParaRPr lang="en-US" sz="2000" b="0" dirty="0">
              <a:solidFill>
                <a:schemeClr val="tx2"/>
              </a:solidFill>
            </a:endParaRPr>
          </a:p>
        </p:txBody>
      </p:sp>
      <p:sp>
        <p:nvSpPr>
          <p:cNvPr id="3" name="Text Placeholder 2"/>
          <p:cNvSpPr>
            <a:spLocks noGrp="1"/>
          </p:cNvSpPr>
          <p:nvPr>
            <p:ph type="body" idx="1"/>
          </p:nvPr>
        </p:nvSpPr>
        <p:spPr/>
        <p:txBody>
          <a:bodyPr/>
          <a:lstStyle/>
          <a:p>
            <a:r>
              <a:rPr lang="en-US" sz="2400" dirty="0">
                <a:latin typeface="+mn-lt"/>
              </a:rPr>
              <a:t>Step 1: Checking Your </a:t>
            </a:r>
            <a:r>
              <a:rPr lang="en-US" sz="2400" dirty="0" smtClean="0">
                <a:latin typeface="+mn-lt"/>
              </a:rPr>
              <a:t>Setup</a:t>
            </a:r>
            <a:endParaRPr lang="en-US" sz="2400" dirty="0">
              <a:latin typeface="+mn-lt"/>
            </a:endParaRPr>
          </a:p>
          <a:p>
            <a:pPr lvl="1"/>
            <a:r>
              <a:rPr lang="en-US" sz="2400" dirty="0">
                <a:latin typeface="+mn-lt"/>
              </a:rPr>
              <a:t>It’s important to read this book’s Before You Begin section to make sure that you’ve installed Visual Studio and copied the book’s examples to your hard drive correctly</a:t>
            </a:r>
            <a:r>
              <a:rPr lang="en-US" sz="2400" dirty="0" smtClean="0">
                <a:latin typeface="+mn-lt"/>
              </a:rPr>
              <a:t>.</a:t>
            </a:r>
            <a:endParaRPr lang="en-US" sz="2400" dirty="0">
              <a:latin typeface="+mn-lt"/>
            </a:endParaRPr>
          </a:p>
        </p:txBody>
      </p:sp>
    </p:spTree>
    <p:extLst>
      <p:ext uri="{BB962C8B-B14F-4D97-AF65-F5344CB8AC3E}">
        <p14:creationId xmlns:p14="http://schemas.microsoft.com/office/powerpoint/2010/main" val="3871485179"/>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solidFill>
                  <a:schemeClr val="tx2"/>
                </a:solidFill>
                <a:latin typeface="Times New Roman" panose="02020603050405020304" pitchFamily="18" charset="0"/>
                <a:cs typeface="Times New Roman" panose="02020603050405020304" pitchFamily="18" charset="0"/>
              </a:rPr>
              <a:t>1.10.1 Compiling and Running an Application in Visual Studio 2015 for Windows </a:t>
            </a:r>
            <a:r>
              <a:rPr lang="en-US" sz="2000" b="0" dirty="0" smtClean="0">
                <a:solidFill>
                  <a:schemeClr val="tx2"/>
                </a:solidFill>
                <a:latin typeface="Times New Roman" panose="02020603050405020304" pitchFamily="18" charset="0"/>
                <a:cs typeface="Times New Roman" panose="02020603050405020304" pitchFamily="18" charset="0"/>
              </a:rPr>
              <a:t>(3 of 13)</a:t>
            </a:r>
            <a:endParaRPr lang="en-US" sz="3200" dirty="0">
              <a:latin typeface="Times New Roman" panose="02020603050405020304" pitchFamily="18" charset="0"/>
              <a:cs typeface="Times New Roman" panose="02020603050405020304" pitchFamily="18" charset="0"/>
            </a:endParaRPr>
          </a:p>
        </p:txBody>
      </p:sp>
      <p:sp>
        <p:nvSpPr>
          <p:cNvPr id="3" name="Text Placeholder 2"/>
          <p:cNvSpPr>
            <a:spLocks noGrp="1"/>
          </p:cNvSpPr>
          <p:nvPr>
            <p:ph type="body" idx="1"/>
          </p:nvPr>
        </p:nvSpPr>
        <p:spPr>
          <a:xfrm>
            <a:off x="457200" y="1600200"/>
            <a:ext cx="8229600" cy="4754880"/>
          </a:xfrm>
        </p:spPr>
        <p:txBody>
          <a:bodyPr/>
          <a:lstStyle/>
          <a:p>
            <a:r>
              <a:rPr lang="en-US" sz="2200" dirty="0">
                <a:latin typeface="+mn-lt"/>
              </a:rPr>
              <a:t>Step 2: Launching Visual Studio </a:t>
            </a:r>
          </a:p>
          <a:p>
            <a:pPr lvl="1"/>
            <a:r>
              <a:rPr lang="en-US" sz="2200" dirty="0">
                <a:latin typeface="+mn-lt"/>
              </a:rPr>
              <a:t>Open Visual Studio from the </a:t>
            </a:r>
            <a:r>
              <a:rPr lang="en-US" sz="2200" b="1" dirty="0">
                <a:latin typeface="+mn-lt"/>
              </a:rPr>
              <a:t>Start</a:t>
            </a:r>
            <a:r>
              <a:rPr lang="en-US" sz="2200" dirty="0">
                <a:latin typeface="+mn-lt"/>
              </a:rPr>
              <a:t> menu</a:t>
            </a:r>
            <a:r>
              <a:rPr lang="en-US" sz="2200" dirty="0" smtClean="0">
                <a:latin typeface="+mn-lt"/>
              </a:rPr>
              <a:t>.</a:t>
            </a:r>
            <a:endParaRPr lang="en-US" sz="2200" dirty="0">
              <a:latin typeface="+mn-lt"/>
            </a:endParaRPr>
          </a:p>
          <a:p>
            <a:pPr lvl="1"/>
            <a:r>
              <a:rPr lang="en-US" sz="2200" dirty="0">
                <a:latin typeface="+mn-lt"/>
              </a:rPr>
              <a:t>The </a:t>
            </a:r>
            <a:r>
              <a:rPr lang="en-US" sz="2200" dirty="0" smtClean="0">
                <a:latin typeface="+mn-lt"/>
              </a:rPr>
              <a:t>I</a:t>
            </a:r>
            <a:r>
              <a:rPr lang="en-US" sz="100" dirty="0" smtClean="0">
                <a:latin typeface="+mn-lt"/>
              </a:rPr>
              <a:t> </a:t>
            </a:r>
            <a:r>
              <a:rPr lang="en-US" sz="2200" dirty="0" smtClean="0">
                <a:latin typeface="+mn-lt"/>
              </a:rPr>
              <a:t>D</a:t>
            </a:r>
            <a:r>
              <a:rPr lang="en-US" sz="100" dirty="0" smtClean="0">
                <a:latin typeface="+mn-lt"/>
              </a:rPr>
              <a:t> </a:t>
            </a:r>
            <a:r>
              <a:rPr lang="en-US" sz="2200" dirty="0" smtClean="0">
                <a:latin typeface="+mn-lt"/>
              </a:rPr>
              <a:t>E </a:t>
            </a:r>
            <a:r>
              <a:rPr lang="en-US" sz="2200" dirty="0">
                <a:latin typeface="+mn-lt"/>
              </a:rPr>
              <a:t>displays the Start Page </a:t>
            </a:r>
            <a:r>
              <a:rPr lang="en-US" sz="2200" dirty="0" smtClean="0">
                <a:latin typeface="+mn-lt"/>
              </a:rPr>
              <a:t>(Figure </a:t>
            </a:r>
            <a:r>
              <a:rPr lang="en-US" sz="2200" dirty="0">
                <a:latin typeface="+mn-lt"/>
              </a:rPr>
              <a:t>1.12), which provides links for creating new programs, opening existing programs and learning about the </a:t>
            </a:r>
            <a:r>
              <a:rPr lang="en-US" sz="2200" dirty="0" smtClean="0">
                <a:latin typeface="+mn-lt"/>
              </a:rPr>
              <a:t>I</a:t>
            </a:r>
            <a:r>
              <a:rPr lang="en-US" sz="100" dirty="0" smtClean="0">
                <a:latin typeface="+mn-lt"/>
              </a:rPr>
              <a:t> </a:t>
            </a:r>
            <a:r>
              <a:rPr lang="en-US" sz="2200" dirty="0" smtClean="0">
                <a:latin typeface="+mn-lt"/>
              </a:rPr>
              <a:t>D</a:t>
            </a:r>
            <a:r>
              <a:rPr lang="en-US" sz="100" dirty="0" smtClean="0">
                <a:latin typeface="+mn-lt"/>
              </a:rPr>
              <a:t> </a:t>
            </a:r>
            <a:r>
              <a:rPr lang="en-US" sz="2200" dirty="0" smtClean="0">
                <a:latin typeface="+mn-lt"/>
              </a:rPr>
              <a:t>E </a:t>
            </a:r>
            <a:r>
              <a:rPr lang="en-US" sz="2200" dirty="0">
                <a:latin typeface="+mn-lt"/>
              </a:rPr>
              <a:t>and various programming topics</a:t>
            </a:r>
            <a:r>
              <a:rPr lang="en-US" sz="2200" dirty="0" smtClean="0">
                <a:latin typeface="+mn-lt"/>
              </a:rPr>
              <a:t>.</a:t>
            </a:r>
            <a:endParaRPr lang="en-US" sz="2200" dirty="0">
              <a:latin typeface="+mn-lt"/>
            </a:endParaRPr>
          </a:p>
          <a:p>
            <a:pPr lvl="1"/>
            <a:r>
              <a:rPr lang="en-US" sz="2200" dirty="0">
                <a:latin typeface="+mn-lt"/>
              </a:rPr>
              <a:t>Close this window for now by clicking the </a:t>
            </a:r>
            <a:r>
              <a:rPr lang="en-US" sz="2200" b="1" dirty="0">
                <a:latin typeface="+mn-lt"/>
              </a:rPr>
              <a:t>X</a:t>
            </a:r>
            <a:r>
              <a:rPr lang="en-US" sz="2200" dirty="0">
                <a:latin typeface="+mn-lt"/>
              </a:rPr>
              <a:t> in its tab—you can access this window any time by selecting </a:t>
            </a:r>
            <a:r>
              <a:rPr lang="en-US" sz="2200" b="1" dirty="0">
                <a:latin typeface="+mn-lt"/>
              </a:rPr>
              <a:t>View &gt; Start Page</a:t>
            </a:r>
            <a:r>
              <a:rPr lang="en-US" sz="2200" dirty="0" smtClean="0">
                <a:latin typeface="+mn-lt"/>
              </a:rPr>
              <a:t>.</a:t>
            </a:r>
            <a:endParaRPr lang="en-US" sz="2200" dirty="0">
              <a:latin typeface="+mn-lt"/>
            </a:endParaRPr>
          </a:p>
          <a:p>
            <a:pPr lvl="2"/>
            <a:r>
              <a:rPr lang="en-US" sz="2200" dirty="0">
                <a:latin typeface="+mn-lt"/>
              </a:rPr>
              <a:t>We use the &gt; character to indicate selecting a menu item from a menu. For example, the notation </a:t>
            </a:r>
            <a:r>
              <a:rPr lang="en-US" sz="2200" b="1" dirty="0">
                <a:latin typeface="+mn-lt"/>
              </a:rPr>
              <a:t>File &gt; Open </a:t>
            </a:r>
            <a:r>
              <a:rPr lang="en-US" sz="2200" dirty="0">
                <a:latin typeface="+mn-lt"/>
              </a:rPr>
              <a:t>indicates that you should select the </a:t>
            </a:r>
            <a:r>
              <a:rPr lang="en-US" sz="2200" b="1" dirty="0">
                <a:latin typeface="+mn-lt"/>
              </a:rPr>
              <a:t>Open</a:t>
            </a:r>
            <a:r>
              <a:rPr lang="en-US" sz="2200" dirty="0">
                <a:latin typeface="+mn-lt"/>
              </a:rPr>
              <a:t> menu item from the </a:t>
            </a:r>
            <a:r>
              <a:rPr lang="en-US" sz="2200" b="1" dirty="0">
                <a:latin typeface="+mn-lt"/>
              </a:rPr>
              <a:t>File</a:t>
            </a:r>
            <a:r>
              <a:rPr lang="en-US" sz="2200" dirty="0">
                <a:latin typeface="+mn-lt"/>
              </a:rPr>
              <a:t> menu</a:t>
            </a:r>
            <a:r>
              <a:rPr lang="en-US" sz="2200" dirty="0" smtClean="0">
                <a:latin typeface="+mn-lt"/>
              </a:rPr>
              <a:t>.</a:t>
            </a:r>
            <a:endParaRPr lang="en-US" sz="2200" dirty="0">
              <a:latin typeface="+mn-lt"/>
            </a:endParaRPr>
          </a:p>
        </p:txBody>
      </p:sp>
    </p:spTree>
    <p:extLst>
      <p:ext uri="{BB962C8B-B14F-4D97-AF65-F5344CB8AC3E}">
        <p14:creationId xmlns:p14="http://schemas.microsoft.com/office/powerpoint/2010/main" val="560790459"/>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a:t>Figure 1.12 Visual Studio 2015 Community Edition Window Showing the Start Page</a:t>
            </a:r>
          </a:p>
        </p:txBody>
      </p:sp>
      <p:pic>
        <p:nvPicPr>
          <p:cNvPr id="6" name="Picture 5" descr="A screen shot of window titled, Start Page, Microsoft Visual Studio. The Start Page tab is opened. The main window is divided into three panes. The left pane has Visual Studio with following links. Start, with following options. Open project and open from source control. Recent, with following options. Console Application 1 and C p p h t p 10 underscore test. The middle pane contains, Discover Visual Studio Community 2015 and New on Microsoft Platforms. The right pane contains Solution Explore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4529" y="1685176"/>
            <a:ext cx="7954942" cy="4271419"/>
          </a:xfrm>
          <a:prstGeom prst="rect">
            <a:avLst/>
          </a:prstGeom>
        </p:spPr>
      </p:pic>
    </p:spTree>
    <p:extLst>
      <p:ext uri="{BB962C8B-B14F-4D97-AF65-F5344CB8AC3E}">
        <p14:creationId xmlns:p14="http://schemas.microsoft.com/office/powerpoint/2010/main" val="1444062903"/>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solidFill>
                  <a:schemeClr val="tx2"/>
                </a:solidFill>
                <a:latin typeface="Times New Roman" panose="02020603050405020304" pitchFamily="18" charset="0"/>
                <a:cs typeface="Times New Roman" panose="02020603050405020304" pitchFamily="18" charset="0"/>
              </a:rPr>
              <a:t>1.10.1 Compiling and Running an Application in Visual Studio 2015 for Windows </a:t>
            </a:r>
            <a:r>
              <a:rPr lang="en-US" sz="2000" b="0" dirty="0" smtClean="0">
                <a:solidFill>
                  <a:schemeClr val="tx2"/>
                </a:solidFill>
                <a:latin typeface="Times New Roman" panose="02020603050405020304" pitchFamily="18" charset="0"/>
                <a:cs typeface="Times New Roman" panose="02020603050405020304" pitchFamily="18" charset="0"/>
              </a:rPr>
              <a:t>(4 </a:t>
            </a:r>
            <a:r>
              <a:rPr lang="en-US" sz="2000" b="0" dirty="0">
                <a:solidFill>
                  <a:schemeClr val="tx2"/>
                </a:solidFill>
                <a:latin typeface="Times New Roman" panose="02020603050405020304" pitchFamily="18" charset="0"/>
                <a:cs typeface="Times New Roman" panose="02020603050405020304" pitchFamily="18" charset="0"/>
              </a:rPr>
              <a:t>of 13)</a:t>
            </a:r>
            <a:endParaRPr lang="en-US" sz="2000" dirty="0"/>
          </a:p>
        </p:txBody>
      </p:sp>
      <p:sp>
        <p:nvSpPr>
          <p:cNvPr id="3" name="Text Placeholder 2"/>
          <p:cNvSpPr>
            <a:spLocks noGrp="1"/>
          </p:cNvSpPr>
          <p:nvPr>
            <p:ph type="body" idx="1"/>
          </p:nvPr>
        </p:nvSpPr>
        <p:spPr/>
        <p:txBody>
          <a:bodyPr/>
          <a:lstStyle/>
          <a:p>
            <a:r>
              <a:rPr lang="en-US" sz="2400" dirty="0">
                <a:latin typeface="+mn-lt"/>
              </a:rPr>
              <a:t>Step 3: Creating a Project</a:t>
            </a:r>
          </a:p>
          <a:p>
            <a:pPr lvl="1"/>
            <a:r>
              <a:rPr lang="en-US" sz="2400" dirty="0">
                <a:latin typeface="+mn-lt"/>
              </a:rPr>
              <a:t>A project is a group of related files, such as the C++ source-code files that compose an application</a:t>
            </a:r>
            <a:r>
              <a:rPr lang="en-US" sz="2400" dirty="0" smtClean="0">
                <a:latin typeface="+mn-lt"/>
              </a:rPr>
              <a:t>.</a:t>
            </a:r>
            <a:endParaRPr lang="en-US" sz="2400" dirty="0">
              <a:latin typeface="+mn-lt"/>
            </a:endParaRPr>
          </a:p>
          <a:p>
            <a:pPr lvl="1"/>
            <a:r>
              <a:rPr lang="en-US" sz="2400" dirty="0">
                <a:latin typeface="+mn-lt"/>
              </a:rPr>
              <a:t>Visual Studio organizes applications into projects and solutions, which contain one or more projects</a:t>
            </a:r>
            <a:r>
              <a:rPr lang="en-US" sz="2400" dirty="0" smtClean="0">
                <a:latin typeface="+mn-lt"/>
              </a:rPr>
              <a:t>.</a:t>
            </a:r>
            <a:endParaRPr lang="en-US" sz="2400" dirty="0">
              <a:latin typeface="+mn-lt"/>
            </a:endParaRPr>
          </a:p>
          <a:p>
            <a:pPr lvl="1"/>
            <a:r>
              <a:rPr lang="en-US" sz="2400" dirty="0">
                <a:latin typeface="+mn-lt"/>
              </a:rPr>
              <a:t>Multiple-project solutions are used to create large-scale applications</a:t>
            </a:r>
            <a:r>
              <a:rPr lang="en-US" sz="2400" dirty="0" smtClean="0">
                <a:latin typeface="+mn-lt"/>
              </a:rPr>
              <a:t>.</a:t>
            </a:r>
            <a:endParaRPr lang="en-US" sz="2400" dirty="0">
              <a:latin typeface="+mn-lt"/>
            </a:endParaRPr>
          </a:p>
          <a:p>
            <a:pPr lvl="1"/>
            <a:r>
              <a:rPr lang="en-US" sz="2400" dirty="0">
                <a:latin typeface="+mn-lt"/>
              </a:rPr>
              <a:t>Each application in this book will be a solution containing a single project</a:t>
            </a:r>
            <a:r>
              <a:rPr lang="en-US" sz="2400" dirty="0" smtClean="0">
                <a:latin typeface="+mn-lt"/>
              </a:rPr>
              <a:t>.</a:t>
            </a:r>
            <a:endParaRPr lang="en-US" sz="2400" dirty="0">
              <a:latin typeface="+mn-lt"/>
            </a:endParaRPr>
          </a:p>
        </p:txBody>
      </p:sp>
    </p:spTree>
    <p:extLst>
      <p:ext uri="{BB962C8B-B14F-4D97-AF65-F5344CB8AC3E}">
        <p14:creationId xmlns:p14="http://schemas.microsoft.com/office/powerpoint/2010/main" val="402703458"/>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solidFill>
                  <a:schemeClr val="tx2"/>
                </a:solidFill>
                <a:latin typeface="Times New Roman" panose="02020603050405020304" pitchFamily="18" charset="0"/>
                <a:cs typeface="Times New Roman" panose="02020603050405020304" pitchFamily="18" charset="0"/>
              </a:rPr>
              <a:t>1.10.1 Compiling and Running an Application in Visual Studio 2015 for Windows </a:t>
            </a:r>
            <a:r>
              <a:rPr lang="en-US" sz="2000" b="0" dirty="0" smtClean="0">
                <a:solidFill>
                  <a:schemeClr val="tx2"/>
                </a:solidFill>
                <a:latin typeface="Times New Roman" panose="02020603050405020304" pitchFamily="18" charset="0"/>
                <a:cs typeface="Times New Roman" panose="02020603050405020304" pitchFamily="18" charset="0"/>
              </a:rPr>
              <a:t>(5 of 13)</a:t>
            </a:r>
            <a:endParaRPr lang="en-US" sz="2000" dirty="0"/>
          </a:p>
        </p:txBody>
      </p:sp>
      <p:sp>
        <p:nvSpPr>
          <p:cNvPr id="3" name="Text Placeholder 2"/>
          <p:cNvSpPr>
            <a:spLocks noGrp="1"/>
          </p:cNvSpPr>
          <p:nvPr>
            <p:ph type="body" idx="1"/>
          </p:nvPr>
        </p:nvSpPr>
        <p:spPr/>
        <p:txBody>
          <a:bodyPr/>
          <a:lstStyle/>
          <a:p>
            <a:pPr lvl="1"/>
            <a:r>
              <a:rPr lang="en-US" sz="2400" dirty="0" smtClean="0">
                <a:latin typeface="+mn-lt"/>
              </a:rPr>
              <a:t>This </a:t>
            </a:r>
            <a:r>
              <a:rPr lang="en-US" sz="2400" dirty="0">
                <a:latin typeface="+mn-lt"/>
              </a:rPr>
              <a:t>book’s examples are </a:t>
            </a:r>
            <a:r>
              <a:rPr lang="en-US" sz="2400" b="1" dirty="0">
                <a:latin typeface="+mn-lt"/>
              </a:rPr>
              <a:t>Win32 Console Application</a:t>
            </a:r>
            <a:r>
              <a:rPr lang="en-US" sz="2400" dirty="0">
                <a:latin typeface="+mn-lt"/>
              </a:rPr>
              <a:t> projects that you’ll execute from the </a:t>
            </a:r>
            <a:r>
              <a:rPr lang="en-US" sz="2400" dirty="0" smtClean="0">
                <a:latin typeface="+mn-lt"/>
              </a:rPr>
              <a:t>I</a:t>
            </a:r>
            <a:r>
              <a:rPr lang="en-US" sz="100" dirty="0" smtClean="0">
                <a:latin typeface="+mn-lt"/>
              </a:rPr>
              <a:t> </a:t>
            </a:r>
            <a:r>
              <a:rPr lang="en-US" sz="2400" dirty="0" smtClean="0">
                <a:latin typeface="+mn-lt"/>
              </a:rPr>
              <a:t>D</a:t>
            </a:r>
            <a:r>
              <a:rPr lang="en-US" sz="100" dirty="0" smtClean="0">
                <a:latin typeface="+mn-lt"/>
              </a:rPr>
              <a:t> </a:t>
            </a:r>
            <a:r>
              <a:rPr lang="en-US" sz="2400" dirty="0" smtClean="0">
                <a:latin typeface="+mn-lt"/>
              </a:rPr>
              <a:t>E.</a:t>
            </a:r>
            <a:endParaRPr lang="en-US" sz="2400" dirty="0">
              <a:latin typeface="+mn-lt"/>
            </a:endParaRPr>
          </a:p>
          <a:p>
            <a:pPr lvl="1"/>
            <a:r>
              <a:rPr lang="en-US" sz="2400" dirty="0">
                <a:latin typeface="+mn-lt"/>
              </a:rPr>
              <a:t>Select </a:t>
            </a:r>
            <a:r>
              <a:rPr lang="en-US" sz="2400" b="1" dirty="0">
                <a:latin typeface="+mn-lt"/>
              </a:rPr>
              <a:t>File &gt; New &gt; Project…</a:t>
            </a:r>
            <a:r>
              <a:rPr lang="en-US" sz="2400" dirty="0">
                <a:latin typeface="+mn-lt"/>
              </a:rPr>
              <a:t>.</a:t>
            </a:r>
          </a:p>
          <a:p>
            <a:pPr lvl="1"/>
            <a:r>
              <a:rPr lang="en-US" sz="2400" dirty="0">
                <a:latin typeface="+mn-lt"/>
              </a:rPr>
              <a:t>At the </a:t>
            </a:r>
            <a:r>
              <a:rPr lang="en-US" sz="2400" b="1" dirty="0">
                <a:latin typeface="+mn-lt"/>
              </a:rPr>
              <a:t>New Project </a:t>
            </a:r>
            <a:r>
              <a:rPr lang="en-US" sz="2400" dirty="0">
                <a:latin typeface="+mn-lt"/>
              </a:rPr>
              <a:t>dialog’s left side, select the category </a:t>
            </a:r>
            <a:r>
              <a:rPr lang="en-US" sz="2400" b="1" dirty="0">
                <a:latin typeface="+mn-lt"/>
              </a:rPr>
              <a:t>Installed &gt; Templates &gt; Visual C++ &gt; Win32 </a:t>
            </a:r>
            <a:r>
              <a:rPr lang="en-US" sz="2400" dirty="0">
                <a:latin typeface="+mn-lt"/>
              </a:rPr>
              <a:t>(</a:t>
            </a:r>
            <a:r>
              <a:rPr lang="en-US" sz="2400" dirty="0" smtClean="0">
                <a:latin typeface="+mn-lt"/>
              </a:rPr>
              <a:t>Figure </a:t>
            </a:r>
            <a:r>
              <a:rPr lang="en-US" sz="2400" dirty="0">
                <a:latin typeface="+mn-lt"/>
              </a:rPr>
              <a:t>1.13</a:t>
            </a:r>
            <a:r>
              <a:rPr lang="en-US" sz="2400" dirty="0" smtClean="0">
                <a:latin typeface="+mn-lt"/>
              </a:rPr>
              <a:t>).</a:t>
            </a:r>
          </a:p>
        </p:txBody>
      </p:sp>
    </p:spTree>
    <p:extLst>
      <p:ext uri="{BB962C8B-B14F-4D97-AF65-F5344CB8AC3E}">
        <p14:creationId xmlns:p14="http://schemas.microsoft.com/office/powerpoint/2010/main" val="729442810"/>
      </p:ext>
    </p:extLst>
  </p:cSld>
  <p:clrMapOvr>
    <a:masterClrMapping/>
  </p:clrMapOvr>
  <p:timing>
    <p:tnLst>
      <p:par>
        <p:cTn id="1" dur="indefinite" restart="never" nodeType="tmRoot"/>
      </p:par>
    </p:tnLst>
  </p:timing>
</p:sld>
</file>

<file path=ppt/theme/theme1.xml><?xml version="1.0" encoding="utf-8"?>
<a:theme xmlns:a="http://schemas.openxmlformats.org/drawingml/2006/main" name="508 Lecture">
  <a:themeElements>
    <a:clrScheme name="Custom 7">
      <a:dk1>
        <a:srgbClr val="000000"/>
      </a:dk1>
      <a:lt1>
        <a:srgbClr val="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508 Lecture">
  <a:themeElements>
    <a:clrScheme name="Custom 7">
      <a:dk1>
        <a:srgbClr val="000000"/>
      </a:dk1>
      <a:lt1>
        <a:srgbClr val="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10224</TotalTime>
  <Words>14409</Words>
  <Application>Microsoft Office PowerPoint</Application>
  <PresentationFormat>On-screen Show (4:3)</PresentationFormat>
  <Paragraphs>893</Paragraphs>
  <Slides>182</Slides>
  <Notes>1</Notes>
  <HiddenSlides>0</HiddenSlides>
  <MMClips>0</MMClips>
  <ScaleCrop>false</ScaleCrop>
  <HeadingPairs>
    <vt:vector size="8" baseType="variant">
      <vt:variant>
        <vt:lpstr>Fonts Used</vt:lpstr>
      </vt:variant>
      <vt:variant>
        <vt:i4>6</vt:i4>
      </vt:variant>
      <vt:variant>
        <vt:lpstr>Theme</vt:lpstr>
      </vt:variant>
      <vt:variant>
        <vt:i4>2</vt:i4>
      </vt:variant>
      <vt:variant>
        <vt:lpstr>Embedded OLE Servers</vt:lpstr>
      </vt:variant>
      <vt:variant>
        <vt:i4>1</vt:i4>
      </vt:variant>
      <vt:variant>
        <vt:lpstr>Slide Titles</vt:lpstr>
      </vt:variant>
      <vt:variant>
        <vt:i4>182</vt:i4>
      </vt:variant>
    </vt:vector>
  </HeadingPairs>
  <TitlesOfParts>
    <vt:vector size="191" baseType="lpstr">
      <vt:lpstr>Arial</vt:lpstr>
      <vt:lpstr>Consolas</vt:lpstr>
      <vt:lpstr>Noto Sans Symbols</vt:lpstr>
      <vt:lpstr>Times New Roman</vt:lpstr>
      <vt:lpstr>Verdana</vt:lpstr>
      <vt:lpstr>Wingdings 3</vt:lpstr>
      <vt:lpstr>508 Lecture</vt:lpstr>
      <vt:lpstr>1_508 Lecture</vt:lpstr>
      <vt:lpstr>Equation</vt:lpstr>
      <vt:lpstr>C++ How to Program: Introducing the New C++14 Standard</vt:lpstr>
      <vt:lpstr>Learning Objectives</vt:lpstr>
      <vt:lpstr>Outline (1 of 3)</vt:lpstr>
      <vt:lpstr>Outline (2 of 3)</vt:lpstr>
      <vt:lpstr>Outline (3 of 3)</vt:lpstr>
      <vt:lpstr>1.1 Introduction (1 of 2)</vt:lpstr>
      <vt:lpstr>1.1 Introduction (2 of 2)</vt:lpstr>
      <vt:lpstr>1.2 Computers and the Internet in Industry and Research</vt:lpstr>
      <vt:lpstr>Figure 1.1 A Few Uses for Computers (1 of 5)</vt:lpstr>
      <vt:lpstr>Figure 1.1 A Few Uses for Computers (2 of 5)</vt:lpstr>
      <vt:lpstr>Figure 1.1 A Few Uses for Computers (3 of 5)</vt:lpstr>
      <vt:lpstr>Figure 1.1 A Few Uses for Computers (4 of 5)</vt:lpstr>
      <vt:lpstr>Figure 1.1 A Few Uses for Computers (5 of 5)</vt:lpstr>
      <vt:lpstr>1.3 Hardware and Software (1 of 3)</vt:lpstr>
      <vt:lpstr>1.3 Hardware and Software (2 of 3)</vt:lpstr>
      <vt:lpstr>1.3 Hardware and Software (3 of 3)</vt:lpstr>
      <vt:lpstr>1.3.1 Moore’s Law (1 of 3)</vt:lpstr>
      <vt:lpstr>1.3.1 Moore’s Law (2 of 3)</vt:lpstr>
      <vt:lpstr>1.3.1 Moore’s Law (3 of 3)</vt:lpstr>
      <vt:lpstr>1.3.2 Computer Organization</vt:lpstr>
      <vt:lpstr>Figure 1.2 Logical Units of a Computer (1 of 5)</vt:lpstr>
      <vt:lpstr>Figure 1.2 Logical Units of a Computer (2 of 5)</vt:lpstr>
      <vt:lpstr>Figure 1.2 Logical Units of a Computer (3 of 5)</vt:lpstr>
      <vt:lpstr>Figure 1.2 Logical Units of a Computer (4 of 5)</vt:lpstr>
      <vt:lpstr>Figure 1.2 Logical Units of a Computer (5 of 5)</vt:lpstr>
      <vt:lpstr>1.4 Data Hierarchy (1 of 8)</vt:lpstr>
      <vt:lpstr>Figure 1.3 Data Hierarchy</vt:lpstr>
      <vt:lpstr>1.4 Data Hierarchy (2 of 8)</vt:lpstr>
      <vt:lpstr>1.4 Data Hierarchy (3 of 8)</vt:lpstr>
      <vt:lpstr>1.4 Data Hierarchy (4 of 8)</vt:lpstr>
      <vt:lpstr>1.4 Data Hierarchy (5 of 8)</vt:lpstr>
      <vt:lpstr>1.4 Data Hierarchy (6 of 8)</vt:lpstr>
      <vt:lpstr>1.4 Data Hierarchy (7 of 8)</vt:lpstr>
      <vt:lpstr>1.4 Data Hierarchy (8 of 8)</vt:lpstr>
      <vt:lpstr>Figure 1.4 Byte Measurements</vt:lpstr>
      <vt:lpstr>1.5 Machine Languages, Assembly Languages and High-Level Languages (1 of 5)</vt:lpstr>
      <vt:lpstr>1.5 Machine Languages, Assembly Languages and High-Level Languages (2 of 5)</vt:lpstr>
      <vt:lpstr>1.5 Machine Languages, Assembly Languages and High-Level Languages (3 of 5)</vt:lpstr>
      <vt:lpstr>1.5 Machine Languages, Assembly Languages and High-Level Languages (4 of 5)</vt:lpstr>
      <vt:lpstr>1.5 Machine Languages, Assembly Languages and High-Level Languages (5 of 5)</vt:lpstr>
      <vt:lpstr>Performance Tip 1.1</vt:lpstr>
      <vt:lpstr>1.6 C and C++ (1 of 4)</vt:lpstr>
      <vt:lpstr>1.6 C and C++ (2 of 4)</vt:lpstr>
      <vt:lpstr>1.6 C and C++ (3 of 4)</vt:lpstr>
      <vt:lpstr>1.6 C and C++ (4 of 4)</vt:lpstr>
      <vt:lpstr>Software Engineering Observation 1.1</vt:lpstr>
      <vt:lpstr>Software Engineering Observation 1.2</vt:lpstr>
      <vt:lpstr>Performance Tip 1.2</vt:lpstr>
      <vt:lpstr>Portability Tip 1.1</vt:lpstr>
      <vt:lpstr>1.7 Programming Languages</vt:lpstr>
      <vt:lpstr>Figure 1.5 Some Other Programming Languages (1 of 6)</vt:lpstr>
      <vt:lpstr>Figure 1.5 Some Other Programming Languages (2 of 6)</vt:lpstr>
      <vt:lpstr>Figure 1.5 Some Other Programming Languages (3 of 6)</vt:lpstr>
      <vt:lpstr>Figure 1.5 Some Other Programming Languages (4 of 6)</vt:lpstr>
      <vt:lpstr>Figure 1.5 Some Other Programming Languages (5 of 6)</vt:lpstr>
      <vt:lpstr>Figure 1.5 Some Other Programming Languages (6 of 6)</vt:lpstr>
      <vt:lpstr>1.8 Introduction to Object Technology (1 of 16)</vt:lpstr>
      <vt:lpstr>1.8 Introduction to Object Technology (2 of 16)</vt:lpstr>
      <vt:lpstr>1.8 Introduction to Object Technology (3 of 16)</vt:lpstr>
      <vt:lpstr>1.8 Introduction to Object Technology (4 of 16)</vt:lpstr>
      <vt:lpstr>1.8 Introduction to Object Technology (5 of 16)</vt:lpstr>
      <vt:lpstr>1.8 Introduction to Object Technology (6 of 16)</vt:lpstr>
      <vt:lpstr>1.8 Introduction to Object Technology (7 of 16)</vt:lpstr>
      <vt:lpstr>1.8 Introduction to Object Technology (8 of 16)</vt:lpstr>
      <vt:lpstr>1.8 Introduction to Object Technology (9 of 16)</vt:lpstr>
      <vt:lpstr>1.8 Introduction to Object Technology (10 of 16)</vt:lpstr>
      <vt:lpstr>1.8 Introduction to Object Technology (11 of 16)</vt:lpstr>
      <vt:lpstr>1.8 Introduction to Object Technology (12 of 16)</vt:lpstr>
      <vt:lpstr>1.8 Introduction to Object Technology (13 of 16)</vt:lpstr>
      <vt:lpstr>1.8 Introduction to Object Technology (14 of 16)</vt:lpstr>
      <vt:lpstr>1.8 Introduction to Object Technology (15 of 16)</vt:lpstr>
      <vt:lpstr>1.8 Introduction to Object Technology (16 of 16)</vt:lpstr>
      <vt:lpstr>1.9 Typical C++ Development Environment (1 of 12)</vt:lpstr>
      <vt:lpstr>1.9 Typical C++ Development Environment (2 of 12)</vt:lpstr>
      <vt:lpstr>Figure 1.6 Typical C++ Development Environment—Editing Phase</vt:lpstr>
      <vt:lpstr>1.9 Typical C++ Development Environment (3 of 12)</vt:lpstr>
      <vt:lpstr>1.9 Typical C++ Development Environment (4 of 12)</vt:lpstr>
      <vt:lpstr>1.9 Typical C++ Development Environment (5 of 12)</vt:lpstr>
      <vt:lpstr>Figure 1.7 Typical C++ Development Environment—Preprocessor Phase</vt:lpstr>
      <vt:lpstr>1.9 Typical C++ Development Environment (6 of 12)</vt:lpstr>
      <vt:lpstr>Figure 1.8 Typical C++ Development Environment—Compilation Phase</vt:lpstr>
      <vt:lpstr>1.9 Typical C++ Development Environment (7 of 12)</vt:lpstr>
      <vt:lpstr>Figure 1.9 Typical C++ Development Environment—Linking Phase</vt:lpstr>
      <vt:lpstr>1.9 Typical C++ Development Environment (8 of 12)</vt:lpstr>
      <vt:lpstr>Figure 1.10 Typical C++ Development Environment—Loading Phase</vt:lpstr>
      <vt:lpstr>1.9 Typical C++ Development Environment (9 of 12)</vt:lpstr>
      <vt:lpstr>Figure 1.11 Typical C++ Development Environment—Execution Phase</vt:lpstr>
      <vt:lpstr>1.9 Typical C++ Development Environment (10 of 12)</vt:lpstr>
      <vt:lpstr>1.9 Typical C++ Development Environment (11 of 12)</vt:lpstr>
      <vt:lpstr>1.9 Typical C++ Development Environment (12 of 12)</vt:lpstr>
      <vt:lpstr>Common Programming Error 1.1</vt:lpstr>
      <vt:lpstr>1.10 Test-Driving a C++ Application (1 of 2)</vt:lpstr>
      <vt:lpstr>1.10 Test-Driving a C++ Application (2 of 2)</vt:lpstr>
      <vt:lpstr>1.10.1 Compiling and Running an Application in Visual Studio 2015 for Windows (1 of 13)</vt:lpstr>
      <vt:lpstr>1.10.1 Compiling and Running an Application in Visual Studio 2015 for Windows (2 of 13)</vt:lpstr>
      <vt:lpstr>1.10.1 Compiling and Running an Application in Visual Studio 2015 for Windows (3 of 13)</vt:lpstr>
      <vt:lpstr>Figure 1.12 Visual Studio 2015 Community Edition Window Showing the Start Page</vt:lpstr>
      <vt:lpstr>1.10.1 Compiling and Running an Application in Visual Studio 2015 for Windows (4 of 13)</vt:lpstr>
      <vt:lpstr>1.10.1 Compiling and Running an Application in Visual Studio 2015 for Windows (5 of 13)</vt:lpstr>
      <vt:lpstr>Figure 1.13 Visual Studio 2015 Community Edition New Project Dialog</vt:lpstr>
      <vt:lpstr>1.10.1 Compiling and Running an Application in Visual Studio 2015 for Windows (6 of 13)</vt:lpstr>
      <vt:lpstr>Figure 1.14 Win32 Application Wizard Window’s Application Settings Step</vt:lpstr>
      <vt:lpstr>1.10.1 Compiling and Running an Application in Visual Studio 2015 for Windows (7 of 13)</vt:lpstr>
      <vt:lpstr>Figure 1.15 Visual Studio Window After Creating the Guess Number Project</vt:lpstr>
      <vt:lpstr>1.10.1 Compiling and Running an Application in Visual Studio 2015 for Windows (8 of 13)</vt:lpstr>
      <vt:lpstr>1.10.1 Compiling and Running an Application in Visual Studio 2015 for Windows (9 of 13)</vt:lpstr>
      <vt:lpstr>Figure 1.16 Command Prompt Showing the Running Program</vt:lpstr>
      <vt:lpstr>1.10.1 Compiling and Running an Application in Visual Studio 2015 for Windows (10 of 13)</vt:lpstr>
      <vt:lpstr>Figure 1.17 Entering an Initial Guess and Receiving Feedback</vt:lpstr>
      <vt:lpstr>1.10.1 Compiling and Running an Application in Visual Studio 2015 for Windows (11 of 13)</vt:lpstr>
      <vt:lpstr>Figure 1.18 Entering a Second Guess and Receiving Feedback</vt:lpstr>
      <vt:lpstr>1.10.1 Compiling and Running an Application in Visual Studio 2015 for Windows (12 of 13)</vt:lpstr>
      <vt:lpstr>Figure 1.19 | Entering Additional Guesses and Guessing the Correct Number</vt:lpstr>
      <vt:lpstr>1.10.1 Compiling and Running an Application in Visual Studio 2015 for Windows (13 of 13)</vt:lpstr>
      <vt:lpstr>1.10.2 Compiling and Running Using G N U C++ on Linux (1 of 8)</vt:lpstr>
      <vt:lpstr>1.10.2 Compiling and Running Using G N U C++ on Linux (2 of 8)</vt:lpstr>
      <vt:lpstr>Figure 1.20 Changing to the Guess Number Application’s Directory</vt:lpstr>
      <vt:lpstr>1.10.2 Compiling and Running Using G N U C++ on Linux (3 of 8)</vt:lpstr>
      <vt:lpstr>Figure 1.21 Compiling the Guess Number Application Using the G++ Command</vt:lpstr>
      <vt:lpstr>1.10.2 Compiling and Running Using G N U C++ on Linux (4 of 8)</vt:lpstr>
      <vt:lpstr>Figure 1.22 Running the GuessNumber Application</vt:lpstr>
      <vt:lpstr>1.10.2 Compiling and Running Using G N U C++ on Linux (5 of 8)</vt:lpstr>
      <vt:lpstr>Figure 1.23 Entering an Initial Guess</vt:lpstr>
      <vt:lpstr>1.10.2 Compiling and Running Using G N U C++ on Linux (6 of 8)</vt:lpstr>
      <vt:lpstr>Figure 1.24 Entering a Second Guess and Receiving Feedback</vt:lpstr>
      <vt:lpstr>1.10.2 Compiling and Running Using G N U C++ on Linux (7 of 8)</vt:lpstr>
      <vt:lpstr>Figure 1.25 Entering Additional Guesses and Guessing the Correct Number</vt:lpstr>
      <vt:lpstr>1.10.2 Compiling and Running Using G N U C++ on Linux (8 of 8)</vt:lpstr>
      <vt:lpstr>1.10.3 Compiling and Running with Xcode on Mac O S X (1 of 15)</vt:lpstr>
      <vt:lpstr>1.10.3 Compiling and Running with Xcode on Mac O S X (2 of 15)</vt:lpstr>
      <vt:lpstr>Figure 1.26 Welcome to X code Window</vt:lpstr>
      <vt:lpstr>1.10.3 Compiling and Running with X code on Mac O S X (3 of 15)</vt:lpstr>
      <vt:lpstr>1.10.3 Compiling and Running with X code on Mac O S X (4 of 15)</vt:lpstr>
      <vt:lpstr>1.10.3 Compiling and Running with X code on Mac O S X (5 of 15)</vt:lpstr>
      <vt:lpstr>Figure 1.27 Sample Xcode C++ Project with main.cpp Selected</vt:lpstr>
      <vt:lpstr>1.10.3 Compiling and Running with X code on Mac O S X (6 of 15)</vt:lpstr>
      <vt:lpstr>1.10.3 Compiling and Running with X code on Mac O S X (7 of 15)</vt:lpstr>
      <vt:lpstr>1.10.3 Compiling and Running with X code on Mac O S X (8 of 15)</vt:lpstr>
      <vt:lpstr>Figure 1.28 Xcode 7 Toolbar</vt:lpstr>
      <vt:lpstr>1.10.3 Compiling and Running with Xcode on Mac O S X (9 of 15)</vt:lpstr>
      <vt:lpstr>1.10.3 Compiling and Running with X code on Mac O S X (10 of 15)</vt:lpstr>
      <vt:lpstr>1.10.3 Compiling and Running with X code on Mac O S X (11 of 15)</vt:lpstr>
      <vt:lpstr>Figure 1.29 Debug Area Showing the Running Program</vt:lpstr>
      <vt:lpstr>1.10.3 Compiling and Running with X code on Mac O S X (12 of 15)</vt:lpstr>
      <vt:lpstr>Figure 1.30 Entering an Initial Guess and Receiving Feedback</vt:lpstr>
      <vt:lpstr>1.10.3 Compiling and Running with X code on Mac O S X (13 of 15)</vt:lpstr>
      <vt:lpstr>Figure 1.31 Entering a Second Guess and Receiving Feedback</vt:lpstr>
      <vt:lpstr>1.10.3 Compiling and Running with X code on Mac O S X (14 of 15)</vt:lpstr>
      <vt:lpstr>Figure 1.32 Entering Additional Guesses and Guessing the Correct Number</vt:lpstr>
      <vt:lpstr>1.10.3 Compiling and Running with Xcode on Mac O S X (15 of 15)</vt:lpstr>
      <vt:lpstr>1.11 Operating Systems</vt:lpstr>
      <vt:lpstr>1.11.1 Windows—A Proprietary Operating System (1 of 2)</vt:lpstr>
      <vt:lpstr>1.11.1 Windows—A Proprietary Operating System (2 of 2)</vt:lpstr>
      <vt:lpstr>1.11.2 Linux—An Open-Source Operating System (1 of 3)</vt:lpstr>
      <vt:lpstr>1.11.2 Linux—An Open-Source Operating System (2 of 3)</vt:lpstr>
      <vt:lpstr>1.11.2 Linux—An Open-Source Operating System (3 of 3)</vt:lpstr>
      <vt:lpstr>1.11.3 Apple’s O S X; Apple’s i O S for iPhone ®, iPad® and iPod Touch ® Devices (1 of 3)</vt:lpstr>
      <vt:lpstr>1.11.3 Apple’s O S X; Apple’s i O S for iPhone ®, iPad® and iPod Touch ® Devices (2 of 3)</vt:lpstr>
      <vt:lpstr>1.11.3 Apple’s O S X; Apple’s i O S for iPhone ®, iPad® and iPod Touch ® Devices (3 of 2)</vt:lpstr>
      <vt:lpstr>1.11.4 Google’s Android</vt:lpstr>
      <vt:lpstr>1.12 The Internet and the World Wide Web (1 of 8)</vt:lpstr>
      <vt:lpstr>1.12 The Internet and the World Wide Web (2 of 8)</vt:lpstr>
      <vt:lpstr>1.12 The Internet and the World Wide Web (3 of 8)</vt:lpstr>
      <vt:lpstr>1.12 The Internet and the World Wide Web (4 of 8)</vt:lpstr>
      <vt:lpstr>1.12 The Internet and the World Wide Web (5 of 8)</vt:lpstr>
      <vt:lpstr>1.12 The Internet and the World Wide Web (6 of 8)</vt:lpstr>
      <vt:lpstr>1.12 The Internet and the World Wide Web (7 of 8)</vt:lpstr>
      <vt:lpstr>1.12 The Internet and the World Wide Web (8 of 8)</vt:lpstr>
      <vt:lpstr>1.13 Some Key Software Development Terminology (1 of 2)</vt:lpstr>
      <vt:lpstr>Figure 1.33 Software Technologies (1 of 3)</vt:lpstr>
      <vt:lpstr>Figure 1.33 Software Technologies (2 of 3)</vt:lpstr>
      <vt:lpstr>Figure 1.33 Software Technologies (3 of 3)</vt:lpstr>
      <vt:lpstr>1.13 Some Key Software Development Terminology (2 of 2)</vt:lpstr>
      <vt:lpstr>Figure 1.34 Software Product-Release Terminology</vt:lpstr>
      <vt:lpstr>1.14 C++11 and C++14: The Latest C++ Versions (1 of 2)</vt:lpstr>
      <vt:lpstr>1.14 C++11 and C++14: The Latest C++ Versions (2 of 2)</vt:lpstr>
      <vt:lpstr>1.15 Boost C++ Libraries (1 of 2)</vt:lpstr>
      <vt:lpstr>1.15 Boost C++ Libraries (2 of 2)</vt:lpstr>
      <vt:lpstr>1.16 Keeping Up-to-Date with Information Technologies</vt:lpstr>
      <vt:lpstr>Figure 1.35 Technical and Business Publications (1 of 2)</vt:lpstr>
      <vt:lpstr>Figure 1.35 Technical and Business Publications (2 of 2)</vt:lpstr>
      <vt:lpstr>Copyright</vt:lpstr>
    </vt:vector>
  </TitlesOfParts>
  <Company>SPi</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 How to Program: Introducing the New C++14 Standard, 10e</dc:title>
  <dc:subject>Computer Science</dc:subject>
  <dc:creator>Paul Deitel/Harvey Deitel</dc:creator>
  <cp:keywords>C++ How to Program</cp:keywords>
  <cp:lastModifiedBy>Windows User</cp:lastModifiedBy>
  <cp:revision>1587</cp:revision>
  <dcterms:modified xsi:type="dcterms:W3CDTF">2018-04-17T09:12:01Z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ffisync_UniqueId">
    <vt:lpwstr>682739</vt:lpwstr>
  </property>
  <property fmtid="{D5CDD505-2E9C-101B-9397-08002B2CF9AE}" pid="3" name="Offisync_ServerID">
    <vt:lpwstr>7e960520-0e88-4f05-9fa0-24079b61e486</vt:lpwstr>
  </property>
  <property fmtid="{D5CDD505-2E9C-101B-9397-08002B2CF9AE}" pid="4" name="Offisync_UpdateToken">
    <vt:lpwstr>2</vt:lpwstr>
  </property>
  <property fmtid="{D5CDD505-2E9C-101B-9397-08002B2CF9AE}" pid="5" name="Jive_VersionGuid">
    <vt:lpwstr>2e874262-9747-49d3-bf1e-677aeb587663</vt:lpwstr>
  </property>
  <property fmtid="{D5CDD505-2E9C-101B-9397-08002B2CF9AE}" pid="6" name="Offisync_ProviderInitializationData">
    <vt:lpwstr>https://neo.pearson.com</vt:lpwstr>
  </property>
  <property fmtid="{D5CDD505-2E9C-101B-9397-08002B2CF9AE}" pid="7" name="Jive_LatestUserAccountName">
    <vt:lpwstr>joel</vt:lpwstr>
  </property>
</Properties>
</file>